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28" r:id="rId2"/>
    <p:sldId id="344" r:id="rId3"/>
    <p:sldId id="512" r:id="rId4"/>
    <p:sldId id="503" r:id="rId5"/>
    <p:sldId id="404" r:id="rId6"/>
    <p:sldId id="508" r:id="rId7"/>
    <p:sldId id="511" r:id="rId8"/>
    <p:sldId id="510" r:id="rId9"/>
    <p:sldId id="505" r:id="rId10"/>
    <p:sldId id="506" r:id="rId11"/>
    <p:sldId id="507" r:id="rId12"/>
    <p:sldId id="513" r:id="rId13"/>
    <p:sldId id="514" r:id="rId14"/>
    <p:sldId id="524" r:id="rId15"/>
    <p:sldId id="516" r:id="rId16"/>
    <p:sldId id="517" r:id="rId17"/>
    <p:sldId id="525" r:id="rId18"/>
    <p:sldId id="526" r:id="rId19"/>
    <p:sldId id="527" r:id="rId20"/>
    <p:sldId id="528" r:id="rId21"/>
    <p:sldId id="529" r:id="rId22"/>
    <p:sldId id="518" r:id="rId23"/>
    <p:sldId id="530" r:id="rId24"/>
    <p:sldId id="519" r:id="rId25"/>
    <p:sldId id="531" r:id="rId26"/>
    <p:sldId id="520" r:id="rId27"/>
    <p:sldId id="521" r:id="rId28"/>
    <p:sldId id="522" r:id="rId29"/>
    <p:sldId id="523" r:id="rId30"/>
    <p:sldId id="532" r:id="rId31"/>
    <p:sldId id="494" r:id="rId32"/>
    <p:sldId id="502" r:id="rId33"/>
    <p:sldId id="500" r:id="rId34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99"/>
    <a:srgbClr val="B2B2B2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2" y="-13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Times New Roman" pitchFamily="18" charset="0"/>
              </a:defRPr>
            </a:lvl1pPr>
          </a:lstStyle>
          <a:p>
            <a:fld id="{F4D73035-0532-4417-B24C-B03063035F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13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2075"/>
            <a:ext cx="693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382" tIns="46191" rIns="92382" bIns="46191" numCol="1" anchor="ctr" anchorCtr="0" compatLnSpc="1">
            <a:prstTxWarp prst="textNoShape">
              <a:avLst/>
            </a:prstTxWarp>
            <a:spAutoFit/>
          </a:bodyPr>
          <a:lstStyle>
            <a:lvl1pPr defTabSz="923925" eaLnBrk="0" hangingPunct="0">
              <a:defRPr sz="12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089650" y="92075"/>
            <a:ext cx="857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382" tIns="46191" rIns="92382" bIns="46191" numCol="1" anchor="ctr" anchorCtr="0" compatLnSpc="1">
            <a:prstTxWarp prst="textNoShape">
              <a:avLst/>
            </a:prstTxWarp>
            <a:spAutoFit/>
          </a:bodyPr>
          <a:lstStyle>
            <a:lvl1pPr algn="r" defTabSz="923925" eaLnBrk="0" hangingPunct="0">
              <a:defRPr sz="12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5838825"/>
            <a:ext cx="2646362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382" tIns="46191" rIns="92382" bIns="4619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45563"/>
            <a:ext cx="650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382" tIns="46191" rIns="92382" bIns="46191" numCol="1" anchor="b" anchorCtr="0" compatLnSpc="1">
            <a:prstTxWarp prst="textNoShape">
              <a:avLst/>
            </a:prstTxWarp>
            <a:spAutoFit/>
          </a:bodyPr>
          <a:lstStyle>
            <a:lvl1pPr defTabSz="923925" eaLnBrk="0" hangingPunct="0">
              <a:defRPr sz="12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584950" y="8945563"/>
            <a:ext cx="36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382" tIns="46191" rIns="92382" bIns="46191" numCol="1" anchor="b" anchorCtr="0" compatLnSpc="1">
            <a:prstTxWarp prst="textNoShape">
              <a:avLst/>
            </a:prstTxWarp>
            <a:spAutoFit/>
          </a:bodyPr>
          <a:lstStyle>
            <a:lvl1pPr algn="r" defTabSz="923925" eaLnBrk="0" hangingPunct="0">
              <a:defRPr sz="12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F167319C-77B3-4FE9-B50D-FE25712318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3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87E55-90EC-4A0A-8725-B92F0950EF35}" type="slidenum">
              <a:rPr lang="en-US"/>
              <a:pPr/>
              <a:t>1</a:t>
            </a:fld>
            <a:endParaRPr lang="en-US"/>
          </a:p>
        </p:txBody>
      </p:sp>
      <p:sp>
        <p:nvSpPr>
          <p:cNvPr id="389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21E89-4D17-42B5-80A7-6B2A59392754}" type="slidenum">
              <a:rPr lang="en-US"/>
              <a:pPr/>
              <a:t>10</a:t>
            </a:fld>
            <a:endParaRPr lang="en-US"/>
          </a:p>
        </p:txBody>
      </p:sp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970461-1DB8-4C35-A927-9D78789C1A47}" type="slidenum">
              <a:rPr lang="en-US"/>
              <a:pPr/>
              <a:t>11</a:t>
            </a:fld>
            <a:endParaRPr lang="en-US"/>
          </a:p>
        </p:txBody>
      </p:sp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9FF41-5514-4647-B263-AD4A9CF57E8A}" type="slidenum">
              <a:rPr lang="en-US"/>
              <a:pPr/>
              <a:t>12</a:t>
            </a:fld>
            <a:endParaRPr lang="en-US"/>
          </a:p>
        </p:txBody>
      </p:sp>
      <p:sp>
        <p:nvSpPr>
          <p:cNvPr id="50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20A74-AF10-458A-958E-86C4B73F426B}" type="slidenum">
              <a:rPr lang="en-US"/>
              <a:pPr/>
              <a:t>13</a:t>
            </a:fld>
            <a:endParaRPr lang="en-US"/>
          </a:p>
        </p:txBody>
      </p:sp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4BC00-9B7A-4642-B088-CC4EE596D038}" type="slidenum">
              <a:rPr lang="en-US"/>
              <a:pPr/>
              <a:t>14</a:t>
            </a:fld>
            <a:endParaRPr lang="en-US"/>
          </a:p>
        </p:txBody>
      </p:sp>
      <p:sp>
        <p:nvSpPr>
          <p:cNvPr id="52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600E3-97B2-4F1B-87FD-D775AF3308BB}" type="slidenum">
              <a:rPr lang="en-US"/>
              <a:pPr/>
              <a:t>15</a:t>
            </a:fld>
            <a:endParaRPr lang="en-US"/>
          </a:p>
        </p:txBody>
      </p:sp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73D04-E1D8-4CDD-A5FA-A8169C203B6D}" type="slidenum">
              <a:rPr lang="en-US"/>
              <a:pPr/>
              <a:t>16</a:t>
            </a:fld>
            <a:endParaRPr lang="en-US"/>
          </a:p>
        </p:txBody>
      </p:sp>
      <p:sp>
        <p:nvSpPr>
          <p:cNvPr id="54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83EDD6-EDC9-49EA-B83A-1CE06ADC1FDC}" type="slidenum">
              <a:rPr lang="en-US"/>
              <a:pPr/>
              <a:t>17</a:t>
            </a:fld>
            <a:endParaRPr lang="en-US"/>
          </a:p>
        </p:txBody>
      </p:sp>
      <p:sp>
        <p:nvSpPr>
          <p:cNvPr id="552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DF068-8243-4552-87FE-1FC8AEA6A4C4}" type="slidenum">
              <a:rPr lang="en-US"/>
              <a:pPr/>
              <a:t>18</a:t>
            </a:fld>
            <a:endParaRPr lang="en-US"/>
          </a:p>
        </p:txBody>
      </p:sp>
      <p:sp>
        <p:nvSpPr>
          <p:cNvPr id="563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6F5B-2DBF-4E80-A131-15D758387E9D}" type="slidenum">
              <a:rPr lang="en-US"/>
              <a:pPr/>
              <a:t>19</a:t>
            </a:fld>
            <a:endParaRPr lang="en-US"/>
          </a:p>
        </p:txBody>
      </p:sp>
      <p:sp>
        <p:nvSpPr>
          <p:cNvPr id="573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9AF365-1D09-4F5E-9602-3C58B4E9F65D}" type="slidenum">
              <a:rPr lang="en-US"/>
              <a:pPr/>
              <a:t>2</a:t>
            </a:fld>
            <a:endParaRPr lang="en-US"/>
          </a:p>
        </p:txBody>
      </p:sp>
      <p:sp>
        <p:nvSpPr>
          <p:cNvPr id="39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01CC4-05E1-44FA-8A6B-41F8C8EC4C64}" type="slidenum">
              <a:rPr lang="en-US"/>
              <a:pPr/>
              <a:t>20</a:t>
            </a:fld>
            <a:endParaRPr lang="en-US"/>
          </a:p>
        </p:txBody>
      </p:sp>
      <p:sp>
        <p:nvSpPr>
          <p:cNvPr id="583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68EF3-EC92-4F98-B38D-DC7B4D6A1CFD}" type="slidenum">
              <a:rPr lang="en-US"/>
              <a:pPr/>
              <a:t>21</a:t>
            </a:fld>
            <a:endParaRPr lang="en-US"/>
          </a:p>
        </p:txBody>
      </p:sp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F8CD5-6178-4855-B17C-D472B228E9E8}" type="slidenum">
              <a:rPr lang="en-US"/>
              <a:pPr/>
              <a:t>22</a:t>
            </a:fld>
            <a:endParaRPr lang="en-US"/>
          </a:p>
        </p:txBody>
      </p:sp>
      <p:sp>
        <p:nvSpPr>
          <p:cNvPr id="60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14CCC-212A-486E-B677-B90B3246A68B}" type="slidenum">
              <a:rPr lang="en-US"/>
              <a:pPr/>
              <a:t>23</a:t>
            </a:fld>
            <a:endParaRPr lang="en-US"/>
          </a:p>
        </p:txBody>
      </p:sp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87875-A541-4A3C-B070-6918BD787814}" type="slidenum">
              <a:rPr lang="en-US"/>
              <a:pPr/>
              <a:t>24</a:t>
            </a:fld>
            <a:endParaRPr lang="en-US"/>
          </a:p>
        </p:txBody>
      </p:sp>
      <p:sp>
        <p:nvSpPr>
          <p:cNvPr id="624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EA8B78-AFAB-46D1-8CE8-29D8CBB1F793}" type="slidenum">
              <a:rPr lang="en-US"/>
              <a:pPr/>
              <a:t>25</a:t>
            </a:fld>
            <a:endParaRPr lang="en-US"/>
          </a:p>
        </p:txBody>
      </p:sp>
      <p:sp>
        <p:nvSpPr>
          <p:cNvPr id="634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8A5FA-7DCC-48C1-8218-D78455A9B53E}" type="slidenum">
              <a:rPr lang="en-US"/>
              <a:pPr/>
              <a:t>26</a:t>
            </a:fld>
            <a:endParaRPr lang="en-US"/>
          </a:p>
        </p:txBody>
      </p:sp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2D1AF-F3C9-47F6-8463-83B908159C80}" type="slidenum">
              <a:rPr lang="en-US"/>
              <a:pPr/>
              <a:t>27</a:t>
            </a:fld>
            <a:endParaRPr lang="en-US"/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065FD-4A06-4512-BE5F-4C6E4A95E292}" type="slidenum">
              <a:rPr lang="en-US"/>
              <a:pPr/>
              <a:t>28</a:t>
            </a:fld>
            <a:endParaRPr lang="en-US"/>
          </a:p>
        </p:txBody>
      </p:sp>
      <p:sp>
        <p:nvSpPr>
          <p:cNvPr id="665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D5E19E-E345-4CB9-ABFE-F000699E14B0}" type="slidenum">
              <a:rPr lang="en-US"/>
              <a:pPr/>
              <a:t>29</a:t>
            </a:fld>
            <a:endParaRPr lang="en-US"/>
          </a:p>
        </p:txBody>
      </p:sp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40120-EBBC-45A1-A401-F42C463A3DD2}" type="slidenum">
              <a:rPr lang="en-US"/>
              <a:pPr/>
              <a:t>3</a:t>
            </a:fld>
            <a:endParaRPr lang="en-US"/>
          </a:p>
        </p:txBody>
      </p:sp>
      <p:sp>
        <p:nvSpPr>
          <p:cNvPr id="409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3A612-F37D-4A14-A590-5A690459AE21}" type="slidenum">
              <a:rPr lang="en-US"/>
              <a:pPr/>
              <a:t>30</a:t>
            </a:fld>
            <a:endParaRPr lang="en-US"/>
          </a:p>
        </p:txBody>
      </p:sp>
      <p:sp>
        <p:nvSpPr>
          <p:cNvPr id="686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178AB-4C8D-47D8-8E0F-0E11FD6C4B0D}" type="slidenum">
              <a:rPr lang="en-US"/>
              <a:pPr/>
              <a:t>31</a:t>
            </a:fld>
            <a:endParaRPr lang="en-US"/>
          </a:p>
        </p:txBody>
      </p:sp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C8E8E-F208-4E08-A361-64CA433D87ED}" type="slidenum">
              <a:rPr lang="en-US"/>
              <a:pPr/>
              <a:t>32</a:t>
            </a:fld>
            <a:endParaRPr lang="en-US"/>
          </a:p>
        </p:txBody>
      </p:sp>
      <p:sp>
        <p:nvSpPr>
          <p:cNvPr id="706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E7FF1D-B15F-41C9-A262-07F4346380EC}" type="slidenum">
              <a:rPr lang="en-US"/>
              <a:pPr/>
              <a:t>33</a:t>
            </a:fld>
            <a:endParaRPr lang="en-US"/>
          </a:p>
        </p:txBody>
      </p:sp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D5CC9D-AE31-4410-84F8-2BF1D98F53B0}" type="slidenum">
              <a:rPr lang="en-US"/>
              <a:pPr/>
              <a:t>4</a:t>
            </a:fld>
            <a:endParaRPr lang="en-US"/>
          </a:p>
        </p:txBody>
      </p:sp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8A6B1-A077-48B0-B509-5E85D39451C6}" type="slidenum">
              <a:rPr lang="en-US"/>
              <a:pPr/>
              <a:t>5</a:t>
            </a:fld>
            <a:endParaRPr lang="en-US"/>
          </a:p>
        </p:txBody>
      </p:sp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3EFC7C-700C-43A8-AB4A-38BE37DF268A}" type="slidenum">
              <a:rPr lang="en-US"/>
              <a:pPr/>
              <a:t>6</a:t>
            </a:fld>
            <a:endParaRPr lang="en-US"/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8FCE4-91B0-4FA5-B83D-62B640B86F7C}" type="slidenum">
              <a:rPr lang="en-US"/>
              <a:pPr/>
              <a:t>7</a:t>
            </a:fld>
            <a:endParaRPr lang="en-US"/>
          </a:p>
        </p:txBody>
      </p:sp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6C9B4-3B42-4FA3-BD1D-947702E04DF3}" type="slidenum">
              <a:rPr lang="en-US"/>
              <a:pPr/>
              <a:t>8</a:t>
            </a:fld>
            <a:endParaRPr lang="en-US"/>
          </a:p>
        </p:txBody>
      </p:sp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62218-D106-46C3-B30E-591F113EF91F}" type="slidenum">
              <a:rPr lang="en-US"/>
              <a:pPr/>
              <a:t>9</a:t>
            </a:fld>
            <a:endParaRPr lang="en-US"/>
          </a:p>
        </p:txBody>
      </p:sp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83E68"/>
          </a:solidFill>
          <a:ln w="9525">
            <a:solidFill>
              <a:srgbClr val="383E68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2053" name="Picture 5" descr="dgp_logo_lowercase cop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4646613"/>
            <a:ext cx="40513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FFA327-1668-4C6B-8C94-54E5A72BC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228600"/>
            <a:ext cx="200183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228600"/>
            <a:ext cx="58547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9E428E-9868-4F52-A7AF-E968951E8B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1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6738" y="228600"/>
            <a:ext cx="8008937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AB858C26-1545-4EFB-BB01-8401D1D14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6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979D6C-B6CA-4738-ACFD-7C0FB7E1D2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8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3B89A8-08C1-4B04-BD82-4A51AFCA5F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5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196975"/>
            <a:ext cx="3924300" cy="4822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196975"/>
            <a:ext cx="3924300" cy="4822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FCF800-A7C4-4CB4-B697-D6A28C407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EFF81-0155-47BC-9FDF-C5ED5F618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F89D61-05C1-4B28-9C78-D344F9837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1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6984AE-2174-4A14-ACAB-86DDC6953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5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2C8EFB-CCC7-48BE-BF8A-E17F3F7FD5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7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C29731-5CC1-47C5-A3FF-BA6AFBBDEB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1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228600"/>
            <a:ext cx="80010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96975"/>
            <a:ext cx="80010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rgbClr val="383E6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83E68"/>
                </a:solidFill>
              </a:defRPr>
            </a:lvl1pPr>
          </a:lstStyle>
          <a:p>
            <a:fld id="{1BFC638E-959A-4224-8D9A-64BBEB51033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V="1">
            <a:off x="611188" y="981075"/>
            <a:ext cx="7924800" cy="0"/>
          </a:xfrm>
          <a:prstGeom prst="line">
            <a:avLst/>
          </a:prstGeom>
          <a:noFill/>
          <a:ln w="3175">
            <a:solidFill>
              <a:srgbClr val="383E6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1031" name="Picture 7" descr="dgp_logo_lowercase copy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11888"/>
            <a:ext cx="2736850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383E68"/>
          </a:solidFill>
          <a:latin typeface="Verdana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rgbClr val="383E68"/>
        </a:buClr>
        <a:buChar char="•"/>
        <a:defRPr sz="3000">
          <a:solidFill>
            <a:srgbClr val="383E68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rgbClr val="383E68"/>
        </a:buClr>
        <a:buChar char="•"/>
        <a:defRPr sz="2600">
          <a:solidFill>
            <a:srgbClr val="383E68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rgbClr val="383E68"/>
        </a:buClr>
        <a:buChar char="•"/>
        <a:defRPr sz="2300">
          <a:solidFill>
            <a:srgbClr val="383E68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rgbClr val="383E68"/>
        </a:buClr>
        <a:buChar char="•"/>
        <a:defRPr sz="2000">
          <a:solidFill>
            <a:srgbClr val="383E68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rgbClr val="383E68"/>
        </a:buClr>
        <a:buChar char="•"/>
        <a:defRPr sz="2000">
          <a:solidFill>
            <a:srgbClr val="383E68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383E68"/>
        </a:buClr>
        <a:buChar char="•"/>
        <a:defRPr sz="2000">
          <a:solidFill>
            <a:srgbClr val="383E68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383E68"/>
        </a:buClr>
        <a:buChar char="•"/>
        <a:defRPr sz="2000">
          <a:solidFill>
            <a:srgbClr val="383E68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383E68"/>
        </a:buClr>
        <a:buChar char="•"/>
        <a:defRPr sz="2000">
          <a:solidFill>
            <a:srgbClr val="383E68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383E68"/>
        </a:buClr>
        <a:buChar char="•"/>
        <a:defRPr sz="2000">
          <a:solidFill>
            <a:srgbClr val="383E6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Multi-Finger Gestural Interaction with 3D Volumetric Displays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743200"/>
            <a:ext cx="7010400" cy="1916113"/>
          </a:xfrm>
        </p:spPr>
        <p:txBody>
          <a:bodyPr/>
          <a:lstStyle/>
          <a:p>
            <a:r>
              <a:rPr lang="en-US"/>
              <a:t>Tovi Grossman</a:t>
            </a:r>
          </a:p>
          <a:p>
            <a:r>
              <a:rPr lang="en-US"/>
              <a:t>Daniel Wigdor</a:t>
            </a:r>
          </a:p>
          <a:p>
            <a:r>
              <a:rPr lang="en-US"/>
              <a:t>Ravin Balakrishnan</a:t>
            </a:r>
          </a:p>
          <a:p>
            <a:r>
              <a:rPr lang="en-US" i="1"/>
              <a:t>Presented at UIST2004, Santa Fe, NM, USA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Design Principles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Multi-Viewpoint Operation</a:t>
            </a:r>
          </a:p>
          <a:p>
            <a:r>
              <a:rPr lang="en-US">
                <a:latin typeface="Arial" charset="0"/>
                <a:cs typeface="Times New Roman" pitchFamily="18" charset="0"/>
              </a:rPr>
              <a:t>Out-of-Viewpoint Operation</a:t>
            </a:r>
          </a:p>
          <a:p>
            <a:r>
              <a:rPr lang="en-US">
                <a:latin typeface="Arial" charset="0"/>
                <a:cs typeface="Times New Roman" pitchFamily="18" charset="0"/>
              </a:rPr>
              <a:t>Direct Touch and Gestural Input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14340" name="Picture 4" descr="playtim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062288"/>
            <a:ext cx="3273425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09588" y="865188"/>
            <a:ext cx="8067675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5363" name="12_playtime.mpg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1413" y="838200"/>
            <a:ext cx="6858000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olumetricdis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5"/>
          <a:stretch>
            <a:fillRect/>
          </a:stretch>
        </p:blipFill>
        <p:spPr bwMode="auto">
          <a:xfrm>
            <a:off x="5402263" y="2057400"/>
            <a:ext cx="3046412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Implementation - Display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Perspecta Spatial 3D System 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10" spherical image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198 2D slices, 768x768 each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24Hz refresh rate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Implementation – Finger Tracking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Vicon motion tracking system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5 Cameras</a:t>
            </a:r>
          </a:p>
          <a:p>
            <a:r>
              <a:rPr lang="en-US">
                <a:latin typeface="Arial" charset="0"/>
                <a:cs typeface="Times New Roman" pitchFamily="18" charset="0"/>
              </a:rPr>
              <a:t>Tracked 5mm markers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Real Time, 120Hz, sub mm precision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17412" name="Picture 4" descr="Figure 3 ha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479800"/>
            <a:ext cx="3967163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playtim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3468688"/>
            <a:ext cx="283527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Implementation – Finger Tracking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8001000" cy="563563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Detect away, hover, and touch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18436" name="16_fingers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731963"/>
            <a:ext cx="6599238" cy="43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Command Input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7766050" cy="1604963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>
                <a:latin typeface="Arial" charset="0"/>
                <a:cs typeface="Times New Roman" pitchFamily="18" charset="0"/>
              </a:rPr>
              <a:t>Surface Menus</a:t>
            </a:r>
          </a:p>
          <a:p>
            <a:pPr lvl="1">
              <a:lnSpc>
                <a:spcPct val="90000"/>
              </a:lnSpc>
            </a:pPr>
            <a:r>
              <a:rPr lang="en-US" sz="2200">
                <a:latin typeface="Arial" charset="0"/>
                <a:cs typeface="Times New Roman" pitchFamily="18" charset="0"/>
              </a:rPr>
              <a:t>On outside surface of display</a:t>
            </a:r>
          </a:p>
          <a:p>
            <a:pPr lvl="1">
              <a:lnSpc>
                <a:spcPct val="90000"/>
              </a:lnSpc>
            </a:pPr>
            <a:r>
              <a:rPr lang="en-US" sz="2200">
                <a:latin typeface="Arial" charset="0"/>
                <a:cs typeface="Times New Roman" pitchFamily="18" charset="0"/>
              </a:rPr>
              <a:t>Tap to enter command</a:t>
            </a:r>
          </a:p>
          <a:p>
            <a:pPr lvl="1">
              <a:lnSpc>
                <a:spcPct val="90000"/>
              </a:lnSpc>
            </a:pPr>
            <a:r>
              <a:rPr lang="en-US" sz="2200">
                <a:latin typeface="Arial" charset="0"/>
                <a:cs typeface="Times New Roman" pitchFamily="18" charset="0"/>
              </a:rPr>
              <a:t>Hold to maintain mode</a:t>
            </a:r>
          </a:p>
          <a:p>
            <a:pPr lvl="1">
              <a:lnSpc>
                <a:spcPct val="90000"/>
              </a:lnSpc>
            </a:pPr>
            <a:endParaRPr lang="en-US" sz="2200">
              <a:latin typeface="Arial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endParaRPr lang="en-US" sz="2200">
              <a:latin typeface="Arial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endParaRPr lang="en-US" sz="2200"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600"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600"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600"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60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600">
              <a:latin typeface="Arial" charset="0"/>
            </a:endParaRPr>
          </a:p>
        </p:txBody>
      </p:sp>
      <p:pic>
        <p:nvPicPr>
          <p:cNvPr id="19460" name="Picture 4" descr="Figure 4 men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2925763"/>
            <a:ext cx="4357687" cy="29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Command Input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Postures and Gestures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Point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2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0484" name="Picture 4" descr="gesture_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476500"/>
            <a:ext cx="4953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Command Input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Postures and Gestures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Point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Flat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2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1508" name="Picture 4" descr="gesture_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2373313"/>
            <a:ext cx="44481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Command Input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Postures and Gestures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Point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Flat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Pinch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2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2532" name="Picture 4" descr="gesture_pi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289175"/>
            <a:ext cx="44481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Command Input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Postures and Gestures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Point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Flat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Pinch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Curl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2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3556" name="Picture 4" descr="gesture_cu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2532063"/>
            <a:ext cx="41148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Volumetric Displays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Points illuminated in true 3D</a:t>
            </a:r>
          </a:p>
          <a:p>
            <a:r>
              <a:rPr lang="en-US">
                <a:latin typeface="Arial" charset="0"/>
              </a:rPr>
              <a:t>360</a:t>
            </a:r>
            <a:r>
              <a:rPr lang="en-US">
                <a:cs typeface="Times New Roman" pitchFamily="18" charset="0"/>
              </a:rPr>
              <a:t>° </a:t>
            </a:r>
            <a:r>
              <a:rPr lang="en-US">
                <a:latin typeface="Arial" charset="0"/>
              </a:rPr>
              <a:t>viewing angle</a:t>
            </a:r>
          </a:p>
          <a:p>
            <a:r>
              <a:rPr lang="en-US">
                <a:latin typeface="Arial" charset="0"/>
              </a:rPr>
              <a:t>Available commercially</a:t>
            </a:r>
            <a:endParaRPr lang="en-US">
              <a:cs typeface="Times New Roman" pitchFamily="18" charset="0"/>
            </a:endParaRPr>
          </a:p>
          <a:p>
            <a:endParaRPr lang="en-US"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6148" name="Picture 4" descr="volumetricdis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8" t="8469" b="9796"/>
          <a:stretch>
            <a:fillRect/>
          </a:stretch>
        </p:blipFill>
        <p:spPr bwMode="auto">
          <a:xfrm>
            <a:off x="2686050" y="2930525"/>
            <a:ext cx="31972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Command Input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Postures and Gestures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Point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Flat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Pinch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Curl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Trigger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2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4580" name="Picture 4" descr="gesture_trig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992313"/>
            <a:ext cx="44862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Command Input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Postures and Gestures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Point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Flat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Pinch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Curl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Trigger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Scrub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2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5604" name="Picture 4" descr="gesture_scr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525713"/>
            <a:ext cx="35909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Interaction Techniques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7599362" cy="424180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Surface Browser</a:t>
            </a:r>
          </a:p>
          <a:p>
            <a:pPr lvl="1"/>
            <a:r>
              <a:rPr lang="en-US">
                <a:latin typeface="Arial" charset="0"/>
              </a:rPr>
              <a:t>Used for object previews, organization</a:t>
            </a:r>
          </a:p>
          <a:p>
            <a:pPr lvl="2"/>
            <a:r>
              <a:rPr lang="en-US">
                <a:latin typeface="Arial" charset="0"/>
              </a:rPr>
              <a:t>File browser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>
              <a:latin typeface="Arial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>
              <a:latin typeface="Arial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>
              <a:latin typeface="Arial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>
              <a:latin typeface="Arial" charset="0"/>
              <a:cs typeface="Times New Roman" pitchFamily="18" charset="0"/>
            </a:endParaRPr>
          </a:p>
        </p:txBody>
      </p:sp>
      <p:pic>
        <p:nvPicPr>
          <p:cNvPr id="26628" name="Picture 4" descr="figure 6 brows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928938"/>
            <a:ext cx="4508500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Surface Browser</a:t>
            </a:r>
          </a:p>
        </p:txBody>
      </p:sp>
      <p:pic>
        <p:nvPicPr>
          <p:cNvPr id="27651" name="25_surface-browser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87463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Interaction Techniques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7854950" cy="14922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Transformations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Widgets for visual feedback</a:t>
            </a:r>
          </a:p>
          <a:p>
            <a:pPr lvl="2"/>
            <a:r>
              <a:rPr lang="en-US">
                <a:latin typeface="Arial" charset="0"/>
                <a:cs typeface="Times New Roman" pitchFamily="18" charset="0"/>
              </a:rPr>
              <a:t>Colour to indicate active</a:t>
            </a:r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8676" name="Picture 4" descr="widg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067050"/>
            <a:ext cx="782320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30250" y="5302250"/>
            <a:ext cx="8080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CA"/>
          </a:p>
        </p:txBody>
      </p:sp>
      <p:graphicFrame>
        <p:nvGraphicFramePr>
          <p:cNvPr id="28678" name="Group 6"/>
          <p:cNvGraphicFramePr>
            <a:graphicFrameLocks noGrp="1"/>
          </p:cNvGraphicFramePr>
          <p:nvPr/>
        </p:nvGraphicFramePr>
        <p:xfrm>
          <a:off x="765175" y="5238750"/>
          <a:ext cx="7804150" cy="790575"/>
        </p:xfrm>
        <a:graphic>
          <a:graphicData uri="http://schemas.openxmlformats.org/drawingml/2006/table">
            <a:tbl>
              <a:tblPr/>
              <a:tblGrid>
                <a:gridCol w="2601913"/>
                <a:gridCol w="2600325"/>
                <a:gridCol w="2601912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83E68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3E68"/>
                          </a:solidFill>
                          <a:effectLst/>
                          <a:latin typeface="Verdana" pitchFamily="34" charset="0"/>
                        </a:rPr>
                        <a:t>Rotate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83E68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3E68"/>
                          </a:solidFill>
                          <a:effectLst/>
                          <a:latin typeface="Verdana" pitchFamily="34" charset="0"/>
                        </a:rPr>
                        <a:t>Translate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83E68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3E68"/>
                          </a:solidFill>
                          <a:effectLst/>
                          <a:latin typeface="Verdana" pitchFamily="34" charset="0"/>
                        </a:rPr>
                        <a:t>Scale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83E68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3E68"/>
                          </a:solidFill>
                          <a:effectLst/>
                          <a:latin typeface="Verdana" pitchFamily="34" charset="0"/>
                        </a:rPr>
                        <a:t>touch &amp; drag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83E68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3E68"/>
                          </a:solidFill>
                          <a:effectLst/>
                          <a:latin typeface="Verdana" pitchFamily="34" charset="0"/>
                        </a:rPr>
                        <a:t>pinch &amp; scrub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83E68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3E68"/>
                          </a:solidFill>
                          <a:effectLst/>
                          <a:latin typeface="Verdana" pitchFamily="34" charset="0"/>
                        </a:rPr>
                        <a:t>bimanual drag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Transformations</a:t>
            </a:r>
          </a:p>
        </p:txBody>
      </p:sp>
      <p:pic>
        <p:nvPicPr>
          <p:cNvPr id="29699" name="27_transformations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54125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Interaction Techniques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8001000" cy="110490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Constrained Transformations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30724" name="28_constrained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736725"/>
            <a:ext cx="6567487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2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Interaction Techniques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87450"/>
            <a:ext cx="8001000" cy="1165225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Adding Models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Surface browser allows maintained context</a:t>
            </a: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31748" name="Picture 4" descr="Figure 11 Addmodel(brighter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368550"/>
            <a:ext cx="5338763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Interaction Techniques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8001000" cy="1190625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Selection: Ray cursor with depth control</a:t>
            </a:r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32772" name="30_ray_cursor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728788"/>
            <a:ext cx="6599238" cy="43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Interaction Techniques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8001000" cy="1830388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Object Snapping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Menu activated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Objects snap to faces, edges</a:t>
            </a:r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33796" name="Picture 4" descr="snap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2752725"/>
            <a:ext cx="5005387" cy="30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Volumetric Displays</a:t>
            </a:r>
          </a:p>
        </p:txBody>
      </p:sp>
      <p:pic>
        <p:nvPicPr>
          <p:cNvPr id="7171" name="03_rotate_view.mpg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8" y="1322388"/>
            <a:ext cx="6858000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Object Snapping</a:t>
            </a:r>
          </a:p>
        </p:txBody>
      </p:sp>
      <p:pic>
        <p:nvPicPr>
          <p:cNvPr id="34819" name="32_snapping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54125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8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1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228600"/>
            <a:ext cx="8386763" cy="747713"/>
          </a:xfrm>
        </p:spPr>
        <p:txBody>
          <a:bodyPr/>
          <a:lstStyle/>
          <a:p>
            <a:r>
              <a:rPr lang="en-US"/>
              <a:t>Contributions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Identified issues unique to domain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True 3D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Enclosed Space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Within-reach </a:t>
            </a:r>
          </a:p>
          <a:p>
            <a:pPr>
              <a:lnSpc>
                <a:spcPct val="80000"/>
              </a:lnSpc>
            </a:pPr>
            <a:r>
              <a:rPr lang="en-US" sz="2600"/>
              <a:t>Provided generalizable techniques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Menus and widgets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Object Selection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Transformations</a:t>
            </a:r>
          </a:p>
          <a:p>
            <a:pPr>
              <a:lnSpc>
                <a:spcPct val="80000"/>
              </a:lnSpc>
            </a:pPr>
            <a:r>
              <a:rPr lang="en-US" sz="2600"/>
              <a:t>Implementation</a:t>
            </a:r>
          </a:p>
          <a:p>
            <a:pPr>
              <a:lnSpc>
                <a:spcPct val="80000"/>
              </a:lnSpc>
            </a:pPr>
            <a:endParaRPr lang="en-US" sz="2600"/>
          </a:p>
          <a:p>
            <a:pPr>
              <a:lnSpc>
                <a:spcPct val="80000"/>
              </a:lnSpc>
            </a:pPr>
            <a:endParaRPr lang="en-US" sz="26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600"/>
              <a:t>	</a:t>
            </a:r>
          </a:p>
        </p:txBody>
      </p:sp>
      <p:pic>
        <p:nvPicPr>
          <p:cNvPr id="35844" name="Picture 4" descr="Figure 14 model ca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736975"/>
            <a:ext cx="4503738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228600"/>
            <a:ext cx="8386763" cy="747713"/>
          </a:xfrm>
        </p:spPr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Actuality Systems</a:t>
            </a:r>
          </a:p>
          <a:p>
            <a:r>
              <a:rPr lang="en-US"/>
              <a:t>DGP Lab and members</a:t>
            </a:r>
          </a:p>
          <a:p>
            <a:r>
              <a:rPr lang="en-US"/>
              <a:t>John Hancock</a:t>
            </a:r>
          </a:p>
          <a:p>
            <a:endParaRPr lang="en-US"/>
          </a:p>
          <a:p>
            <a:pPr>
              <a:buFontTx/>
              <a:buNone/>
            </a:pPr>
            <a:r>
              <a:rPr lang="en-US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228600"/>
            <a:ext cx="8386763" cy="747713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37891" name="Picture 3" descr="widge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3162300"/>
            <a:ext cx="3051175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snapp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4279900"/>
            <a:ext cx="2160587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Figure 5 postur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195388"/>
            <a:ext cx="2332038" cy="21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figure 6 browser(brighter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025525"/>
            <a:ext cx="3133725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playtime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3625"/>
            <a:ext cx="3035300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Figure 12 RayCursor (brighter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4048125"/>
            <a:ext cx="2903537" cy="18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Figure 3 hand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008438"/>
            <a:ext cx="2622550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Current Use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Non-interactive output-only</a:t>
            </a:r>
          </a:p>
          <a:p>
            <a:endParaRPr lang="en-US">
              <a:cs typeface="Times New Roman" pitchFamily="18" charset="0"/>
            </a:endParaRPr>
          </a:p>
          <a:p>
            <a:endParaRPr lang="en-US"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8196" name="Picture 4" descr="ssi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786063"/>
            <a:ext cx="16764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volumetric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8" t="8469" b="9796"/>
          <a:stretch>
            <a:fillRect/>
          </a:stretch>
        </p:blipFill>
        <p:spPr bwMode="auto">
          <a:xfrm>
            <a:off x="4478338" y="2570163"/>
            <a:ext cx="31972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Motivation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Understand surrounding issues</a:t>
            </a:r>
          </a:p>
          <a:p>
            <a:r>
              <a:rPr lang="en-US">
                <a:latin typeface="Arial" charset="0"/>
                <a:cs typeface="Times New Roman" pitchFamily="18" charset="0"/>
              </a:rPr>
              <a:t>Develop appropriate interaction techniques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Menus and widgets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Object Selection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Transformations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9220" name="Picture 4" descr="playtim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2786063"/>
            <a:ext cx="3571875" cy="31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Previous Work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196975"/>
            <a:ext cx="8577262" cy="4822825"/>
          </a:xfrm>
          <a:noFill/>
          <a:ln/>
        </p:spPr>
        <p:txBody>
          <a:bodyPr/>
          <a:lstStyle/>
          <a:p>
            <a:r>
              <a:rPr lang="en-US" sz="2800">
                <a:latin typeface="Arial" charset="0"/>
                <a:cs typeface="Times New Roman" pitchFamily="18" charset="0"/>
              </a:rPr>
              <a:t>Balakrishnan, Fitzmaurice, Kurtenbach (2001)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Discusses possible interaction scenarios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Mock-up prototypes</a:t>
            </a: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10244" name="Picture 4" descr="volu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2868613"/>
            <a:ext cx="38100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492375" y="5564188"/>
            <a:ext cx="4686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383E68"/>
                </a:solidFill>
              </a:rPr>
              <a:t>Balakrishnan, Fitzmaurice, &amp; Kurtenbach. IEEE Computer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Previous Work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Balakrishnan et al (2001)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Discusses possible interaction scenarios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Mock-up prototypes</a:t>
            </a:r>
          </a:p>
          <a:p>
            <a:r>
              <a:rPr lang="en-US">
                <a:latin typeface="Arial" charset="0"/>
                <a:cs typeface="Times New Roman" pitchFamily="18" charset="0"/>
              </a:rPr>
              <a:t>Much VR Research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3D Selection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3D Object Manipulation</a:t>
            </a:r>
          </a:p>
          <a:p>
            <a:pPr lvl="1"/>
            <a:r>
              <a:rPr lang="en-US">
                <a:latin typeface="Arial" charset="0"/>
                <a:cs typeface="Times New Roman" pitchFamily="18" charset="0"/>
              </a:rPr>
              <a:t>3D Widgets</a:t>
            </a: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Unique Issues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Objects within arm’s reach</a:t>
            </a:r>
          </a:p>
          <a:p>
            <a:r>
              <a:rPr lang="en-US">
                <a:latin typeface="Arial" charset="0"/>
              </a:rPr>
              <a:t>Objects inside enclosure</a:t>
            </a:r>
          </a:p>
          <a:p>
            <a:r>
              <a:rPr lang="en-US">
                <a:latin typeface="Arial" charset="0"/>
              </a:rPr>
              <a:t>Direct link between input and display</a:t>
            </a: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Design Principles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cs typeface="Times New Roman" pitchFamily="18" charset="0"/>
              </a:rPr>
              <a:t>Volumetric Display as exclusive platform</a:t>
            </a: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pPr lvl="1"/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  <a:cs typeface="Times New Roman" pitchFamily="18" charset="0"/>
            </a:endParaRPr>
          </a:p>
          <a:p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13316" name="Picture 4" descr="Figure 11 Addmodel(brighter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208213"/>
            <a:ext cx="4870450" cy="32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gp2">
  <a:themeElements>
    <a:clrScheme name="dgp2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dgp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gp2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gp2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gp2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gp2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gp2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gp2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gp2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gp2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gp2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dgptemplate</Template>
  <TotalTime>4</TotalTime>
  <Words>397</Words>
  <Application>Microsoft Office PowerPoint</Application>
  <PresentationFormat>On-screen Show (4:3)</PresentationFormat>
  <Paragraphs>279</Paragraphs>
  <Slides>33</Slides>
  <Notes>33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Verdana</vt:lpstr>
      <vt:lpstr>Times New Roman</vt:lpstr>
      <vt:lpstr>Wingdings</vt:lpstr>
      <vt:lpstr>dgp2</vt:lpstr>
      <vt:lpstr>Multi-Finger Gestural Interaction with 3D Volumetric Displays</vt:lpstr>
      <vt:lpstr>Volumetric Displays</vt:lpstr>
      <vt:lpstr>Volumetric Displays</vt:lpstr>
      <vt:lpstr>Current Use</vt:lpstr>
      <vt:lpstr>Motivation</vt:lpstr>
      <vt:lpstr>Previous Work</vt:lpstr>
      <vt:lpstr>Previous Work</vt:lpstr>
      <vt:lpstr>Unique Issues</vt:lpstr>
      <vt:lpstr>Design Principles</vt:lpstr>
      <vt:lpstr>Design Principles</vt:lpstr>
      <vt:lpstr>PowerPoint Presentation</vt:lpstr>
      <vt:lpstr>Implementation - Display</vt:lpstr>
      <vt:lpstr>Implementation – Finger Tracking</vt:lpstr>
      <vt:lpstr>Implementation – Finger Tracking</vt:lpstr>
      <vt:lpstr>Command Input</vt:lpstr>
      <vt:lpstr>Command Input</vt:lpstr>
      <vt:lpstr>Command Input</vt:lpstr>
      <vt:lpstr>Command Input</vt:lpstr>
      <vt:lpstr>Command Input</vt:lpstr>
      <vt:lpstr>Command Input</vt:lpstr>
      <vt:lpstr>Command Input</vt:lpstr>
      <vt:lpstr>Interaction Techniques</vt:lpstr>
      <vt:lpstr>Surface Browser</vt:lpstr>
      <vt:lpstr>Interaction Techniques</vt:lpstr>
      <vt:lpstr>Transformations</vt:lpstr>
      <vt:lpstr>Interaction Techniques</vt:lpstr>
      <vt:lpstr>Interaction Techniques</vt:lpstr>
      <vt:lpstr>Interaction Techniques</vt:lpstr>
      <vt:lpstr>Interaction Techniques</vt:lpstr>
      <vt:lpstr>Object Snapping</vt:lpstr>
      <vt:lpstr>Contributions</vt:lpstr>
      <vt:lpstr>Acknowledgements</vt:lpstr>
      <vt:lpstr>Questions?</vt:lpstr>
    </vt:vector>
  </TitlesOfParts>
  <Company>Alias Wavefront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ravin</dc:creator>
  <cp:lastModifiedBy>Daniel Wigdor</cp:lastModifiedBy>
  <cp:revision>181</cp:revision>
  <dcterms:created xsi:type="dcterms:W3CDTF">2004-10-22T21:55:23Z</dcterms:created>
  <dcterms:modified xsi:type="dcterms:W3CDTF">2013-03-06T18:16:26Z</dcterms:modified>
</cp:coreProperties>
</file>