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55"/>
  </p:notesMasterIdLst>
  <p:handoutMasterIdLst>
    <p:handoutMasterId r:id="rId56"/>
  </p:handoutMasterIdLst>
  <p:sldIdLst>
    <p:sldId id="258" r:id="rId2"/>
    <p:sldId id="260" r:id="rId3"/>
    <p:sldId id="331" r:id="rId4"/>
    <p:sldId id="335" r:id="rId5"/>
    <p:sldId id="265" r:id="rId6"/>
    <p:sldId id="282" r:id="rId7"/>
    <p:sldId id="274" r:id="rId8"/>
    <p:sldId id="273" r:id="rId9"/>
    <p:sldId id="355" r:id="rId10"/>
    <p:sldId id="352" r:id="rId11"/>
    <p:sldId id="353" r:id="rId12"/>
    <p:sldId id="354" r:id="rId13"/>
    <p:sldId id="289" r:id="rId14"/>
    <p:sldId id="333" r:id="rId15"/>
    <p:sldId id="336" r:id="rId16"/>
    <p:sldId id="349" r:id="rId17"/>
    <p:sldId id="350" r:id="rId18"/>
    <p:sldId id="278" r:id="rId19"/>
    <p:sldId id="276" r:id="rId20"/>
    <p:sldId id="263" r:id="rId21"/>
    <p:sldId id="297" r:id="rId22"/>
    <p:sldId id="338" r:id="rId23"/>
    <p:sldId id="298" r:id="rId24"/>
    <p:sldId id="339" r:id="rId25"/>
    <p:sldId id="299" r:id="rId26"/>
    <p:sldId id="340" r:id="rId27"/>
    <p:sldId id="300" r:id="rId28"/>
    <p:sldId id="303" r:id="rId29"/>
    <p:sldId id="341" r:id="rId30"/>
    <p:sldId id="304" r:id="rId31"/>
    <p:sldId id="342" r:id="rId32"/>
    <p:sldId id="306" r:id="rId33"/>
    <p:sldId id="308" r:id="rId34"/>
    <p:sldId id="309" r:id="rId35"/>
    <p:sldId id="311" r:id="rId36"/>
    <p:sldId id="312" r:id="rId37"/>
    <p:sldId id="313" r:id="rId38"/>
    <p:sldId id="320" r:id="rId39"/>
    <p:sldId id="315" r:id="rId40"/>
    <p:sldId id="316" r:id="rId41"/>
    <p:sldId id="317" r:id="rId42"/>
    <p:sldId id="318" r:id="rId43"/>
    <p:sldId id="319" r:id="rId44"/>
    <p:sldId id="322" r:id="rId45"/>
    <p:sldId id="314" r:id="rId46"/>
    <p:sldId id="321" r:id="rId47"/>
    <p:sldId id="323" r:id="rId48"/>
    <p:sldId id="329" r:id="rId49"/>
    <p:sldId id="330" r:id="rId50"/>
    <p:sldId id="259" r:id="rId51"/>
    <p:sldId id="286" r:id="rId52"/>
    <p:sldId id="347" r:id="rId53"/>
    <p:sldId id="348" r:id="rId54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" pitchFamily="18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8000"/>
    <a:srgbClr val="00FF00"/>
    <a:srgbClr val="FF0000"/>
    <a:srgbClr val="42424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872" autoAdjust="0"/>
    <p:restoredTop sz="73991" autoAdjust="0"/>
  </p:normalViewPr>
  <p:slideViewPr>
    <p:cSldViewPr snapToGrid="0">
      <p:cViewPr varScale="1">
        <p:scale>
          <a:sx n="72" d="100"/>
          <a:sy n="72" d="100"/>
        </p:scale>
        <p:origin x="-77" y="-45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88" d="100"/>
          <a:sy n="88" d="100"/>
        </p:scale>
        <p:origin x="-2478" y="-12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/>
          </a:p>
        </p:txBody>
      </p:sp>
      <p:sp>
        <p:nvSpPr>
          <p:cNvPr id="512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512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A598DD90-F4F6-497E-8D25-3DFBF678A2D0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5126" name="Rectangle 6"/>
          <p:cNvSpPr>
            <a:spLocks noChangeArrowheads="1"/>
          </p:cNvSpPr>
          <p:nvPr/>
        </p:nvSpPr>
        <p:spPr bwMode="auto">
          <a:xfrm>
            <a:off x="1905000" y="8343900"/>
            <a:ext cx="31242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en-US" sz="1200">
                <a:solidFill>
                  <a:srgbClr val="F52211"/>
                </a:solidFill>
                <a:latin typeface="Andale Mono" charset="0"/>
              </a:rPr>
              <a:t>COMPANY CONFIDENTIAL</a:t>
            </a:r>
          </a:p>
        </p:txBody>
      </p:sp>
      <p:pic>
        <p:nvPicPr>
          <p:cNvPr id="5127" name="Picture 7"/>
          <p:cNvPicPr>
            <a:picLocks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47" t="-4651" b="20930"/>
          <a:stretch>
            <a:fillRect/>
          </a:stretch>
        </p:blipFill>
        <p:spPr bwMode="auto">
          <a:xfrm>
            <a:off x="1295400" y="533400"/>
            <a:ext cx="4114800" cy="22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150482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/>
          </a:p>
        </p:txBody>
      </p:sp>
      <p:sp>
        <p:nvSpPr>
          <p:cNvPr id="3076" name="Rectangle 4"/>
          <p:cNvSpPr>
            <a:spLocks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ACCDDEBC-CBF8-49E2-B1C0-F2D946A455E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942533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4E1C6F0-D276-4504-99F0-2F20DA852D90}" type="slidenum">
              <a:rPr lang="en-US"/>
              <a:pPr/>
              <a:t>1</a:t>
            </a:fld>
            <a:endParaRPr lang="en-US"/>
          </a:p>
        </p:txBody>
      </p:sp>
      <p:sp>
        <p:nvSpPr>
          <p:cNvPr id="17410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introduce</a:t>
            </a:r>
          </a:p>
          <a:p>
            <a:endParaRPr lang="en-US"/>
          </a:p>
          <a:p>
            <a:r>
              <a:rPr lang="en-US"/>
              <a:t>paper title</a:t>
            </a:r>
          </a:p>
          <a:p>
            <a:endParaRPr lang="en-US"/>
          </a:p>
          <a:p>
            <a:r>
              <a:rPr lang="en-US"/>
              <a:t>Co-authors</a:t>
            </a:r>
          </a:p>
          <a:p>
            <a:endParaRPr lang="en-US"/>
          </a:p>
          <a:p>
            <a:r>
              <a:rPr lang="en-US"/>
              <a:t>MERL &amp; DGP</a:t>
            </a:r>
          </a:p>
          <a:p>
            <a:endParaRPr lang="en-US"/>
          </a:p>
          <a:p>
            <a:r>
              <a:rPr lang="en-US"/>
              <a:t>Brief summary richness in paper (though ugly without colour)</a:t>
            </a: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8D1F011-4754-4CE1-9223-B7AF3C4232A9}" type="slidenum">
              <a:rPr lang="en-US"/>
              <a:pPr/>
              <a:t>10</a:t>
            </a:fld>
            <a:endParaRPr lang="en-US"/>
          </a:p>
        </p:txBody>
      </p:sp>
      <p:sp>
        <p:nvSpPr>
          <p:cNvPr id="252930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29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6EB54EE-EB0A-43E1-82E4-539B40977F50}" type="slidenum">
              <a:rPr lang="en-US"/>
              <a:pPr/>
              <a:t>11</a:t>
            </a:fld>
            <a:endParaRPr lang="en-US"/>
          </a:p>
        </p:txBody>
      </p:sp>
      <p:sp>
        <p:nvSpPr>
          <p:cNvPr id="253954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39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320199D-66C1-4F93-9852-04D0B2276170}" type="slidenum">
              <a:rPr lang="en-US"/>
              <a:pPr/>
              <a:t>12</a:t>
            </a:fld>
            <a:endParaRPr lang="en-US"/>
          </a:p>
        </p:txBody>
      </p:sp>
      <p:sp>
        <p:nvSpPr>
          <p:cNvPr id="254978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49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66F7D40-1703-44F1-8B09-6A77C9D574DA}" type="slidenum">
              <a:rPr lang="en-US"/>
              <a:pPr/>
              <a:t>13</a:t>
            </a:fld>
            <a:endParaRPr lang="en-US"/>
          </a:p>
        </p:txBody>
      </p:sp>
      <p:sp>
        <p:nvSpPr>
          <p:cNvPr id="256002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ED4E0D9-30BC-4D31-882F-07F6EFA24BCA}" type="slidenum">
              <a:rPr lang="en-US"/>
              <a:pPr/>
              <a:t>14</a:t>
            </a:fld>
            <a:endParaRPr lang="en-US"/>
          </a:p>
        </p:txBody>
      </p:sp>
      <p:sp>
        <p:nvSpPr>
          <p:cNvPr id="257026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70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6725AE8-32D6-4336-A6F0-598273637279}" type="slidenum">
              <a:rPr lang="en-US"/>
              <a:pPr/>
              <a:t>15</a:t>
            </a:fld>
            <a:endParaRPr lang="en-US"/>
          </a:p>
        </p:txBody>
      </p:sp>
      <p:sp>
        <p:nvSpPr>
          <p:cNvPr id="258050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80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4D6538D-ADF0-4246-BE86-F2D9DE9023F0}" type="slidenum">
              <a:rPr lang="en-US"/>
              <a:pPr/>
              <a:t>16</a:t>
            </a:fld>
            <a:endParaRPr lang="en-US"/>
          </a:p>
        </p:txBody>
      </p:sp>
      <p:sp>
        <p:nvSpPr>
          <p:cNvPr id="259074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90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D3C9DB4-8EB9-4472-9D03-31A005A53E5E}" type="slidenum">
              <a:rPr lang="en-US"/>
              <a:pPr/>
              <a:t>17</a:t>
            </a:fld>
            <a:endParaRPr lang="en-US"/>
          </a:p>
        </p:txBody>
      </p:sp>
      <p:sp>
        <p:nvSpPr>
          <p:cNvPr id="260098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00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11E9B9B-DABC-41E8-B0E8-7CDB27A98F28}" type="slidenum">
              <a:rPr lang="en-US"/>
              <a:pPr/>
              <a:t>18</a:t>
            </a:fld>
            <a:endParaRPr lang="en-US"/>
          </a:p>
        </p:txBody>
      </p:sp>
      <p:sp>
        <p:nvSpPr>
          <p:cNvPr id="132098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20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Done talking about this one now… next….</a:t>
            </a:r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0D9F859-AAC9-46BC-96A8-2D4C945717C7}" type="slidenum">
              <a:rPr lang="en-US"/>
              <a:pPr/>
              <a:t>19</a:t>
            </a:fld>
            <a:endParaRPr lang="en-US"/>
          </a:p>
        </p:txBody>
      </p:sp>
      <p:sp>
        <p:nvSpPr>
          <p:cNvPr id="133122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What happens when we add a second surface? </a:t>
            </a:r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E69C3CB-FF88-41C4-900F-FD7847E4C0CB}" type="slidenum">
              <a:rPr lang="en-US"/>
              <a:pPr/>
              <a:t>2</a:t>
            </a:fld>
            <a:endParaRPr lang="en-US"/>
          </a:p>
        </p:txBody>
      </p:sp>
      <p:sp>
        <p:nvSpPr>
          <p:cNvPr id="245762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7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6ECE6A4-A4AB-41E3-94D5-0CF9BE593A03}" type="slidenum">
              <a:rPr lang="en-US"/>
              <a:pPr/>
              <a:t>20</a:t>
            </a:fld>
            <a:endParaRPr lang="en-US"/>
          </a:p>
        </p:txBody>
      </p:sp>
      <p:sp>
        <p:nvSpPr>
          <p:cNvPr id="261122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11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E364E36-5B61-42EE-B167-9CC2AC5B4A9A}" type="slidenum">
              <a:rPr lang="en-US"/>
              <a:pPr/>
              <a:t>21</a:t>
            </a:fld>
            <a:endParaRPr lang="en-US"/>
          </a:p>
        </p:txBody>
      </p:sp>
      <p:sp>
        <p:nvSpPr>
          <p:cNvPr id="262146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21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00B0F3D-C5D7-4A73-A8C3-E60BDB5C5299}" type="slidenum">
              <a:rPr lang="en-US"/>
              <a:pPr/>
              <a:t>22</a:t>
            </a:fld>
            <a:endParaRPr lang="en-US"/>
          </a:p>
        </p:txBody>
      </p:sp>
      <p:sp>
        <p:nvSpPr>
          <p:cNvPr id="263170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31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1B5048C-88DF-4577-B093-883847BCD403}" type="slidenum">
              <a:rPr lang="en-US"/>
              <a:pPr/>
              <a:t>23</a:t>
            </a:fld>
            <a:endParaRPr lang="en-US"/>
          </a:p>
        </p:txBody>
      </p:sp>
      <p:sp>
        <p:nvSpPr>
          <p:cNvPr id="264194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41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49F6467-256F-4528-A291-27D037FC69FC}" type="slidenum">
              <a:rPr lang="en-US"/>
              <a:pPr/>
              <a:t>24</a:t>
            </a:fld>
            <a:endParaRPr lang="en-US"/>
          </a:p>
        </p:txBody>
      </p:sp>
      <p:sp>
        <p:nvSpPr>
          <p:cNvPr id="265218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52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A700AD8-708D-409B-9D81-9E5E7372B835}" type="slidenum">
              <a:rPr lang="en-US"/>
              <a:pPr/>
              <a:t>25</a:t>
            </a:fld>
            <a:endParaRPr lang="en-US"/>
          </a:p>
        </p:txBody>
      </p:sp>
      <p:sp>
        <p:nvSpPr>
          <p:cNvPr id="266242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B8A89E1-6419-4F33-9CC8-FD32F6F5DE5D}" type="slidenum">
              <a:rPr lang="en-US"/>
              <a:pPr/>
              <a:t>26</a:t>
            </a:fld>
            <a:endParaRPr lang="en-US"/>
          </a:p>
        </p:txBody>
      </p:sp>
      <p:sp>
        <p:nvSpPr>
          <p:cNvPr id="267266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72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1E1E903-665A-4874-8871-59C8FB59FCF4}" type="slidenum">
              <a:rPr lang="en-US"/>
              <a:pPr/>
              <a:t>27</a:t>
            </a:fld>
            <a:endParaRPr lang="en-US"/>
          </a:p>
        </p:txBody>
      </p:sp>
      <p:sp>
        <p:nvSpPr>
          <p:cNvPr id="268290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82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9580F20-0526-48AD-8E30-37A014A0E61C}" type="slidenum">
              <a:rPr lang="en-US"/>
              <a:pPr/>
              <a:t>28</a:t>
            </a:fld>
            <a:endParaRPr lang="en-US"/>
          </a:p>
        </p:txBody>
      </p:sp>
      <p:sp>
        <p:nvSpPr>
          <p:cNvPr id="269314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93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50CC3A3-FBC6-4030-911E-0C3BCADDFA32}" type="slidenum">
              <a:rPr lang="en-US"/>
              <a:pPr/>
              <a:t>29</a:t>
            </a:fld>
            <a:endParaRPr lang="en-US"/>
          </a:p>
        </p:txBody>
      </p:sp>
      <p:sp>
        <p:nvSpPr>
          <p:cNvPr id="270338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03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B8CF230-9EA1-4ACE-BA4F-72A42A320A05}" type="slidenum">
              <a:rPr lang="en-US"/>
              <a:pPr/>
              <a:t>3</a:t>
            </a:fld>
            <a:endParaRPr lang="en-US"/>
          </a:p>
        </p:txBody>
      </p:sp>
      <p:sp>
        <p:nvSpPr>
          <p:cNvPr id="246786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67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DFB6D3D-4D49-43BB-8DEB-F91449B799D3}" type="slidenum">
              <a:rPr lang="en-US"/>
              <a:pPr/>
              <a:t>30</a:t>
            </a:fld>
            <a:endParaRPr lang="en-US"/>
          </a:p>
        </p:txBody>
      </p:sp>
      <p:sp>
        <p:nvSpPr>
          <p:cNvPr id="271362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13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F4340FB-B021-48F7-877F-3BA5267E6161}" type="slidenum">
              <a:rPr lang="en-US"/>
              <a:pPr/>
              <a:t>31</a:t>
            </a:fld>
            <a:endParaRPr lang="en-US"/>
          </a:p>
        </p:txBody>
      </p:sp>
      <p:sp>
        <p:nvSpPr>
          <p:cNvPr id="272386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23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EB37379-B830-4B9E-922B-C2F9E137BA58}" type="slidenum">
              <a:rPr lang="en-US"/>
              <a:pPr/>
              <a:t>32</a:t>
            </a:fld>
            <a:endParaRPr lang="en-US"/>
          </a:p>
        </p:txBody>
      </p:sp>
      <p:sp>
        <p:nvSpPr>
          <p:cNvPr id="273410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34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F594845-75D7-4D9C-96C5-599E4CA9F5D8}" type="slidenum">
              <a:rPr lang="en-US"/>
              <a:pPr/>
              <a:t>33</a:t>
            </a:fld>
            <a:endParaRPr lang="en-US"/>
          </a:p>
        </p:txBody>
      </p:sp>
      <p:sp>
        <p:nvSpPr>
          <p:cNvPr id="168962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89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What happens when we add a second surface? </a:t>
            </a:r>
            <a:endParaRPr 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0B7B51B-624C-452C-A057-2079BB099EC5}" type="slidenum">
              <a:rPr lang="en-US"/>
              <a:pPr/>
              <a:t>34</a:t>
            </a:fld>
            <a:endParaRPr lang="en-US"/>
          </a:p>
        </p:txBody>
      </p:sp>
      <p:sp>
        <p:nvSpPr>
          <p:cNvPr id="171010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10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What happens when we add a second surface? </a:t>
            </a:r>
            <a:endParaRPr 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08BB017-A4E7-423C-B3E9-3742E72628BC}" type="slidenum">
              <a:rPr lang="en-US"/>
              <a:pPr/>
              <a:t>35</a:t>
            </a:fld>
            <a:endParaRPr lang="en-US"/>
          </a:p>
        </p:txBody>
      </p:sp>
      <p:sp>
        <p:nvSpPr>
          <p:cNvPr id="274434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44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526FD5D-FCAE-46A0-953F-5FB17BE480CF}" type="slidenum">
              <a:rPr lang="en-US"/>
              <a:pPr/>
              <a:t>36</a:t>
            </a:fld>
            <a:endParaRPr lang="en-US"/>
          </a:p>
        </p:txBody>
      </p:sp>
      <p:sp>
        <p:nvSpPr>
          <p:cNvPr id="275458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54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0AC3DEE-C51D-4083-A5CC-70521728E31B}" type="slidenum">
              <a:rPr lang="en-US"/>
              <a:pPr/>
              <a:t>37</a:t>
            </a:fld>
            <a:endParaRPr lang="en-US"/>
          </a:p>
        </p:txBody>
      </p:sp>
      <p:sp>
        <p:nvSpPr>
          <p:cNvPr id="276482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4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0C59609-9103-4137-A57F-C3A5D6A4A783}" type="slidenum">
              <a:rPr lang="en-US"/>
              <a:pPr/>
              <a:t>38</a:t>
            </a:fld>
            <a:endParaRPr lang="en-US"/>
          </a:p>
        </p:txBody>
      </p:sp>
      <p:sp>
        <p:nvSpPr>
          <p:cNvPr id="277506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75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2FC1198-3578-4B9B-8B51-316ECB2FD88D}" type="slidenum">
              <a:rPr lang="en-US"/>
              <a:pPr/>
              <a:t>39</a:t>
            </a:fld>
            <a:endParaRPr lang="en-US"/>
          </a:p>
        </p:txBody>
      </p:sp>
      <p:sp>
        <p:nvSpPr>
          <p:cNvPr id="278530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85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E5E445F-D262-479A-B0CE-A7623B181DB9}" type="slidenum">
              <a:rPr lang="en-US"/>
              <a:pPr/>
              <a:t>4</a:t>
            </a:fld>
            <a:endParaRPr lang="en-US"/>
          </a:p>
        </p:txBody>
      </p:sp>
      <p:sp>
        <p:nvSpPr>
          <p:cNvPr id="247810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78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2F9404B-1A66-4242-8CE3-01ECD04991A8}" type="slidenum">
              <a:rPr lang="en-US"/>
              <a:pPr/>
              <a:t>40</a:t>
            </a:fld>
            <a:endParaRPr lang="en-US"/>
          </a:p>
        </p:txBody>
      </p:sp>
      <p:sp>
        <p:nvSpPr>
          <p:cNvPr id="279554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95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09413BB-8C95-44AA-A53E-4411C60D80B1}" type="slidenum">
              <a:rPr lang="en-US"/>
              <a:pPr/>
              <a:t>41</a:t>
            </a:fld>
            <a:endParaRPr lang="en-US"/>
          </a:p>
        </p:txBody>
      </p:sp>
      <p:sp>
        <p:nvSpPr>
          <p:cNvPr id="280578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05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F55CC38-0B48-4D2E-A13D-101EDFC2581B}" type="slidenum">
              <a:rPr lang="en-US"/>
              <a:pPr/>
              <a:t>42</a:t>
            </a:fld>
            <a:endParaRPr lang="en-US"/>
          </a:p>
        </p:txBody>
      </p:sp>
      <p:sp>
        <p:nvSpPr>
          <p:cNvPr id="281602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16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0EE7174-2530-47AE-A569-6A8F8DE7DCF0}" type="slidenum">
              <a:rPr lang="en-US"/>
              <a:pPr/>
              <a:t>43</a:t>
            </a:fld>
            <a:endParaRPr lang="en-US"/>
          </a:p>
        </p:txBody>
      </p:sp>
      <p:sp>
        <p:nvSpPr>
          <p:cNvPr id="282626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26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00E5D15-5A28-46A6-B8C8-ADA257C904A2}" type="slidenum">
              <a:rPr lang="en-US"/>
              <a:pPr/>
              <a:t>44</a:t>
            </a:fld>
            <a:endParaRPr lang="en-US"/>
          </a:p>
        </p:txBody>
      </p:sp>
      <p:sp>
        <p:nvSpPr>
          <p:cNvPr id="283650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36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4BEE478-0174-4E83-813D-A907BC74AA3F}" type="slidenum">
              <a:rPr lang="en-US"/>
              <a:pPr/>
              <a:t>45</a:t>
            </a:fld>
            <a:endParaRPr lang="en-US"/>
          </a:p>
        </p:txBody>
      </p:sp>
      <p:sp>
        <p:nvSpPr>
          <p:cNvPr id="284674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46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7605311-85B8-410E-867B-C37774DA14D9}" type="slidenum">
              <a:rPr lang="en-US"/>
              <a:pPr/>
              <a:t>46</a:t>
            </a:fld>
            <a:endParaRPr lang="en-US"/>
          </a:p>
        </p:txBody>
      </p:sp>
      <p:sp>
        <p:nvSpPr>
          <p:cNvPr id="285698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56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C862B1A-7BB0-419C-8E00-C2EC30269DC2}" type="slidenum">
              <a:rPr lang="en-US"/>
              <a:pPr/>
              <a:t>47</a:t>
            </a:fld>
            <a:endParaRPr lang="en-US"/>
          </a:p>
        </p:txBody>
      </p:sp>
      <p:sp>
        <p:nvSpPr>
          <p:cNvPr id="286722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27D437A-DB34-444D-A6F7-20B967517273}" type="slidenum">
              <a:rPr lang="en-US"/>
              <a:pPr/>
              <a:t>48</a:t>
            </a:fld>
            <a:endParaRPr lang="en-US"/>
          </a:p>
        </p:txBody>
      </p:sp>
      <p:sp>
        <p:nvSpPr>
          <p:cNvPr id="287746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77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DA9B2F0-DE41-43FE-BB8A-6D19428EE06E}" type="slidenum">
              <a:rPr lang="en-US"/>
              <a:pPr/>
              <a:t>49</a:t>
            </a:fld>
            <a:endParaRPr lang="en-US"/>
          </a:p>
        </p:txBody>
      </p:sp>
      <p:sp>
        <p:nvSpPr>
          <p:cNvPr id="288770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87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B2CEFC2-B15F-4CF8-91F7-27A8EB7662C1}" type="slidenum">
              <a:rPr lang="en-US"/>
              <a:pPr/>
              <a:t>5</a:t>
            </a:fld>
            <a:endParaRPr lang="en-US"/>
          </a:p>
        </p:txBody>
      </p:sp>
      <p:sp>
        <p:nvSpPr>
          <p:cNvPr id="249858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98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26A92D7-C557-456F-A478-5D3B7107424F}" type="slidenum">
              <a:rPr lang="en-US"/>
              <a:pPr/>
              <a:t>50</a:t>
            </a:fld>
            <a:endParaRPr lang="en-US"/>
          </a:p>
        </p:txBody>
      </p:sp>
      <p:sp>
        <p:nvSpPr>
          <p:cNvPr id="20482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8EC21DE-B6A1-4FC2-8DD7-2058CCA4E0D0}" type="slidenum">
              <a:rPr lang="en-US"/>
              <a:pPr/>
              <a:t>51</a:t>
            </a:fld>
            <a:endParaRPr lang="en-US"/>
          </a:p>
        </p:txBody>
      </p:sp>
      <p:sp>
        <p:nvSpPr>
          <p:cNvPr id="289794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97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8AFE94F-D66D-4355-A5EA-E75554F62632}" type="slidenum">
              <a:rPr lang="en-US"/>
              <a:pPr/>
              <a:t>52</a:t>
            </a:fld>
            <a:endParaRPr lang="en-US"/>
          </a:p>
        </p:txBody>
      </p:sp>
      <p:sp>
        <p:nvSpPr>
          <p:cNvPr id="236546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65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*: can break a little bit if you want, all depends on visual feedback</a:t>
            </a:r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5DAB044-E75E-4271-9939-B0DE1179D239}" type="slidenum">
              <a:rPr lang="en-US"/>
              <a:pPr/>
              <a:t>6</a:t>
            </a:fld>
            <a:endParaRPr lang="en-US"/>
          </a:p>
        </p:txBody>
      </p:sp>
      <p:sp>
        <p:nvSpPr>
          <p:cNvPr id="248834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88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DE3BC7B-EE36-4FB6-AEF8-5D0136C4C956}" type="slidenum">
              <a:rPr lang="en-US"/>
              <a:pPr/>
              <a:t>7</a:t>
            </a:fld>
            <a:endParaRPr lang="en-US"/>
          </a:p>
        </p:txBody>
      </p:sp>
      <p:sp>
        <p:nvSpPr>
          <p:cNvPr id="250882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08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CAC636D-3527-4A22-BC09-FDF3F405A447}" type="slidenum">
              <a:rPr lang="en-US"/>
              <a:pPr/>
              <a:t>8</a:t>
            </a:fld>
            <a:endParaRPr lang="en-US"/>
          </a:p>
        </p:txBody>
      </p:sp>
      <p:sp>
        <p:nvSpPr>
          <p:cNvPr id="129026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90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We’ll talk about this one first, then the next. Note that all that apply to the first apply to the second.</a:t>
            </a:r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C869C9F-5FB9-4896-92B7-FFBE595AA305}" type="slidenum">
              <a:rPr lang="en-US"/>
              <a:pPr/>
              <a:t>9</a:t>
            </a:fld>
            <a:endParaRPr lang="en-US"/>
          </a:p>
        </p:txBody>
      </p:sp>
      <p:sp>
        <p:nvSpPr>
          <p:cNvPr id="251906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19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03" name="Picture 11"/>
          <p:cNvPicPr>
            <a:picLocks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32" b="16280"/>
          <a:stretch>
            <a:fillRect/>
          </a:stretch>
        </p:blipFill>
        <p:spPr bwMode="auto">
          <a:xfrm>
            <a:off x="4425950" y="1524000"/>
            <a:ext cx="4191000" cy="22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215" name="Rectangle 23"/>
          <p:cNvSpPr>
            <a:spLocks noGrp="1" noChangeArrowheads="1"/>
          </p:cNvSpPr>
          <p:nvPr>
            <p:ph type="ctrTitle" sz="quarter"/>
          </p:nvPr>
        </p:nvSpPr>
        <p:spPr>
          <a:xfrm>
            <a:off x="4343400" y="2349500"/>
            <a:ext cx="4383088" cy="457200"/>
          </a:xfrm>
        </p:spPr>
        <p:txBody>
          <a:bodyPr wrap="none">
            <a:spAutoFit/>
          </a:bodyPr>
          <a:lstStyle>
            <a:lvl1pPr algn="r">
              <a:defRPr b="1">
                <a:solidFill>
                  <a:schemeClr val="tx1"/>
                </a:solidFill>
                <a:latin typeface="Arial" charset="0"/>
              </a:defRPr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8216" name="Text Box 24"/>
          <p:cNvSpPr txBox="1">
            <a:spLocks noChangeArrowheads="1"/>
          </p:cNvSpPr>
          <p:nvPr/>
        </p:nvSpPr>
        <p:spPr bwMode="auto">
          <a:xfrm>
            <a:off x="6273800" y="1676400"/>
            <a:ext cx="2441575" cy="290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300" b="1">
                <a:latin typeface="Helvetica Neue" charset="0"/>
              </a:rPr>
              <a:t>  Cambridge, Massachusetts</a:t>
            </a:r>
          </a:p>
        </p:txBody>
      </p:sp>
      <p:sp>
        <p:nvSpPr>
          <p:cNvPr id="8223" name="Line 31"/>
          <p:cNvSpPr>
            <a:spLocks noChangeShapeType="1"/>
          </p:cNvSpPr>
          <p:nvPr/>
        </p:nvSpPr>
        <p:spPr bwMode="auto">
          <a:xfrm>
            <a:off x="762000" y="2743200"/>
            <a:ext cx="79248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CA"/>
          </a:p>
        </p:txBody>
      </p:sp>
      <p:sp>
        <p:nvSpPr>
          <p:cNvPr id="8226" name="Rectangle 34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4343400" y="2819400"/>
            <a:ext cx="4343400" cy="2365375"/>
          </a:xfrm>
        </p:spPr>
        <p:txBody>
          <a:bodyPr/>
          <a:lstStyle>
            <a:lvl1pPr marL="0" indent="0" algn="r">
              <a:lnSpc>
                <a:spcPct val="70000"/>
              </a:lnSpc>
              <a:buFontTx/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  <p:pic>
        <p:nvPicPr>
          <p:cNvPr id="8227" name="Picture 35" descr="dgp_logo_lowercase copy3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3175" y="1550988"/>
            <a:ext cx="3024188" cy="568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ACEC095F-A58D-4D38-93FA-C6FF4B5DF0D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22418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24650" y="838200"/>
            <a:ext cx="2190750" cy="52578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52400" y="838200"/>
            <a:ext cx="6419850" cy="52578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1A4CA2F5-DA3E-422E-BA88-144D4EA2A01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87959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152400" y="838200"/>
            <a:ext cx="8763000" cy="5257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152400" y="6248400"/>
            <a:ext cx="4924425" cy="3048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7162800" y="13335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92E40060-A7DD-48A6-8D0D-78B2AE080FE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313286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838200"/>
            <a:ext cx="7772400" cy="533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533400" y="1600200"/>
            <a:ext cx="4114800" cy="4495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00600" y="1600200"/>
            <a:ext cx="4114800" cy="4495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152400" y="6248400"/>
            <a:ext cx="4924425" cy="3048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7162800" y="13335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CC9AC850-FDE1-4FCF-AB11-4B9488402D8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30822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7683A07F-AFC7-417F-85FE-F8FEDE435A7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44209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78EDFD12-9A88-4699-86DD-ABBEFDE9E58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87105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3400" y="1600200"/>
            <a:ext cx="41148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00600" y="1600200"/>
            <a:ext cx="41148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A772535B-4B0A-43E3-8614-2346C0E0A2A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66779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FD4A3E1D-3C09-49E0-9C9E-F43EB0DC81F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32667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BBAAE37E-8190-4C4B-A087-1E7AB33E8EB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89677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BE0F8910-EE04-4953-8413-CE2B2B52052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82924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202F1D78-D584-4F41-AB4B-97306BA879B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12177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A50F30A0-673A-4473-B76C-8920484DDEC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98893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737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52400" y="838200"/>
            <a:ext cx="777240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33400" y="1600200"/>
            <a:ext cx="8382000" cy="449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52400" y="6248400"/>
            <a:ext cx="492442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 b="1" i="1">
                <a:solidFill>
                  <a:srgbClr val="424242"/>
                </a:solidFill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162800" y="13335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800" i="1">
                <a:solidFill>
                  <a:schemeClr val="bg1"/>
                </a:solidFill>
                <a:latin typeface="+mj-lt"/>
              </a:defRPr>
            </a:lvl1pPr>
          </a:lstStyle>
          <a:p>
            <a:fld id="{F1858583-E06E-41A1-BCF5-FC0F2CE32B06}" type="slidenum">
              <a:rPr lang="en-US"/>
              <a:pPr/>
              <a:t>‹#›</a:t>
            </a:fld>
            <a:endParaRPr lang="en-US"/>
          </a:p>
        </p:txBody>
      </p:sp>
      <p:pic>
        <p:nvPicPr>
          <p:cNvPr id="1035" name="Picture 11" descr="dgp_logo_lowercase copy3"/>
          <p:cNvPicPr>
            <a:picLocks noChangeAspect="1" noChangeArrowheads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263" y="6165850"/>
            <a:ext cx="2178050" cy="409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hf hdr="0" ftr="0" dt="0"/>
  <p:txStyles>
    <p:titleStyle>
      <a:lvl1pPr algn="l" rtl="0" fontAlgn="base">
        <a:spcBef>
          <a:spcPct val="0"/>
        </a:spcBef>
        <a:spcAft>
          <a:spcPct val="0"/>
        </a:spcAft>
        <a:defRPr sz="2400">
          <a:solidFill>
            <a:srgbClr val="42424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2400">
          <a:solidFill>
            <a:srgbClr val="424242"/>
          </a:solidFill>
          <a:latin typeface="Arial Black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2400">
          <a:solidFill>
            <a:srgbClr val="424242"/>
          </a:solidFill>
          <a:latin typeface="Arial Black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2400">
          <a:solidFill>
            <a:srgbClr val="424242"/>
          </a:solidFill>
          <a:latin typeface="Arial Black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2400">
          <a:solidFill>
            <a:srgbClr val="424242"/>
          </a:solidFill>
          <a:latin typeface="Arial Black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400">
          <a:solidFill>
            <a:srgbClr val="424242"/>
          </a:solidFill>
          <a:latin typeface="Arial Black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400">
          <a:solidFill>
            <a:srgbClr val="424242"/>
          </a:solidFill>
          <a:latin typeface="Arial Black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400">
          <a:solidFill>
            <a:srgbClr val="424242"/>
          </a:solidFill>
          <a:latin typeface="Arial Black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400">
          <a:solidFill>
            <a:srgbClr val="424242"/>
          </a:solidFill>
          <a:latin typeface="Arial Black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rgbClr val="424242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000">
          <a:solidFill>
            <a:srgbClr val="424242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424242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1600">
          <a:solidFill>
            <a:srgbClr val="424242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defRPr sz="1600">
          <a:solidFill>
            <a:srgbClr val="424242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defRPr sz="1600">
          <a:solidFill>
            <a:srgbClr val="424242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defRPr sz="1600">
          <a:solidFill>
            <a:srgbClr val="424242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defRPr sz="1600">
          <a:solidFill>
            <a:srgbClr val="424242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defRPr sz="1600">
          <a:solidFill>
            <a:srgbClr val="424242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w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wmv"/><Relationship Id="rId1" Type="http://schemas.microsoft.com/office/2007/relationships/media" Target="../media/media3.wmv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wmv"/><Relationship Id="rId1" Type="http://schemas.microsoft.com/office/2007/relationships/media" Target="../media/media3.wmv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wm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.w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wm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.w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wm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wmf"/><Relationship Id="rId4" Type="http://schemas.openxmlformats.org/officeDocument/2006/relationships/image" Target="../media/image15.w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wmv"/><Relationship Id="rId1" Type="http://schemas.microsoft.com/office/2007/relationships/media" Target="../media/media4.wmv"/><Relationship Id="rId5" Type="http://schemas.openxmlformats.org/officeDocument/2006/relationships/image" Target="../media/image17.png"/><Relationship Id="rId4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wmv"/><Relationship Id="rId1" Type="http://schemas.microsoft.com/office/2007/relationships/media" Target="../media/media4.wmv"/><Relationship Id="rId5" Type="http://schemas.openxmlformats.org/officeDocument/2006/relationships/image" Target="../media/image17.png"/><Relationship Id="rId4" Type="http://schemas.openxmlformats.org/officeDocument/2006/relationships/notesSlide" Target="../notesSlides/notesSlide2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wmv"/><Relationship Id="rId1" Type="http://schemas.microsoft.com/office/2007/relationships/media" Target="../media/media5.wmv"/><Relationship Id="rId5" Type="http://schemas.openxmlformats.org/officeDocument/2006/relationships/image" Target="../media/image18.png"/><Relationship Id="rId4" Type="http://schemas.openxmlformats.org/officeDocument/2006/relationships/notesSlide" Target="../notesSlides/notesSlide2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wmv"/><Relationship Id="rId1" Type="http://schemas.microsoft.com/office/2007/relationships/media" Target="../media/media5.wmv"/><Relationship Id="rId5" Type="http://schemas.openxmlformats.org/officeDocument/2006/relationships/image" Target="../media/image18.png"/><Relationship Id="rId4" Type="http://schemas.openxmlformats.org/officeDocument/2006/relationships/notesSlide" Target="../notesSlides/notesSlide2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6.wmv"/><Relationship Id="rId1" Type="http://schemas.microsoft.com/office/2007/relationships/media" Target="../media/media6.wmv"/><Relationship Id="rId5" Type="http://schemas.openxmlformats.org/officeDocument/2006/relationships/image" Target="../media/image19.png"/><Relationship Id="rId4" Type="http://schemas.openxmlformats.org/officeDocument/2006/relationships/notesSlide" Target="../notesSlides/notesSlide2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6.wmv"/><Relationship Id="rId1" Type="http://schemas.microsoft.com/office/2007/relationships/media" Target="../media/media6.wmv"/><Relationship Id="rId5" Type="http://schemas.openxmlformats.org/officeDocument/2006/relationships/image" Target="../media/image19.png"/><Relationship Id="rId4" Type="http://schemas.openxmlformats.org/officeDocument/2006/relationships/notesSlide" Target="../notesSlides/notesSlide2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wmf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w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7.wmv"/><Relationship Id="rId1" Type="http://schemas.microsoft.com/office/2007/relationships/media" Target="../media/media7.wmv"/><Relationship Id="rId5" Type="http://schemas.openxmlformats.org/officeDocument/2006/relationships/image" Target="../media/image22.png"/><Relationship Id="rId4" Type="http://schemas.openxmlformats.org/officeDocument/2006/relationships/notesSlide" Target="../notesSlides/notesSlide2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7.wmv"/><Relationship Id="rId1" Type="http://schemas.microsoft.com/office/2007/relationships/media" Target="../media/media7.wmv"/><Relationship Id="rId5" Type="http://schemas.openxmlformats.org/officeDocument/2006/relationships/image" Target="../media/image22.png"/><Relationship Id="rId4" Type="http://schemas.openxmlformats.org/officeDocument/2006/relationships/notesSlide" Target="../notesSlides/notesSlide2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8.wmv"/><Relationship Id="rId1" Type="http://schemas.microsoft.com/office/2007/relationships/media" Target="../media/media8.wmv"/><Relationship Id="rId5" Type="http://schemas.openxmlformats.org/officeDocument/2006/relationships/image" Target="../media/image23.png"/><Relationship Id="rId4" Type="http://schemas.openxmlformats.org/officeDocument/2006/relationships/notesSlide" Target="../notesSlides/notesSlide30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8.wmv"/><Relationship Id="rId1" Type="http://schemas.microsoft.com/office/2007/relationships/media" Target="../media/media8.wmv"/><Relationship Id="rId5" Type="http://schemas.openxmlformats.org/officeDocument/2006/relationships/image" Target="../media/image23.png"/><Relationship Id="rId4" Type="http://schemas.openxmlformats.org/officeDocument/2006/relationships/notesSlide" Target="../notesSlides/notesSlide3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wmf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wmf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.wm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wmf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.wmf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4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3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3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3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3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3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3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3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3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3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.wmf"/><Relationship Id="rId5" Type="http://schemas.openxmlformats.org/officeDocument/2006/relationships/image" Target="../media/image6.wmf"/><Relationship Id="rId4" Type="http://schemas.openxmlformats.org/officeDocument/2006/relationships/image" Target="../media/image4.wmf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wmf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w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w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.w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w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.w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w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4546600" y="2122488"/>
            <a:ext cx="4184650" cy="457200"/>
          </a:xfrm>
        </p:spPr>
        <p:txBody>
          <a:bodyPr/>
          <a:lstStyle/>
          <a:p>
            <a:r>
              <a:rPr lang="en-GB"/>
              <a:t>Under the Table Interaction</a:t>
            </a:r>
            <a:r>
              <a:rPr lang="en-US" sz="1600"/>
              <a:t> </a:t>
            </a:r>
          </a:p>
        </p:txBody>
      </p:sp>
      <p:sp>
        <p:nvSpPr>
          <p:cNvPr id="13315" name="Rectangle 1027"/>
          <p:cNvSpPr>
            <a:spLocks noGrp="1" noChangeArrowheads="1"/>
          </p:cNvSpPr>
          <p:nvPr>
            <p:ph type="subTitle" idx="1"/>
          </p:nvPr>
        </p:nvSpPr>
        <p:spPr>
          <a:xfrm>
            <a:off x="4284663" y="2884488"/>
            <a:ext cx="4343400" cy="1936750"/>
          </a:xfrm>
        </p:spPr>
        <p:txBody>
          <a:bodyPr/>
          <a:lstStyle/>
          <a:p>
            <a:pPr>
              <a:lnSpc>
                <a:spcPct val="60000"/>
              </a:lnSpc>
            </a:pPr>
            <a:r>
              <a:rPr lang="en-US"/>
              <a:t>Presented at UIST2006, October, 2006</a:t>
            </a:r>
          </a:p>
          <a:p>
            <a:pPr>
              <a:lnSpc>
                <a:spcPct val="60000"/>
              </a:lnSpc>
            </a:pPr>
            <a:endParaRPr lang="en-US"/>
          </a:p>
          <a:p>
            <a:pPr>
              <a:lnSpc>
                <a:spcPct val="60000"/>
              </a:lnSpc>
            </a:pPr>
            <a:r>
              <a:rPr lang="en-US"/>
              <a:t>Daniel Wigdor</a:t>
            </a:r>
          </a:p>
          <a:p>
            <a:pPr>
              <a:lnSpc>
                <a:spcPct val="60000"/>
              </a:lnSpc>
            </a:pPr>
            <a:r>
              <a:rPr lang="en-US"/>
              <a:t>Darren Leigh</a:t>
            </a:r>
          </a:p>
          <a:p>
            <a:pPr>
              <a:lnSpc>
                <a:spcPct val="60000"/>
              </a:lnSpc>
            </a:pPr>
            <a:r>
              <a:rPr lang="en-US"/>
              <a:t>Clifton Forlines</a:t>
            </a:r>
          </a:p>
          <a:p>
            <a:pPr>
              <a:lnSpc>
                <a:spcPct val="60000"/>
              </a:lnSpc>
            </a:pPr>
            <a:r>
              <a:rPr lang="en-US"/>
              <a:t>Samuel Shipman</a:t>
            </a:r>
          </a:p>
          <a:p>
            <a:pPr>
              <a:lnSpc>
                <a:spcPct val="60000"/>
              </a:lnSpc>
            </a:pPr>
            <a:r>
              <a:rPr lang="en-US"/>
              <a:t>John Barnwell</a:t>
            </a:r>
          </a:p>
          <a:p>
            <a:pPr>
              <a:lnSpc>
                <a:spcPct val="60000"/>
              </a:lnSpc>
            </a:pPr>
            <a:r>
              <a:rPr lang="en-US"/>
              <a:t>Ravin Balakrishnan</a:t>
            </a:r>
          </a:p>
          <a:p>
            <a:pPr>
              <a:lnSpc>
                <a:spcPct val="60000"/>
              </a:lnSpc>
            </a:pPr>
            <a:r>
              <a:rPr lang="en-US"/>
              <a:t>Chia Shen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625835F-60C3-4BEB-A497-6B96FB0392FC}" type="slidenum">
              <a:rPr lang="en-US"/>
              <a:pPr/>
              <a:t>10</a:t>
            </a:fld>
            <a:endParaRPr lang="en-US"/>
          </a:p>
        </p:txBody>
      </p:sp>
      <p:sp>
        <p:nvSpPr>
          <p:cNvPr id="2416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CA"/>
              <a:t>Targeting Accuracy</a:t>
            </a:r>
            <a:endParaRPr lang="en-US"/>
          </a:p>
        </p:txBody>
      </p:sp>
      <p:grpSp>
        <p:nvGrpSpPr>
          <p:cNvPr id="241667" name="Group 3"/>
          <p:cNvGrpSpPr>
            <a:grpSpLocks/>
          </p:cNvGrpSpPr>
          <p:nvPr/>
        </p:nvGrpSpPr>
        <p:grpSpPr bwMode="auto">
          <a:xfrm>
            <a:off x="520700" y="1706563"/>
            <a:ext cx="1866900" cy="3360737"/>
            <a:chOff x="648" y="1075"/>
            <a:chExt cx="1176" cy="2117"/>
          </a:xfrm>
        </p:grpSpPr>
        <p:pic>
          <p:nvPicPr>
            <p:cNvPr id="241668" name="Picture 4" descr="take-off"/>
            <p:cNvPicPr>
              <a:picLocks noChangeAspect="1" noChangeArrowheads="1"/>
            </p:cNvPicPr>
            <p:nvPr/>
          </p:nvPicPr>
          <p:blipFill>
            <a:blip r:embed="rId3">
              <a:lum contrast="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8" y="1075"/>
              <a:ext cx="1176" cy="211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241669" name="Oval 5"/>
            <p:cNvSpPr>
              <a:spLocks noChangeArrowheads="1"/>
            </p:cNvSpPr>
            <p:nvPr/>
          </p:nvSpPr>
          <p:spPr bwMode="auto">
            <a:xfrm>
              <a:off x="970" y="1167"/>
              <a:ext cx="254" cy="274"/>
            </a:xfrm>
            <a:prstGeom prst="ellipse">
              <a:avLst/>
            </a:prstGeom>
            <a:solidFill>
              <a:srgbClr val="CCFFC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CA"/>
            </a:p>
          </p:txBody>
        </p:sp>
      </p:grpSp>
      <p:pic>
        <p:nvPicPr>
          <p:cNvPr id="241670" name="Picture 6" descr="take-off"/>
          <p:cNvPicPr>
            <a:picLocks noChangeAspect="1" noChangeArrowheads="1"/>
          </p:cNvPicPr>
          <p:nvPr/>
        </p:nvPicPr>
        <p:blipFill>
          <a:blip r:embed="rId3">
            <a:lum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7900" y="1704975"/>
            <a:ext cx="1866900" cy="3360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1671" name="Text Box 7"/>
          <p:cNvSpPr txBox="1">
            <a:spLocks noChangeArrowheads="1"/>
          </p:cNvSpPr>
          <p:nvPr/>
        </p:nvSpPr>
        <p:spPr bwMode="auto">
          <a:xfrm>
            <a:off x="3184525" y="4954588"/>
            <a:ext cx="2809875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CA">
                <a:latin typeface="Arial" charset="0"/>
              </a:rPr>
              <a:t>Lift-off </a:t>
            </a:r>
            <a:br>
              <a:rPr lang="en-CA">
                <a:latin typeface="Arial" charset="0"/>
              </a:rPr>
            </a:br>
            <a:r>
              <a:rPr lang="en-CA">
                <a:latin typeface="Arial" charset="0"/>
              </a:rPr>
              <a:t>-Potter et al. (1988)</a:t>
            </a:r>
            <a:endParaRPr lang="en-US">
              <a:latin typeface="Arial" charset="0"/>
            </a:endParaRPr>
          </a:p>
        </p:txBody>
      </p:sp>
      <p:pic>
        <p:nvPicPr>
          <p:cNvPr id="241672" name="Picture 8" descr="under-take-off"/>
          <p:cNvPicPr>
            <a:picLocks noChangeAspect="1" noChangeArrowheads="1"/>
          </p:cNvPicPr>
          <p:nvPr>
            <p:ph sz="half" idx="2"/>
          </p:nvPr>
        </p:nvPicPr>
        <p:blipFill>
          <a:blip r:embed="rId4">
            <a:lum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697663" y="1704975"/>
            <a:ext cx="1868487" cy="336073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41673" name="Text Box 9"/>
          <p:cNvSpPr txBox="1">
            <a:spLocks noChangeArrowheads="1"/>
          </p:cNvSpPr>
          <p:nvPr/>
        </p:nvSpPr>
        <p:spPr bwMode="auto">
          <a:xfrm>
            <a:off x="6448425" y="4433888"/>
            <a:ext cx="23717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CA">
                <a:latin typeface="Arial" charset="0"/>
              </a:rPr>
              <a:t>Under the Table</a:t>
            </a:r>
            <a:endParaRPr lang="en-US">
              <a:latin typeface="Arial" charset="0"/>
            </a:endParaRPr>
          </a:p>
        </p:txBody>
      </p:sp>
      <p:sp>
        <p:nvSpPr>
          <p:cNvPr id="241674" name="Text Box 10"/>
          <p:cNvSpPr txBox="1">
            <a:spLocks noChangeArrowheads="1"/>
          </p:cNvSpPr>
          <p:nvPr/>
        </p:nvSpPr>
        <p:spPr bwMode="auto">
          <a:xfrm>
            <a:off x="231775" y="5126038"/>
            <a:ext cx="27463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CA">
                <a:latin typeface="Arial" charset="0"/>
              </a:rPr>
              <a:t>Regular touchtable</a:t>
            </a:r>
            <a:endParaRPr lang="en-US"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4C3D505-FF53-4F16-B30D-F4001AAE847E}" type="slidenum">
              <a:rPr lang="en-US"/>
              <a:pPr/>
              <a:t>11</a:t>
            </a:fld>
            <a:endParaRPr lang="en-US"/>
          </a:p>
        </p:txBody>
      </p:sp>
      <p:sp>
        <p:nvSpPr>
          <p:cNvPr id="2426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Targeting Accuracy</a:t>
            </a:r>
          </a:p>
        </p:txBody>
      </p:sp>
      <p:pic>
        <p:nvPicPr>
          <p:cNvPr id="242691" name="_20_precise_pointing.wmv">
            <a:hlinkClick r:id="" action="ppaction://media"/>
          </p:cNvPr>
          <p:cNvPicPr>
            <a:picLocks noGrp="1" noChangeAspect="1" noChangeArrowheads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/>
          <a:stretch>
            <a:fillRect/>
          </a:stretch>
        </p:blipFill>
        <p:spPr>
          <a:xfrm>
            <a:off x="1295400" y="1562100"/>
            <a:ext cx="6858000" cy="4572000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4269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4269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2691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42691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3863B15-79E8-4299-8E09-1D602EA89F7A}" type="slidenum">
              <a:rPr lang="en-US"/>
              <a:pPr/>
              <a:t>12</a:t>
            </a:fld>
            <a:endParaRPr lang="en-US"/>
          </a:p>
        </p:txBody>
      </p:sp>
      <p:sp>
        <p:nvSpPr>
          <p:cNvPr id="2437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Targeting Accuracy</a:t>
            </a:r>
          </a:p>
        </p:txBody>
      </p:sp>
      <p:pic>
        <p:nvPicPr>
          <p:cNvPr id="243715" name="_20_precise_pointing.wmv">
            <a:hlinkClick r:id="" action="ppaction://media"/>
          </p:cNvPr>
          <p:cNvPicPr>
            <a:picLocks noGrp="1" noChangeAspect="1" noChangeArrowheads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/>
          <a:stretch>
            <a:fillRect/>
          </a:stretch>
        </p:blipFill>
        <p:spPr>
          <a:xfrm>
            <a:off x="1295400" y="1562100"/>
            <a:ext cx="6858000" cy="4572000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942" fill="hold"/>
                                        <p:tgtEl>
                                          <p:spTgt spid="2437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4371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437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437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3715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C2DF3C4-1F26-4E2B-B6A8-09ADC3AB3A7F}" type="slidenum">
              <a:rPr lang="en-US"/>
              <a:pPr/>
              <a:t>13</a:t>
            </a:fld>
            <a:endParaRPr lang="en-US"/>
          </a:p>
        </p:txBody>
      </p:sp>
      <p:sp>
        <p:nvSpPr>
          <p:cNvPr id="146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Different Bimanual Posture</a:t>
            </a:r>
          </a:p>
        </p:txBody>
      </p:sp>
      <p:pic>
        <p:nvPicPr>
          <p:cNvPr id="146436" name="Picture 4" descr="2203_bi_man_same_side"/>
          <p:cNvPicPr>
            <a:picLocks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66750" y="1498600"/>
            <a:ext cx="6400800" cy="44640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1E595D9-3CE6-46FF-8B6A-1F8416EEA2AB}" type="slidenum">
              <a:rPr lang="en-US"/>
              <a:pPr/>
              <a:t>14</a:t>
            </a:fld>
            <a:endParaRPr lang="en-US"/>
          </a:p>
        </p:txBody>
      </p:sp>
      <p:sp>
        <p:nvSpPr>
          <p:cNvPr id="2150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Accidental Touching Less Likely</a:t>
            </a:r>
          </a:p>
        </p:txBody>
      </p:sp>
      <p:pic>
        <p:nvPicPr>
          <p:cNvPr id="215044" name="_16_accidental_touch.wmv">
            <a:hlinkClick r:id="" action="ppaction://media"/>
          </p:cNvPr>
          <p:cNvPicPr>
            <a:picLocks noChangeAspect="1" noChangeArrowheads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/>
          <a:stretch>
            <a:fillRect/>
          </a:stretch>
        </p:blipFill>
        <p:spPr>
          <a:xfrm>
            <a:off x="1352550" y="1600200"/>
            <a:ext cx="6743700" cy="4495800"/>
          </a:xfrm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150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150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5044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15044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07EE3CD-039A-4D2B-A1F1-39F350BCB383}" type="slidenum">
              <a:rPr lang="en-US"/>
              <a:pPr/>
              <a:t>15</a:t>
            </a:fld>
            <a:endParaRPr lang="en-US"/>
          </a:p>
        </p:txBody>
      </p:sp>
      <p:sp>
        <p:nvSpPr>
          <p:cNvPr id="2191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Accidental Touching Less Likely</a:t>
            </a:r>
          </a:p>
        </p:txBody>
      </p:sp>
      <p:pic>
        <p:nvPicPr>
          <p:cNvPr id="219140" name="_16_accidental_touch.wmv">
            <a:hlinkClick r:id="" action="ppaction://media"/>
          </p:cNvPr>
          <p:cNvPicPr>
            <a:picLocks noChangeAspect="1" noChangeArrowheads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/>
          <a:stretch>
            <a:fillRect/>
          </a:stretch>
        </p:blipFill>
        <p:spPr>
          <a:xfrm>
            <a:off x="1352550" y="1600200"/>
            <a:ext cx="6743700" cy="4495800"/>
          </a:xfrm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550" fill="hold"/>
                                        <p:tgtEl>
                                          <p:spTgt spid="2191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19140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191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191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9140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31FAE4C-5479-408B-893F-844B9517C470}" type="slidenum">
              <a:rPr lang="en-US"/>
              <a:pPr/>
              <a:t>16</a:t>
            </a:fld>
            <a:endParaRPr lang="en-US"/>
          </a:p>
        </p:txBody>
      </p:sp>
      <p:sp>
        <p:nvSpPr>
          <p:cNvPr id="2385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Arm Fatigue</a:t>
            </a:r>
          </a:p>
        </p:txBody>
      </p:sp>
      <p:pic>
        <p:nvPicPr>
          <p:cNvPr id="238595" name="Picture 3" descr="teddy_under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2825" y="1522413"/>
            <a:ext cx="4276725" cy="434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E0C819A-BC59-4635-AB50-08054D2FE623}" type="slidenum">
              <a:rPr lang="en-US"/>
              <a:pPr/>
              <a:t>17</a:t>
            </a:fld>
            <a:endParaRPr lang="en-US"/>
          </a:p>
        </p:txBody>
      </p:sp>
      <p:sp>
        <p:nvSpPr>
          <p:cNvPr id="2396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Other Issues and Affordances</a:t>
            </a:r>
          </a:p>
        </p:txBody>
      </p:sp>
      <p:sp>
        <p:nvSpPr>
          <p:cNvPr id="2396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Reduced reach</a:t>
            </a:r>
          </a:p>
          <a:p>
            <a:r>
              <a:rPr lang="en-US"/>
              <a:t>Reduced occlusion</a:t>
            </a:r>
          </a:p>
          <a:p>
            <a:r>
              <a:rPr lang="en-US"/>
              <a:t>Input privacy</a:t>
            </a:r>
          </a:p>
          <a:p>
            <a:endParaRPr lang="en-US"/>
          </a:p>
        </p:txBody>
      </p:sp>
      <p:pic>
        <p:nvPicPr>
          <p:cNvPr id="239620" name="Picture 4" descr="pong"/>
          <p:cNvPicPr>
            <a:picLocks noChangeAspect="1" noChangeArrowheads="1"/>
          </p:cNvPicPr>
          <p:nvPr/>
        </p:nvPicPr>
        <p:blipFill>
          <a:blip r:embed="rId3" cstate="print">
            <a:lum bright="12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8413" y="1387475"/>
            <a:ext cx="5176837" cy="3871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6D30EDD-11EA-49C5-8439-9CA7ED6C079A}" type="slidenum">
              <a:rPr lang="en-US"/>
              <a:pPr/>
              <a:t>18</a:t>
            </a:fld>
            <a:endParaRPr lang="en-US"/>
          </a:p>
        </p:txBody>
      </p:sp>
      <p:grpSp>
        <p:nvGrpSpPr>
          <p:cNvPr id="131081" name="Group 9"/>
          <p:cNvGrpSpPr>
            <a:grpSpLocks/>
          </p:cNvGrpSpPr>
          <p:nvPr/>
        </p:nvGrpSpPr>
        <p:grpSpPr bwMode="auto">
          <a:xfrm>
            <a:off x="241300" y="1663700"/>
            <a:ext cx="4648200" cy="4127500"/>
            <a:chOff x="152" y="1048"/>
            <a:chExt cx="2928" cy="2600"/>
          </a:xfrm>
        </p:grpSpPr>
        <p:sp>
          <p:nvSpPr>
            <p:cNvPr id="131074" name="Oval 2"/>
            <p:cNvSpPr>
              <a:spLocks noChangeArrowheads="1"/>
            </p:cNvSpPr>
            <p:nvPr/>
          </p:nvSpPr>
          <p:spPr bwMode="auto">
            <a:xfrm>
              <a:off x="152" y="1048"/>
              <a:ext cx="2928" cy="2600"/>
            </a:xfrm>
            <a:prstGeom prst="ellipse">
              <a:avLst/>
            </a:prstGeom>
            <a:gradFill rotWithShape="1">
              <a:gsLst>
                <a:gs pos="0">
                  <a:srgbClr val="FFFF99">
                    <a:gamma/>
                    <a:shade val="0"/>
                    <a:invGamma/>
                  </a:srgbClr>
                </a:gs>
                <a:gs pos="100000">
                  <a:srgbClr val="FFFF99"/>
                </a:gs>
              </a:gsLst>
              <a:path path="shape">
                <a:fillToRect l="50000" t="50000" r="50000" b="50000"/>
              </a:path>
            </a:gradFill>
            <a:ln w="88900">
              <a:solidFill>
                <a:srgbClr val="FFFF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CA"/>
            </a:p>
          </p:txBody>
        </p:sp>
        <p:sp>
          <p:nvSpPr>
            <p:cNvPr id="131075" name="Oval 3"/>
            <p:cNvSpPr>
              <a:spLocks noChangeArrowheads="1"/>
            </p:cNvSpPr>
            <p:nvPr/>
          </p:nvSpPr>
          <p:spPr bwMode="auto">
            <a:xfrm>
              <a:off x="312" y="1160"/>
              <a:ext cx="2576" cy="238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CA"/>
            </a:p>
          </p:txBody>
        </p:sp>
      </p:grpSp>
      <p:sp>
        <p:nvSpPr>
          <p:cNvPr id="13107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CA"/>
              <a:t>Under the Table Interaction</a:t>
            </a:r>
            <a:endParaRPr lang="en-US"/>
          </a:p>
        </p:txBody>
      </p:sp>
      <p:pic>
        <p:nvPicPr>
          <p:cNvPr id="131077" name="Picture 5" descr="2203_bi_man_same_side"/>
          <p:cNvPicPr>
            <a:picLocks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46100" y="2636838"/>
            <a:ext cx="3868738" cy="26987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31078" name="Picture 6" descr="2198_co_lo_asym"/>
          <p:cNvPicPr>
            <a:picLocks noChangeAspect="1" noChangeArrowheads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87900" y="2636838"/>
            <a:ext cx="3843338" cy="270033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31079" name="Rectangle 7"/>
          <p:cNvSpPr>
            <a:spLocks noChangeArrowheads="1"/>
          </p:cNvSpPr>
          <p:nvPr/>
        </p:nvSpPr>
        <p:spPr bwMode="auto">
          <a:xfrm>
            <a:off x="1554163" y="1978025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CA">
                <a:solidFill>
                  <a:srgbClr val="424242"/>
                </a:solidFill>
                <a:latin typeface="Arial" charset="0"/>
              </a:rPr>
              <a:t>Inverted Table</a:t>
            </a:r>
            <a:endParaRPr lang="en-US">
              <a:solidFill>
                <a:srgbClr val="424242"/>
              </a:solidFill>
              <a:latin typeface="Arial" charset="0"/>
            </a:endParaRPr>
          </a:p>
        </p:txBody>
      </p:sp>
      <p:sp>
        <p:nvSpPr>
          <p:cNvPr id="131080" name="Rectangle 8"/>
          <p:cNvSpPr>
            <a:spLocks noChangeArrowheads="1"/>
          </p:cNvSpPr>
          <p:nvPr/>
        </p:nvSpPr>
        <p:spPr bwMode="auto">
          <a:xfrm>
            <a:off x="5630863" y="1978025"/>
            <a:ext cx="24733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CA">
                <a:solidFill>
                  <a:srgbClr val="424242"/>
                </a:solidFill>
                <a:latin typeface="Arial" charset="0"/>
              </a:rPr>
              <a:t>Two Sided Table</a:t>
            </a:r>
            <a:endParaRPr lang="en-US">
              <a:solidFill>
                <a:srgbClr val="424242"/>
              </a:solidFill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E516B92-A6C8-4469-A508-DDECE0B04553}" type="slidenum">
              <a:rPr lang="en-US"/>
              <a:pPr/>
              <a:t>19</a:t>
            </a:fld>
            <a:endParaRPr lang="en-US"/>
          </a:p>
        </p:txBody>
      </p:sp>
      <p:pic>
        <p:nvPicPr>
          <p:cNvPr id="124933" name="Picture 5" descr="2203_bi_man_same_side"/>
          <p:cNvPicPr>
            <a:picLocks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46100" y="2636838"/>
            <a:ext cx="3868738" cy="26987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24935" name="Rectangle 7"/>
          <p:cNvSpPr>
            <a:spLocks noChangeArrowheads="1"/>
          </p:cNvSpPr>
          <p:nvPr/>
        </p:nvSpPr>
        <p:spPr bwMode="auto">
          <a:xfrm>
            <a:off x="1554163" y="1978025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CA">
                <a:solidFill>
                  <a:srgbClr val="424242"/>
                </a:solidFill>
                <a:latin typeface="Arial" charset="0"/>
              </a:rPr>
              <a:t>Inverted Table</a:t>
            </a:r>
            <a:endParaRPr lang="en-US">
              <a:solidFill>
                <a:srgbClr val="424242"/>
              </a:solidFill>
              <a:latin typeface="Arial" charset="0"/>
            </a:endParaRPr>
          </a:p>
        </p:txBody>
      </p:sp>
      <p:sp>
        <p:nvSpPr>
          <p:cNvPr id="124946" name="Rectangle 18"/>
          <p:cNvSpPr>
            <a:spLocks noChangeArrowheads="1"/>
          </p:cNvSpPr>
          <p:nvPr/>
        </p:nvSpPr>
        <p:spPr bwMode="auto">
          <a:xfrm>
            <a:off x="173038" y="1620838"/>
            <a:ext cx="4329112" cy="4340225"/>
          </a:xfrm>
          <a:prstGeom prst="rect">
            <a:avLst/>
          </a:prstGeom>
          <a:solidFill>
            <a:schemeClr val="bg1">
              <a:alpha val="61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CA"/>
          </a:p>
        </p:txBody>
      </p:sp>
      <p:grpSp>
        <p:nvGrpSpPr>
          <p:cNvPr id="124943" name="Group 15"/>
          <p:cNvGrpSpPr>
            <a:grpSpLocks/>
          </p:cNvGrpSpPr>
          <p:nvPr/>
        </p:nvGrpSpPr>
        <p:grpSpPr bwMode="auto">
          <a:xfrm>
            <a:off x="4441825" y="1663700"/>
            <a:ext cx="4648200" cy="4127500"/>
            <a:chOff x="152" y="1048"/>
            <a:chExt cx="2928" cy="2600"/>
          </a:xfrm>
        </p:grpSpPr>
        <p:sp>
          <p:nvSpPr>
            <p:cNvPr id="124944" name="Oval 16"/>
            <p:cNvSpPr>
              <a:spLocks noChangeArrowheads="1"/>
            </p:cNvSpPr>
            <p:nvPr/>
          </p:nvSpPr>
          <p:spPr bwMode="auto">
            <a:xfrm>
              <a:off x="152" y="1048"/>
              <a:ext cx="2928" cy="2600"/>
            </a:xfrm>
            <a:prstGeom prst="ellipse">
              <a:avLst/>
            </a:prstGeom>
            <a:gradFill rotWithShape="1">
              <a:gsLst>
                <a:gs pos="0">
                  <a:srgbClr val="FFFF99">
                    <a:gamma/>
                    <a:shade val="0"/>
                    <a:invGamma/>
                  </a:srgbClr>
                </a:gs>
                <a:gs pos="100000">
                  <a:srgbClr val="FFFF99"/>
                </a:gs>
              </a:gsLst>
              <a:path path="shape">
                <a:fillToRect l="50000" t="50000" r="50000" b="50000"/>
              </a:path>
            </a:gradFill>
            <a:ln w="88900">
              <a:solidFill>
                <a:srgbClr val="FFFF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CA"/>
            </a:p>
          </p:txBody>
        </p:sp>
        <p:sp>
          <p:nvSpPr>
            <p:cNvPr id="124945" name="Oval 17"/>
            <p:cNvSpPr>
              <a:spLocks noChangeArrowheads="1"/>
            </p:cNvSpPr>
            <p:nvPr/>
          </p:nvSpPr>
          <p:spPr bwMode="auto">
            <a:xfrm>
              <a:off x="312" y="1160"/>
              <a:ext cx="2576" cy="238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CA"/>
            </a:p>
          </p:txBody>
        </p:sp>
      </p:grpSp>
      <p:sp>
        <p:nvSpPr>
          <p:cNvPr id="124932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CA"/>
              <a:t>Under the Table Interaction</a:t>
            </a:r>
            <a:endParaRPr lang="en-US"/>
          </a:p>
        </p:txBody>
      </p:sp>
      <p:pic>
        <p:nvPicPr>
          <p:cNvPr id="124934" name="Picture 6" descr="2198_co_lo_asym"/>
          <p:cNvPicPr>
            <a:picLocks noChangeAspect="1" noChangeArrowheads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87900" y="2636838"/>
            <a:ext cx="3843338" cy="270033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24936" name="Rectangle 8"/>
          <p:cNvSpPr>
            <a:spLocks noChangeArrowheads="1"/>
          </p:cNvSpPr>
          <p:nvPr/>
        </p:nvSpPr>
        <p:spPr bwMode="auto">
          <a:xfrm>
            <a:off x="5630863" y="1978025"/>
            <a:ext cx="24733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CA">
                <a:solidFill>
                  <a:srgbClr val="424242"/>
                </a:solidFill>
                <a:latin typeface="Arial" charset="0"/>
              </a:rPr>
              <a:t>Two Sided Table</a:t>
            </a:r>
            <a:endParaRPr lang="en-US">
              <a:solidFill>
                <a:srgbClr val="424242"/>
              </a:solidFill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45817E8-912D-4913-9858-1A708E13EF80}" type="slidenum">
              <a:rPr lang="en-US"/>
              <a:pPr/>
              <a:t>2</a:t>
            </a:fld>
            <a:endParaRPr lang="en-US"/>
          </a:p>
        </p:txBody>
      </p:sp>
      <p:pic>
        <p:nvPicPr>
          <p:cNvPr id="102405" name="Picture 5" descr="montage_fhmx_final_2"/>
          <p:cNvPicPr>
            <a:picLocks noChangeAspect="1" noChangeArrowheads="1"/>
          </p:cNvPicPr>
          <p:nvPr>
            <p:ph/>
          </p:nvPr>
        </p:nvPicPr>
        <p:blipFill>
          <a:blip r:embed="rId3">
            <a:lum brigh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46125" y="865188"/>
            <a:ext cx="7485063" cy="50006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7314D6E-32CE-4F1D-B571-D6FA324555EE}" type="slidenum">
              <a:rPr lang="en-US"/>
              <a:pPr/>
              <a:t>20</a:t>
            </a:fld>
            <a:endParaRPr lang="en-US"/>
          </a:p>
        </p:txBody>
      </p:sp>
      <p:sp>
        <p:nvSpPr>
          <p:cNvPr id="1064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Hand Location Semantics</a:t>
            </a:r>
          </a:p>
        </p:txBody>
      </p:sp>
      <p:sp>
        <p:nvSpPr>
          <p:cNvPr id="106503" name="Rectangle 7"/>
          <p:cNvSpPr>
            <a:spLocks noChangeArrowheads="1"/>
          </p:cNvSpPr>
          <p:nvPr/>
        </p:nvSpPr>
        <p:spPr bwMode="auto">
          <a:xfrm>
            <a:off x="0" y="180498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CA"/>
          </a:p>
        </p:txBody>
      </p:sp>
      <p:pic>
        <p:nvPicPr>
          <p:cNvPr id="106502" name="Picture 6" descr="2195_uni_manDOT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363" y="1609725"/>
            <a:ext cx="2908300" cy="2101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501" name="Picture 5" descr="2201_bi_man_no_colo_fhmxDO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4988" y="3698875"/>
            <a:ext cx="2906712" cy="2101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500" name="Picture 4" descr="2203_bi_man_same_sideDO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2038" y="4175125"/>
            <a:ext cx="3009900" cy="2101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6508" name="Group 12"/>
          <p:cNvGrpSpPr>
            <a:grpSpLocks/>
          </p:cNvGrpSpPr>
          <p:nvPr/>
        </p:nvGrpSpPr>
        <p:grpSpPr bwMode="auto">
          <a:xfrm>
            <a:off x="4659313" y="1549400"/>
            <a:ext cx="2906712" cy="2101850"/>
            <a:chOff x="3248" y="1055"/>
            <a:chExt cx="1831" cy="1324"/>
          </a:xfrm>
        </p:grpSpPr>
        <p:pic>
          <p:nvPicPr>
            <p:cNvPr id="106504" name="Picture 8" descr="2201_bi_man_no_colo_fhmxDOT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48" y="1055"/>
              <a:ext cx="1831" cy="132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106506" name="Oval 10"/>
            <p:cNvSpPr>
              <a:spLocks noChangeArrowheads="1"/>
            </p:cNvSpPr>
            <p:nvPr/>
          </p:nvSpPr>
          <p:spPr bwMode="auto">
            <a:xfrm>
              <a:off x="4032" y="1450"/>
              <a:ext cx="483" cy="33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CA"/>
            </a:p>
          </p:txBody>
        </p:sp>
        <p:sp>
          <p:nvSpPr>
            <p:cNvPr id="106507" name="Oval 11"/>
            <p:cNvSpPr>
              <a:spLocks noChangeArrowheads="1"/>
            </p:cNvSpPr>
            <p:nvPr/>
          </p:nvSpPr>
          <p:spPr bwMode="auto">
            <a:xfrm rot="-2722570">
              <a:off x="4581" y="1730"/>
              <a:ext cx="483" cy="33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CA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3FB5BA1-0BDB-4E36-AF57-CACCD009F7B0}" type="slidenum">
              <a:rPr lang="en-US"/>
              <a:pPr/>
              <a:t>21</a:t>
            </a:fld>
            <a:endParaRPr lang="en-US"/>
          </a:p>
        </p:txBody>
      </p:sp>
      <p:sp>
        <p:nvSpPr>
          <p:cNvPr id="1566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Modal Coupling with Sides</a:t>
            </a:r>
          </a:p>
        </p:txBody>
      </p:sp>
      <p:sp>
        <p:nvSpPr>
          <p:cNvPr id="156675" name="Rectangle 3"/>
          <p:cNvSpPr>
            <a:spLocks noChangeArrowheads="1"/>
          </p:cNvSpPr>
          <p:nvPr/>
        </p:nvSpPr>
        <p:spPr bwMode="auto">
          <a:xfrm>
            <a:off x="0" y="180498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CA"/>
          </a:p>
        </p:txBody>
      </p:sp>
      <p:pic>
        <p:nvPicPr>
          <p:cNvPr id="156683" name="_29_modal_coupling.wmv">
            <a:hlinkClick r:id="" action="ppaction://media"/>
          </p:cNvPr>
          <p:cNvPicPr>
            <a:picLocks noChangeAspect="1" noChangeArrowheads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/>
          <a:stretch>
            <a:fillRect/>
          </a:stretch>
        </p:blipFill>
        <p:spPr>
          <a:xfrm>
            <a:off x="1352550" y="1600200"/>
            <a:ext cx="6743700" cy="4495800"/>
          </a:xfrm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66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5668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6683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56683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BC50720-6CF5-45ED-8F6E-80FED3E6DF5D}" type="slidenum">
              <a:rPr lang="en-US"/>
              <a:pPr/>
              <a:t>22</a:t>
            </a:fld>
            <a:endParaRPr lang="en-US"/>
          </a:p>
        </p:txBody>
      </p:sp>
      <p:sp>
        <p:nvSpPr>
          <p:cNvPr id="2242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Modal Coupling with Sides</a:t>
            </a:r>
          </a:p>
        </p:txBody>
      </p:sp>
      <p:sp>
        <p:nvSpPr>
          <p:cNvPr id="224259" name="Rectangle 3"/>
          <p:cNvSpPr>
            <a:spLocks noChangeArrowheads="1"/>
          </p:cNvSpPr>
          <p:nvPr/>
        </p:nvSpPr>
        <p:spPr bwMode="auto">
          <a:xfrm>
            <a:off x="0" y="180498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CA"/>
          </a:p>
        </p:txBody>
      </p:sp>
      <p:pic>
        <p:nvPicPr>
          <p:cNvPr id="224260" name="_29_modal_coupling.wmv">
            <a:hlinkClick r:id="" action="ppaction://media"/>
          </p:cNvPr>
          <p:cNvPicPr>
            <a:picLocks noChangeAspect="1" noChangeArrowheads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/>
          <a:stretch>
            <a:fillRect/>
          </a:stretch>
        </p:blipFill>
        <p:spPr>
          <a:xfrm>
            <a:off x="1352550" y="1600200"/>
            <a:ext cx="6743700" cy="4495800"/>
          </a:xfrm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514" fill="hold"/>
                                        <p:tgtEl>
                                          <p:spTgt spid="22426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24260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242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2426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4260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4C9F09E-66CB-42DA-A52E-3BBE563B799B}" type="slidenum">
              <a:rPr lang="en-US"/>
              <a:pPr/>
              <a:t>23</a:t>
            </a:fld>
            <a:endParaRPr lang="en-US"/>
          </a:p>
        </p:txBody>
      </p:sp>
      <p:sp>
        <p:nvSpPr>
          <p:cNvPr id="157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Co-locality of Bimanual Input</a:t>
            </a:r>
          </a:p>
        </p:txBody>
      </p:sp>
      <p:sp>
        <p:nvSpPr>
          <p:cNvPr id="157699" name="Rectangle 3"/>
          <p:cNvSpPr>
            <a:spLocks noChangeArrowheads="1"/>
          </p:cNvSpPr>
          <p:nvPr/>
        </p:nvSpPr>
        <p:spPr bwMode="auto">
          <a:xfrm>
            <a:off x="0" y="180498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CA"/>
          </a:p>
        </p:txBody>
      </p:sp>
      <p:pic>
        <p:nvPicPr>
          <p:cNvPr id="157703" name="_30_bimanual_colocality.wmv">
            <a:hlinkClick r:id="" action="ppaction://media"/>
          </p:cNvPr>
          <p:cNvPicPr>
            <a:picLocks noChangeAspect="1" noChangeArrowheads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/>
          <a:stretch>
            <a:fillRect/>
          </a:stretch>
        </p:blipFill>
        <p:spPr>
          <a:xfrm>
            <a:off x="1352550" y="1600200"/>
            <a:ext cx="6743700" cy="4495800"/>
          </a:xfrm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770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5770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7703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57703"/>
                </p:tgtEl>
              </p:cMediaNode>
            </p:vide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8785BBC-E155-4E98-A1B1-3E68DEEBF1CC}" type="slidenum">
              <a:rPr lang="en-US"/>
              <a:pPr/>
              <a:t>24</a:t>
            </a:fld>
            <a:endParaRPr lang="en-US"/>
          </a:p>
        </p:txBody>
      </p:sp>
      <p:sp>
        <p:nvSpPr>
          <p:cNvPr id="2252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Co-locality of Bimanual Input</a:t>
            </a:r>
          </a:p>
        </p:txBody>
      </p:sp>
      <p:sp>
        <p:nvSpPr>
          <p:cNvPr id="225283" name="Rectangle 3"/>
          <p:cNvSpPr>
            <a:spLocks noChangeArrowheads="1"/>
          </p:cNvSpPr>
          <p:nvPr/>
        </p:nvSpPr>
        <p:spPr bwMode="auto">
          <a:xfrm>
            <a:off x="0" y="180498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CA"/>
          </a:p>
        </p:txBody>
      </p:sp>
      <p:pic>
        <p:nvPicPr>
          <p:cNvPr id="225284" name="_30_bimanual_colocality.wmv">
            <a:hlinkClick r:id="" action="ppaction://media"/>
          </p:cNvPr>
          <p:cNvPicPr>
            <a:picLocks noChangeAspect="1" noChangeArrowheads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/>
          <a:stretch>
            <a:fillRect/>
          </a:stretch>
        </p:blipFill>
        <p:spPr>
          <a:xfrm>
            <a:off x="1352550" y="1600200"/>
            <a:ext cx="6743700" cy="4495800"/>
          </a:xfrm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02" fill="hold"/>
                                        <p:tgtEl>
                                          <p:spTgt spid="22528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2528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252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2528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5284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B273E6D-B6A7-4C0C-BFDC-247F003BE774}" type="slidenum">
              <a:rPr lang="en-US"/>
              <a:pPr/>
              <a:t>25</a:t>
            </a:fld>
            <a:endParaRPr lang="en-US"/>
          </a:p>
        </p:txBody>
      </p:sp>
      <p:sp>
        <p:nvSpPr>
          <p:cNvPr id="1587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Co-locality of Multi-User Input</a:t>
            </a:r>
          </a:p>
        </p:txBody>
      </p:sp>
      <p:sp>
        <p:nvSpPr>
          <p:cNvPr id="158723" name="Rectangle 3"/>
          <p:cNvSpPr>
            <a:spLocks noChangeArrowheads="1"/>
          </p:cNvSpPr>
          <p:nvPr/>
        </p:nvSpPr>
        <p:spPr bwMode="auto">
          <a:xfrm>
            <a:off x="0" y="180498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CA"/>
          </a:p>
        </p:txBody>
      </p:sp>
      <p:pic>
        <p:nvPicPr>
          <p:cNvPr id="158724" name="_31_multiuser_colocality.wmv">
            <a:hlinkClick r:id="" action="ppaction://media"/>
          </p:cNvPr>
          <p:cNvPicPr>
            <a:picLocks noChangeAspect="1" noChangeArrowheads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/>
          <a:stretch>
            <a:fillRect/>
          </a:stretch>
        </p:blipFill>
        <p:spPr>
          <a:xfrm>
            <a:off x="1352550" y="1600200"/>
            <a:ext cx="6743700" cy="4495800"/>
          </a:xfrm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87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587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8724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58724"/>
                </p:tgtEl>
              </p:cMediaNode>
            </p:vide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9C28C90-F374-49A9-95DC-71F1AFEFC2F2}" type="slidenum">
              <a:rPr lang="en-US"/>
              <a:pPr/>
              <a:t>26</a:t>
            </a:fld>
            <a:endParaRPr lang="en-US"/>
          </a:p>
        </p:txBody>
      </p:sp>
      <p:sp>
        <p:nvSpPr>
          <p:cNvPr id="2263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Co-locality of Multi-User Input</a:t>
            </a:r>
          </a:p>
        </p:txBody>
      </p:sp>
      <p:sp>
        <p:nvSpPr>
          <p:cNvPr id="226307" name="Rectangle 3"/>
          <p:cNvSpPr>
            <a:spLocks noChangeArrowheads="1"/>
          </p:cNvSpPr>
          <p:nvPr/>
        </p:nvSpPr>
        <p:spPr bwMode="auto">
          <a:xfrm>
            <a:off x="0" y="180498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CA"/>
          </a:p>
        </p:txBody>
      </p:sp>
      <p:pic>
        <p:nvPicPr>
          <p:cNvPr id="226308" name="_31_multiuser_colocality.wmv">
            <a:hlinkClick r:id="" action="ppaction://media"/>
          </p:cNvPr>
          <p:cNvPicPr>
            <a:picLocks noChangeAspect="1" noChangeArrowheads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/>
          <a:stretch>
            <a:fillRect/>
          </a:stretch>
        </p:blipFill>
        <p:spPr>
          <a:xfrm>
            <a:off x="1352550" y="1600200"/>
            <a:ext cx="6743700" cy="4495800"/>
          </a:xfrm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71" fill="hold"/>
                                        <p:tgtEl>
                                          <p:spTgt spid="22630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2630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2630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2630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6308"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7DD38D5-8D3F-47C7-BBD0-D351C87EF0C0}" type="slidenum">
              <a:rPr lang="en-US"/>
              <a:pPr/>
              <a:t>27</a:t>
            </a:fld>
            <a:endParaRPr lang="en-US"/>
          </a:p>
        </p:txBody>
      </p:sp>
      <p:sp>
        <p:nvSpPr>
          <p:cNvPr id="1597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New Bimanual Symmetry</a:t>
            </a:r>
          </a:p>
        </p:txBody>
      </p:sp>
      <p:sp>
        <p:nvSpPr>
          <p:cNvPr id="159747" name="Rectangle 3"/>
          <p:cNvSpPr>
            <a:spLocks noChangeArrowheads="1"/>
          </p:cNvSpPr>
          <p:nvPr/>
        </p:nvSpPr>
        <p:spPr bwMode="auto">
          <a:xfrm>
            <a:off x="0" y="180498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CA"/>
          </a:p>
        </p:txBody>
      </p:sp>
      <p:sp>
        <p:nvSpPr>
          <p:cNvPr id="159750" name="Rectangle 6"/>
          <p:cNvSpPr>
            <a:spLocks noChangeArrowheads="1"/>
          </p:cNvSpPr>
          <p:nvPr/>
        </p:nvSpPr>
        <p:spPr bwMode="auto">
          <a:xfrm>
            <a:off x="0" y="233362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CA"/>
          </a:p>
        </p:txBody>
      </p:sp>
      <p:pic>
        <p:nvPicPr>
          <p:cNvPr id="159749" name="Picture 5" descr="2201_bi_man_no_colo_fhmx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4575" y="1941513"/>
            <a:ext cx="3162300" cy="2287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9748" name="Picture 4" descr="2204_bi_man_co_lo_fhmx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4300" y="3495675"/>
            <a:ext cx="3162300" cy="2287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091AC64-BCDA-4C04-9D47-F43D3F821D5A}" type="slidenum">
              <a:rPr lang="en-US"/>
              <a:pPr/>
              <a:t>28</a:t>
            </a:fld>
            <a:endParaRPr lang="en-US"/>
          </a:p>
        </p:txBody>
      </p:sp>
      <p:sp>
        <p:nvSpPr>
          <p:cNvPr id="1628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Reduced Physical Interference</a:t>
            </a:r>
          </a:p>
        </p:txBody>
      </p:sp>
      <p:sp>
        <p:nvSpPr>
          <p:cNvPr id="162819" name="Rectangle 3"/>
          <p:cNvSpPr>
            <a:spLocks noChangeArrowheads="1"/>
          </p:cNvSpPr>
          <p:nvPr/>
        </p:nvSpPr>
        <p:spPr bwMode="auto">
          <a:xfrm>
            <a:off x="0" y="180498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CA"/>
          </a:p>
        </p:txBody>
      </p:sp>
      <p:sp>
        <p:nvSpPr>
          <p:cNvPr id="162820" name="Rectangle 4"/>
          <p:cNvSpPr>
            <a:spLocks noChangeArrowheads="1"/>
          </p:cNvSpPr>
          <p:nvPr/>
        </p:nvSpPr>
        <p:spPr bwMode="auto">
          <a:xfrm>
            <a:off x="0" y="233362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CA"/>
          </a:p>
        </p:txBody>
      </p:sp>
      <p:pic>
        <p:nvPicPr>
          <p:cNvPr id="162823" name="_35_pong.wmv">
            <a:hlinkClick r:id="" action="ppaction://media"/>
          </p:cNvPr>
          <p:cNvPicPr>
            <a:picLocks noChangeAspect="1" noChangeArrowheads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/>
          <a:stretch>
            <a:fillRect/>
          </a:stretch>
        </p:blipFill>
        <p:spPr>
          <a:xfrm>
            <a:off x="1352550" y="1600200"/>
            <a:ext cx="6743700" cy="4495800"/>
          </a:xfrm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28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628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2823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62823"/>
                </p:tgtEl>
              </p:cMediaNode>
            </p:vide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BF1FEEE-399E-447A-8B46-27A7AC7C1D95}" type="slidenum">
              <a:rPr lang="en-US"/>
              <a:pPr/>
              <a:t>29</a:t>
            </a:fld>
            <a:endParaRPr lang="en-US"/>
          </a:p>
        </p:txBody>
      </p:sp>
      <p:sp>
        <p:nvSpPr>
          <p:cNvPr id="2273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Reduced Physical Interference</a:t>
            </a:r>
          </a:p>
        </p:txBody>
      </p:sp>
      <p:sp>
        <p:nvSpPr>
          <p:cNvPr id="227331" name="Rectangle 3"/>
          <p:cNvSpPr>
            <a:spLocks noChangeArrowheads="1"/>
          </p:cNvSpPr>
          <p:nvPr/>
        </p:nvSpPr>
        <p:spPr bwMode="auto">
          <a:xfrm>
            <a:off x="0" y="180498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CA"/>
          </a:p>
        </p:txBody>
      </p:sp>
      <p:sp>
        <p:nvSpPr>
          <p:cNvPr id="227332" name="Rectangle 4"/>
          <p:cNvSpPr>
            <a:spLocks noChangeArrowheads="1"/>
          </p:cNvSpPr>
          <p:nvPr/>
        </p:nvSpPr>
        <p:spPr bwMode="auto">
          <a:xfrm>
            <a:off x="0" y="233362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CA"/>
          </a:p>
        </p:txBody>
      </p:sp>
      <p:pic>
        <p:nvPicPr>
          <p:cNvPr id="227333" name="_35_pong.wmv">
            <a:hlinkClick r:id="" action="ppaction://media"/>
          </p:cNvPr>
          <p:cNvPicPr>
            <a:picLocks noChangeAspect="1" noChangeArrowheads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/>
          <a:stretch>
            <a:fillRect/>
          </a:stretch>
        </p:blipFill>
        <p:spPr>
          <a:xfrm>
            <a:off x="1352550" y="1600200"/>
            <a:ext cx="6743700" cy="4495800"/>
          </a:xfrm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78" fill="hold"/>
                                        <p:tgtEl>
                                          <p:spTgt spid="2273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2733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273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273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7333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1317ECD-7286-4759-81AB-C437C200FB3C}" type="slidenum">
              <a:rPr lang="en-US"/>
              <a:pPr/>
              <a:t>3</a:t>
            </a:fld>
            <a:endParaRPr lang="en-US"/>
          </a:p>
        </p:txBody>
      </p:sp>
      <p:pic>
        <p:nvPicPr>
          <p:cNvPr id="211976" name="_01_money_shot.wmv">
            <a:hlinkClick r:id="" action="ppaction://media"/>
          </p:cNvPr>
          <p:cNvPicPr>
            <a:picLocks noGrp="1" noChangeAspect="1" noChangeArrowheads="1"/>
          </p:cNvPicPr>
          <p:nvPr>
            <p:ph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/>
          <a:stretch>
            <a:fillRect/>
          </a:stretch>
        </p:blipFill>
        <p:spPr>
          <a:xfrm>
            <a:off x="1104900" y="1181100"/>
            <a:ext cx="6858000" cy="4572000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119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1197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1976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11976"/>
                </p:tgtEl>
              </p:cMediaNode>
            </p:vide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D5082E7-5BB0-4C0F-81A5-EB025DA43C6F}" type="slidenum">
              <a:rPr lang="en-US"/>
              <a:pPr/>
              <a:t>30</a:t>
            </a:fld>
            <a:endParaRPr lang="en-US"/>
          </a:p>
        </p:txBody>
      </p:sp>
      <p:sp>
        <p:nvSpPr>
          <p:cNvPr id="1638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3D Space</a:t>
            </a:r>
          </a:p>
        </p:txBody>
      </p:sp>
      <p:sp>
        <p:nvSpPr>
          <p:cNvPr id="163843" name="Rectangle 3"/>
          <p:cNvSpPr>
            <a:spLocks noChangeArrowheads="1"/>
          </p:cNvSpPr>
          <p:nvPr/>
        </p:nvSpPr>
        <p:spPr bwMode="auto">
          <a:xfrm>
            <a:off x="0" y="180498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CA"/>
          </a:p>
        </p:txBody>
      </p:sp>
      <p:sp>
        <p:nvSpPr>
          <p:cNvPr id="163844" name="Rectangle 4"/>
          <p:cNvSpPr>
            <a:spLocks noChangeArrowheads="1"/>
          </p:cNvSpPr>
          <p:nvPr/>
        </p:nvSpPr>
        <p:spPr bwMode="auto">
          <a:xfrm>
            <a:off x="0" y="233362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CA"/>
          </a:p>
        </p:txBody>
      </p:sp>
      <p:pic>
        <p:nvPicPr>
          <p:cNvPr id="163848" name="_36_teddy.wmv">
            <a:hlinkClick r:id="" action="ppaction://media"/>
          </p:cNvPr>
          <p:cNvPicPr>
            <a:picLocks noGrp="1" noChangeAspect="1" noChangeArrowheads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/>
          <a:stretch>
            <a:fillRect/>
          </a:stretch>
        </p:blipFill>
        <p:spPr>
          <a:xfrm>
            <a:off x="1295400" y="1562100"/>
            <a:ext cx="6858000" cy="4572000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38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6384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3848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63848"/>
                </p:tgtEl>
              </p:cMediaNode>
            </p:vide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6F8A310-DF17-4DCD-A080-270B9D024107}" type="slidenum">
              <a:rPr lang="en-US"/>
              <a:pPr/>
              <a:t>31</a:t>
            </a:fld>
            <a:endParaRPr lang="en-US"/>
          </a:p>
        </p:txBody>
      </p:sp>
      <p:sp>
        <p:nvSpPr>
          <p:cNvPr id="2283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3D Space</a:t>
            </a:r>
          </a:p>
        </p:txBody>
      </p:sp>
      <p:sp>
        <p:nvSpPr>
          <p:cNvPr id="228355" name="Rectangle 3"/>
          <p:cNvSpPr>
            <a:spLocks noChangeArrowheads="1"/>
          </p:cNvSpPr>
          <p:nvPr/>
        </p:nvSpPr>
        <p:spPr bwMode="auto">
          <a:xfrm>
            <a:off x="0" y="180498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CA"/>
          </a:p>
        </p:txBody>
      </p:sp>
      <p:sp>
        <p:nvSpPr>
          <p:cNvPr id="228356" name="Rectangle 4"/>
          <p:cNvSpPr>
            <a:spLocks noChangeArrowheads="1"/>
          </p:cNvSpPr>
          <p:nvPr/>
        </p:nvSpPr>
        <p:spPr bwMode="auto">
          <a:xfrm>
            <a:off x="0" y="233362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CA"/>
          </a:p>
        </p:txBody>
      </p:sp>
      <p:pic>
        <p:nvPicPr>
          <p:cNvPr id="228361" name="_36_teddy.wmv">
            <a:hlinkClick r:id="" action="ppaction://media"/>
          </p:cNvPr>
          <p:cNvPicPr>
            <a:picLocks noGrp="1" noChangeAspect="1" noChangeArrowheads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/>
          <a:stretch>
            <a:fillRect/>
          </a:stretch>
        </p:blipFill>
        <p:spPr>
          <a:xfrm>
            <a:off x="1295400" y="1562100"/>
            <a:ext cx="6858000" cy="4572000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516" fill="hold"/>
                                        <p:tgtEl>
                                          <p:spTgt spid="22836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28361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283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2836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8361"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934477F-805F-4E81-A627-2FD029A01914}" type="slidenum">
              <a:rPr lang="en-US"/>
              <a:pPr/>
              <a:t>32</a:t>
            </a:fld>
            <a:endParaRPr lang="en-US"/>
          </a:p>
        </p:txBody>
      </p:sp>
      <p:sp>
        <p:nvSpPr>
          <p:cNvPr id="1658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Alternative Input Mapping</a:t>
            </a:r>
          </a:p>
        </p:txBody>
      </p:sp>
      <p:sp>
        <p:nvSpPr>
          <p:cNvPr id="165891" name="Rectangle 3"/>
          <p:cNvSpPr>
            <a:spLocks noChangeArrowheads="1"/>
          </p:cNvSpPr>
          <p:nvPr/>
        </p:nvSpPr>
        <p:spPr bwMode="auto">
          <a:xfrm>
            <a:off x="0" y="180498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CA"/>
          </a:p>
        </p:txBody>
      </p:sp>
      <p:sp>
        <p:nvSpPr>
          <p:cNvPr id="165892" name="Rectangle 4"/>
          <p:cNvSpPr>
            <a:spLocks noChangeArrowheads="1"/>
          </p:cNvSpPr>
          <p:nvPr/>
        </p:nvSpPr>
        <p:spPr bwMode="auto">
          <a:xfrm>
            <a:off x="0" y="233362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CA"/>
          </a:p>
        </p:txBody>
      </p:sp>
      <p:pic>
        <p:nvPicPr>
          <p:cNvPr id="165893" name="Picture 5" descr="2208_moni_bi_man_not_colDT2"/>
          <p:cNvPicPr>
            <a:picLocks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59013" y="1541463"/>
            <a:ext cx="4716462" cy="44211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F1E8A7C-ED26-474A-9FCA-3F6E138BF570}" type="slidenum">
              <a:rPr lang="en-US"/>
              <a:pPr/>
              <a:t>33</a:t>
            </a:fld>
            <a:endParaRPr lang="en-US"/>
          </a:p>
        </p:txBody>
      </p:sp>
      <p:pic>
        <p:nvPicPr>
          <p:cNvPr id="167938" name="Picture 2" descr="2203_bi_man_same_side"/>
          <p:cNvPicPr>
            <a:picLocks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46100" y="2636838"/>
            <a:ext cx="3868738" cy="26987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67939" name="Rectangle 3"/>
          <p:cNvSpPr>
            <a:spLocks noChangeArrowheads="1"/>
          </p:cNvSpPr>
          <p:nvPr/>
        </p:nvSpPr>
        <p:spPr bwMode="auto">
          <a:xfrm>
            <a:off x="1554163" y="1978025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CA">
                <a:solidFill>
                  <a:srgbClr val="424242"/>
                </a:solidFill>
                <a:latin typeface="Arial" charset="0"/>
              </a:rPr>
              <a:t>Inverted Table</a:t>
            </a:r>
            <a:endParaRPr lang="en-US">
              <a:solidFill>
                <a:srgbClr val="424242"/>
              </a:solidFill>
              <a:latin typeface="Arial" charset="0"/>
            </a:endParaRPr>
          </a:p>
        </p:txBody>
      </p:sp>
      <p:sp>
        <p:nvSpPr>
          <p:cNvPr id="167940" name="Rectangle 4"/>
          <p:cNvSpPr>
            <a:spLocks noChangeArrowheads="1"/>
          </p:cNvSpPr>
          <p:nvPr/>
        </p:nvSpPr>
        <p:spPr bwMode="auto">
          <a:xfrm>
            <a:off x="173038" y="1620838"/>
            <a:ext cx="4329112" cy="4340225"/>
          </a:xfrm>
          <a:prstGeom prst="rect">
            <a:avLst/>
          </a:prstGeom>
          <a:solidFill>
            <a:schemeClr val="bg1">
              <a:alpha val="61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CA"/>
          </a:p>
        </p:txBody>
      </p:sp>
      <p:grpSp>
        <p:nvGrpSpPr>
          <p:cNvPr id="167941" name="Group 5"/>
          <p:cNvGrpSpPr>
            <a:grpSpLocks/>
          </p:cNvGrpSpPr>
          <p:nvPr/>
        </p:nvGrpSpPr>
        <p:grpSpPr bwMode="auto">
          <a:xfrm>
            <a:off x="4441825" y="1663700"/>
            <a:ext cx="4648200" cy="4127500"/>
            <a:chOff x="152" y="1048"/>
            <a:chExt cx="2928" cy="2600"/>
          </a:xfrm>
        </p:grpSpPr>
        <p:sp>
          <p:nvSpPr>
            <p:cNvPr id="167942" name="Oval 6"/>
            <p:cNvSpPr>
              <a:spLocks noChangeArrowheads="1"/>
            </p:cNvSpPr>
            <p:nvPr/>
          </p:nvSpPr>
          <p:spPr bwMode="auto">
            <a:xfrm>
              <a:off x="152" y="1048"/>
              <a:ext cx="2928" cy="2600"/>
            </a:xfrm>
            <a:prstGeom prst="ellipse">
              <a:avLst/>
            </a:prstGeom>
            <a:gradFill rotWithShape="1">
              <a:gsLst>
                <a:gs pos="0">
                  <a:srgbClr val="FFFF99">
                    <a:gamma/>
                    <a:shade val="0"/>
                    <a:invGamma/>
                  </a:srgbClr>
                </a:gs>
                <a:gs pos="100000">
                  <a:srgbClr val="FFFF99"/>
                </a:gs>
              </a:gsLst>
              <a:path path="shape">
                <a:fillToRect l="50000" t="50000" r="50000" b="50000"/>
              </a:path>
            </a:gradFill>
            <a:ln w="88900">
              <a:solidFill>
                <a:srgbClr val="FFFF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CA"/>
            </a:p>
          </p:txBody>
        </p:sp>
        <p:sp>
          <p:nvSpPr>
            <p:cNvPr id="167943" name="Oval 7"/>
            <p:cNvSpPr>
              <a:spLocks noChangeArrowheads="1"/>
            </p:cNvSpPr>
            <p:nvPr/>
          </p:nvSpPr>
          <p:spPr bwMode="auto">
            <a:xfrm>
              <a:off x="312" y="1160"/>
              <a:ext cx="2576" cy="238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CA"/>
            </a:p>
          </p:txBody>
        </p:sp>
      </p:grpSp>
      <p:sp>
        <p:nvSpPr>
          <p:cNvPr id="167944" name="Rectangle 8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CA"/>
              <a:t>Under the Table Interaction</a:t>
            </a:r>
            <a:endParaRPr lang="en-US"/>
          </a:p>
        </p:txBody>
      </p:sp>
      <p:pic>
        <p:nvPicPr>
          <p:cNvPr id="167945" name="Picture 9" descr="2198_co_lo_asym"/>
          <p:cNvPicPr>
            <a:picLocks noChangeAspect="1" noChangeArrowheads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87900" y="2636838"/>
            <a:ext cx="3843338" cy="270033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67946" name="Rectangle 10"/>
          <p:cNvSpPr>
            <a:spLocks noChangeArrowheads="1"/>
          </p:cNvSpPr>
          <p:nvPr/>
        </p:nvSpPr>
        <p:spPr bwMode="auto">
          <a:xfrm>
            <a:off x="5630863" y="1978025"/>
            <a:ext cx="24733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CA">
                <a:solidFill>
                  <a:srgbClr val="424242"/>
                </a:solidFill>
                <a:latin typeface="Arial" charset="0"/>
              </a:rPr>
              <a:t>Two Sided Table</a:t>
            </a:r>
            <a:endParaRPr lang="en-US">
              <a:solidFill>
                <a:srgbClr val="424242"/>
              </a:solidFill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B769428-A451-42F3-BCF7-6F61D0FE8DC2}" type="slidenum">
              <a:rPr lang="en-US"/>
              <a:pPr/>
              <a:t>34</a:t>
            </a:fld>
            <a:endParaRPr lang="en-US"/>
          </a:p>
        </p:txBody>
      </p:sp>
      <p:sp>
        <p:nvSpPr>
          <p:cNvPr id="169994" name="Rectangle 10"/>
          <p:cNvSpPr>
            <a:spLocks noChangeArrowheads="1"/>
          </p:cNvSpPr>
          <p:nvPr/>
        </p:nvSpPr>
        <p:spPr bwMode="auto">
          <a:xfrm>
            <a:off x="5630863" y="1978025"/>
            <a:ext cx="24733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CA">
                <a:solidFill>
                  <a:srgbClr val="424242"/>
                </a:solidFill>
                <a:latin typeface="Arial" charset="0"/>
              </a:rPr>
              <a:t>Two Sided Table</a:t>
            </a:r>
            <a:endParaRPr lang="en-US">
              <a:solidFill>
                <a:srgbClr val="424242"/>
              </a:solidFill>
              <a:latin typeface="Arial" charset="0"/>
            </a:endParaRPr>
          </a:p>
        </p:txBody>
      </p:sp>
      <p:pic>
        <p:nvPicPr>
          <p:cNvPr id="169993" name="Picture 9" descr="2198_co_lo_asym"/>
          <p:cNvPicPr>
            <a:picLocks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87900" y="2636838"/>
            <a:ext cx="3843338" cy="270033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69986" name="Picture 2" descr="2203_bi_man_same_side"/>
          <p:cNvPicPr>
            <a:picLocks noChangeAspect="1" noChangeArrowheads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46100" y="2636838"/>
            <a:ext cx="3868738" cy="26987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69987" name="Rectangle 3"/>
          <p:cNvSpPr>
            <a:spLocks noChangeArrowheads="1"/>
          </p:cNvSpPr>
          <p:nvPr/>
        </p:nvSpPr>
        <p:spPr bwMode="auto">
          <a:xfrm>
            <a:off x="1554163" y="1978025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CA">
                <a:solidFill>
                  <a:srgbClr val="424242"/>
                </a:solidFill>
                <a:latin typeface="Arial" charset="0"/>
              </a:rPr>
              <a:t>Inverted Table</a:t>
            </a:r>
            <a:endParaRPr lang="en-US">
              <a:solidFill>
                <a:srgbClr val="424242"/>
              </a:solidFill>
              <a:latin typeface="Arial" charset="0"/>
            </a:endParaRPr>
          </a:p>
        </p:txBody>
      </p:sp>
      <p:sp>
        <p:nvSpPr>
          <p:cNvPr id="169988" name="Rectangle 4"/>
          <p:cNvSpPr>
            <a:spLocks noChangeArrowheads="1"/>
          </p:cNvSpPr>
          <p:nvPr/>
        </p:nvSpPr>
        <p:spPr bwMode="auto">
          <a:xfrm>
            <a:off x="173038" y="1620838"/>
            <a:ext cx="8672512" cy="4340225"/>
          </a:xfrm>
          <a:prstGeom prst="rect">
            <a:avLst/>
          </a:prstGeom>
          <a:solidFill>
            <a:schemeClr val="bg1">
              <a:alpha val="61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CA"/>
          </a:p>
        </p:txBody>
      </p:sp>
      <p:sp>
        <p:nvSpPr>
          <p:cNvPr id="169992" name="Rectangle 8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CA"/>
              <a:t>Under the Table Interaction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4099C47-1D11-47C0-A6CD-54603A6667CF}" type="slidenum">
              <a:rPr lang="en-US"/>
              <a:pPr/>
              <a:t>35</a:t>
            </a:fld>
            <a:endParaRPr lang="en-US"/>
          </a:p>
        </p:txBody>
      </p:sp>
      <p:sp>
        <p:nvSpPr>
          <p:cNvPr id="1730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Blind Pointing Accuracy</a:t>
            </a:r>
          </a:p>
        </p:txBody>
      </p:sp>
      <p:sp>
        <p:nvSpPr>
          <p:cNvPr id="1730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1600200"/>
            <a:ext cx="8382000" cy="1100138"/>
          </a:xfrm>
        </p:spPr>
        <p:txBody>
          <a:bodyPr/>
          <a:lstStyle/>
          <a:p>
            <a:r>
              <a:rPr lang="en-US"/>
              <a:t>Experiment Task: Land-on target</a:t>
            </a:r>
          </a:p>
          <a:p>
            <a:pPr lvl="1"/>
            <a:endParaRPr lang="en-US"/>
          </a:p>
        </p:txBody>
      </p:sp>
      <p:sp>
        <p:nvSpPr>
          <p:cNvPr id="173060" name="Rectangle 4"/>
          <p:cNvSpPr>
            <a:spLocks noChangeArrowheads="1"/>
          </p:cNvSpPr>
          <p:nvPr/>
        </p:nvSpPr>
        <p:spPr bwMode="auto">
          <a:xfrm>
            <a:off x="0" y="213518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CA"/>
          </a:p>
        </p:txBody>
      </p:sp>
      <p:sp>
        <p:nvSpPr>
          <p:cNvPr id="173061" name="Rectangle 5"/>
          <p:cNvSpPr>
            <a:spLocks noChangeArrowheads="1"/>
          </p:cNvSpPr>
          <p:nvPr/>
        </p:nvSpPr>
        <p:spPr bwMode="auto">
          <a:xfrm>
            <a:off x="4448175" y="3306763"/>
            <a:ext cx="24765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cs typeface="Times New Roman" pitchFamily="18" charset="0"/>
              </a:rPr>
              <a:t>  </a:t>
            </a:r>
            <a:endParaRPr lang="en-US"/>
          </a:p>
        </p:txBody>
      </p:sp>
      <p:sp>
        <p:nvSpPr>
          <p:cNvPr id="173070" name="Rectangle 14"/>
          <p:cNvSpPr>
            <a:spLocks noChangeArrowheads="1"/>
          </p:cNvSpPr>
          <p:nvPr/>
        </p:nvSpPr>
        <p:spPr bwMode="auto">
          <a:xfrm>
            <a:off x="0" y="213518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CA"/>
          </a:p>
        </p:txBody>
      </p:sp>
      <p:sp>
        <p:nvSpPr>
          <p:cNvPr id="173071" name="Rectangle 15"/>
          <p:cNvSpPr>
            <a:spLocks noChangeArrowheads="1"/>
          </p:cNvSpPr>
          <p:nvPr/>
        </p:nvSpPr>
        <p:spPr bwMode="auto">
          <a:xfrm>
            <a:off x="4448175" y="3306763"/>
            <a:ext cx="24765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cs typeface="Times New Roman" pitchFamily="18" charset="0"/>
              </a:rPr>
              <a:t>  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3407AD2-87A9-4223-B5DB-D2CCC4F20DBC}" type="slidenum">
              <a:rPr lang="en-US"/>
              <a:pPr/>
              <a:t>36</a:t>
            </a:fld>
            <a:endParaRPr lang="en-US"/>
          </a:p>
        </p:txBody>
      </p:sp>
      <p:sp>
        <p:nvSpPr>
          <p:cNvPr id="1781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Blind Pointing Accuracy</a:t>
            </a:r>
          </a:p>
        </p:txBody>
      </p:sp>
      <p:sp>
        <p:nvSpPr>
          <p:cNvPr id="1781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1600200"/>
            <a:ext cx="8382000" cy="4365625"/>
          </a:xfrm>
        </p:spPr>
        <p:txBody>
          <a:bodyPr/>
          <a:lstStyle/>
          <a:p>
            <a:r>
              <a:rPr lang="en-US"/>
              <a:t>Experiment Task: Land-on target</a:t>
            </a:r>
          </a:p>
          <a:p>
            <a:r>
              <a:rPr lang="en-US"/>
              <a:t>Design:</a:t>
            </a:r>
          </a:p>
          <a:p>
            <a:pPr lvl="1">
              <a:buFontTx/>
              <a:buNone/>
            </a:pPr>
            <a:r>
              <a:rPr lang="en-US"/>
              <a:t>8 participants x</a:t>
            </a:r>
          </a:p>
          <a:p>
            <a:pPr lvl="1">
              <a:buFontTx/>
              <a:buNone/>
            </a:pPr>
            <a:r>
              <a:rPr lang="en-US"/>
              <a:t>2 sides of table x</a:t>
            </a:r>
          </a:p>
          <a:p>
            <a:pPr lvl="1">
              <a:buFontTx/>
              <a:buNone/>
            </a:pPr>
            <a:r>
              <a:rPr lang="en-US"/>
              <a:t>3 target sizes (1cm, 2cm, 3cm) x</a:t>
            </a:r>
          </a:p>
          <a:p>
            <a:pPr lvl="1">
              <a:buFontTx/>
              <a:buNone/>
            </a:pPr>
            <a:r>
              <a:rPr lang="en-US"/>
              <a:t>3 target distances (6cm, 12cm, 18cm) x</a:t>
            </a:r>
          </a:p>
          <a:p>
            <a:pPr lvl="1">
              <a:buFontTx/>
              <a:buNone/>
            </a:pPr>
            <a:r>
              <a:rPr lang="en-US"/>
              <a:t>60 selections</a:t>
            </a:r>
          </a:p>
          <a:p>
            <a:pPr lvl="1">
              <a:buFontTx/>
              <a:buNone/>
            </a:pPr>
            <a:r>
              <a:rPr lang="en-US"/>
              <a:t>= 8640 Total selections</a:t>
            </a:r>
          </a:p>
          <a:p>
            <a:pPr lvl="1"/>
            <a:endParaRPr lang="en-US"/>
          </a:p>
          <a:p>
            <a:pPr lvl="1"/>
            <a:endParaRPr lang="en-US"/>
          </a:p>
          <a:p>
            <a:pPr lvl="1"/>
            <a:endParaRPr lang="en-US"/>
          </a:p>
          <a:p>
            <a:pPr lvl="1"/>
            <a:endParaRPr lang="en-US"/>
          </a:p>
        </p:txBody>
      </p:sp>
      <p:sp>
        <p:nvSpPr>
          <p:cNvPr id="178180" name="Rectangle 4"/>
          <p:cNvSpPr>
            <a:spLocks noChangeArrowheads="1"/>
          </p:cNvSpPr>
          <p:nvPr/>
        </p:nvSpPr>
        <p:spPr bwMode="auto">
          <a:xfrm>
            <a:off x="0" y="213518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CA"/>
          </a:p>
        </p:txBody>
      </p:sp>
      <p:sp>
        <p:nvSpPr>
          <p:cNvPr id="178181" name="Rectangle 5"/>
          <p:cNvSpPr>
            <a:spLocks noChangeArrowheads="1"/>
          </p:cNvSpPr>
          <p:nvPr/>
        </p:nvSpPr>
        <p:spPr bwMode="auto">
          <a:xfrm>
            <a:off x="4448175" y="3306763"/>
            <a:ext cx="24765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cs typeface="Times New Roman" pitchFamily="18" charset="0"/>
              </a:rPr>
              <a:t>  </a:t>
            </a:r>
            <a:endParaRPr lang="en-US"/>
          </a:p>
        </p:txBody>
      </p:sp>
      <p:sp>
        <p:nvSpPr>
          <p:cNvPr id="178182" name="Rectangle 6"/>
          <p:cNvSpPr>
            <a:spLocks noChangeArrowheads="1"/>
          </p:cNvSpPr>
          <p:nvPr/>
        </p:nvSpPr>
        <p:spPr bwMode="auto">
          <a:xfrm>
            <a:off x="0" y="213518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CA"/>
          </a:p>
        </p:txBody>
      </p:sp>
      <p:sp>
        <p:nvSpPr>
          <p:cNvPr id="178183" name="Rectangle 7"/>
          <p:cNvSpPr>
            <a:spLocks noChangeArrowheads="1"/>
          </p:cNvSpPr>
          <p:nvPr/>
        </p:nvSpPr>
        <p:spPr bwMode="auto">
          <a:xfrm>
            <a:off x="4448175" y="3306763"/>
            <a:ext cx="24765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cs typeface="Times New Roman" pitchFamily="18" charset="0"/>
              </a:rPr>
              <a:t>  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023920B-8235-4861-890D-2AABF9A237A1}" type="slidenum">
              <a:rPr lang="en-US"/>
              <a:pPr/>
              <a:t>37</a:t>
            </a:fld>
            <a:endParaRPr lang="en-US"/>
          </a:p>
        </p:txBody>
      </p:sp>
      <p:sp>
        <p:nvSpPr>
          <p:cNvPr id="1792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Blind Pointing Accuracy: Results (Error Rate)</a:t>
            </a:r>
          </a:p>
        </p:txBody>
      </p:sp>
      <p:sp>
        <p:nvSpPr>
          <p:cNvPr id="179203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lvl="1"/>
            <a:endParaRPr lang="en-US" sz="1800"/>
          </a:p>
          <a:p>
            <a:pPr lvl="1"/>
            <a:endParaRPr lang="en-US" sz="1800"/>
          </a:p>
          <a:p>
            <a:pPr lvl="1"/>
            <a:endParaRPr lang="en-US" sz="1800"/>
          </a:p>
        </p:txBody>
      </p:sp>
      <p:sp>
        <p:nvSpPr>
          <p:cNvPr id="179204" name="Rectangle 4"/>
          <p:cNvSpPr>
            <a:spLocks noChangeArrowheads="1"/>
          </p:cNvSpPr>
          <p:nvPr/>
        </p:nvSpPr>
        <p:spPr bwMode="auto">
          <a:xfrm>
            <a:off x="0" y="213518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CA"/>
          </a:p>
        </p:txBody>
      </p:sp>
      <p:sp>
        <p:nvSpPr>
          <p:cNvPr id="179205" name="Rectangle 5"/>
          <p:cNvSpPr>
            <a:spLocks noChangeArrowheads="1"/>
          </p:cNvSpPr>
          <p:nvPr/>
        </p:nvSpPr>
        <p:spPr bwMode="auto">
          <a:xfrm>
            <a:off x="4448175" y="3306763"/>
            <a:ext cx="24765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cs typeface="Times New Roman" pitchFamily="18" charset="0"/>
              </a:rPr>
              <a:t>  </a:t>
            </a:r>
            <a:endParaRPr lang="en-US"/>
          </a:p>
        </p:txBody>
      </p:sp>
      <p:sp>
        <p:nvSpPr>
          <p:cNvPr id="179206" name="Rectangle 6"/>
          <p:cNvSpPr>
            <a:spLocks noChangeArrowheads="1"/>
          </p:cNvSpPr>
          <p:nvPr/>
        </p:nvSpPr>
        <p:spPr bwMode="auto">
          <a:xfrm>
            <a:off x="0" y="213518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CA"/>
          </a:p>
        </p:txBody>
      </p:sp>
      <p:sp>
        <p:nvSpPr>
          <p:cNvPr id="179207" name="Rectangle 7"/>
          <p:cNvSpPr>
            <a:spLocks noChangeArrowheads="1"/>
          </p:cNvSpPr>
          <p:nvPr/>
        </p:nvSpPr>
        <p:spPr bwMode="auto">
          <a:xfrm>
            <a:off x="4448175" y="3306763"/>
            <a:ext cx="24765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cs typeface="Times New Roman" pitchFamily="18" charset="0"/>
              </a:rPr>
              <a:t>  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A044DE5-7231-46DE-85CA-A476BF91EF02}" type="slidenum">
              <a:rPr lang="en-US"/>
              <a:pPr/>
              <a:t>38</a:t>
            </a:fld>
            <a:endParaRPr lang="en-US"/>
          </a:p>
        </p:txBody>
      </p:sp>
      <p:sp>
        <p:nvSpPr>
          <p:cNvPr id="1904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Blind Pointing Accuracy: Results (Error Rate)</a:t>
            </a:r>
          </a:p>
        </p:txBody>
      </p:sp>
      <p:sp>
        <p:nvSpPr>
          <p:cNvPr id="190467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lvl="1"/>
            <a:endParaRPr lang="en-US" sz="1800"/>
          </a:p>
          <a:p>
            <a:pPr lvl="1"/>
            <a:endParaRPr lang="en-US" sz="1800"/>
          </a:p>
          <a:p>
            <a:pPr lvl="1"/>
            <a:endParaRPr lang="en-US" sz="1800"/>
          </a:p>
        </p:txBody>
      </p:sp>
      <p:sp>
        <p:nvSpPr>
          <p:cNvPr id="190468" name="Rectangle 4"/>
          <p:cNvSpPr>
            <a:spLocks noChangeArrowheads="1"/>
          </p:cNvSpPr>
          <p:nvPr/>
        </p:nvSpPr>
        <p:spPr bwMode="auto">
          <a:xfrm>
            <a:off x="0" y="213518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CA"/>
          </a:p>
        </p:txBody>
      </p:sp>
      <p:sp>
        <p:nvSpPr>
          <p:cNvPr id="190469" name="Rectangle 5"/>
          <p:cNvSpPr>
            <a:spLocks noChangeArrowheads="1"/>
          </p:cNvSpPr>
          <p:nvPr/>
        </p:nvSpPr>
        <p:spPr bwMode="auto">
          <a:xfrm>
            <a:off x="4448175" y="3306763"/>
            <a:ext cx="24765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cs typeface="Times New Roman" pitchFamily="18" charset="0"/>
              </a:rPr>
              <a:t>  </a:t>
            </a:r>
            <a:endParaRPr lang="en-US"/>
          </a:p>
        </p:txBody>
      </p:sp>
      <p:sp>
        <p:nvSpPr>
          <p:cNvPr id="190470" name="Rectangle 6"/>
          <p:cNvSpPr>
            <a:spLocks noChangeArrowheads="1"/>
          </p:cNvSpPr>
          <p:nvPr/>
        </p:nvSpPr>
        <p:spPr bwMode="auto">
          <a:xfrm>
            <a:off x="0" y="213518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CA"/>
          </a:p>
        </p:txBody>
      </p:sp>
      <p:sp>
        <p:nvSpPr>
          <p:cNvPr id="190471" name="Rectangle 7"/>
          <p:cNvSpPr>
            <a:spLocks noChangeArrowheads="1"/>
          </p:cNvSpPr>
          <p:nvPr/>
        </p:nvSpPr>
        <p:spPr bwMode="auto">
          <a:xfrm>
            <a:off x="4448175" y="3306763"/>
            <a:ext cx="24765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cs typeface="Times New Roman" pitchFamily="18" charset="0"/>
              </a:rPr>
              <a:t>  </a:t>
            </a:r>
            <a:endParaRPr lang="en-US"/>
          </a:p>
        </p:txBody>
      </p:sp>
      <p:graphicFrame>
        <p:nvGraphicFramePr>
          <p:cNvPr id="190472" name="Group 8"/>
          <p:cNvGraphicFramePr>
            <a:graphicFrameLocks noGrp="1"/>
          </p:cNvGraphicFramePr>
          <p:nvPr>
            <p:ph sz="half" idx="2"/>
          </p:nvPr>
        </p:nvGraphicFramePr>
        <p:xfrm>
          <a:off x="244475" y="1552575"/>
          <a:ext cx="8443913" cy="3871913"/>
        </p:xfrm>
        <a:graphic>
          <a:graphicData uri="http://schemas.openxmlformats.org/drawingml/2006/table">
            <a:tbl>
              <a:tblPr/>
              <a:tblGrid>
                <a:gridCol w="1208088"/>
                <a:gridCol w="903287"/>
                <a:gridCol w="1054100"/>
                <a:gridCol w="1057275"/>
                <a:gridCol w="1055688"/>
                <a:gridCol w="1055687"/>
                <a:gridCol w="1054100"/>
                <a:gridCol w="1055688"/>
              </a:tblGrid>
              <a:tr h="7318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rgbClr val="424242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cap="flat"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rgbClr val="424242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6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</a:tr>
              <a:tr h="9255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rgbClr val="424242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rgbClr val="424242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</a:endParaRPr>
                    </a:p>
                  </a:txBody>
                  <a:tcPr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95300">
                <a:tc rowSpan="3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</a:endParaRPr>
                    </a:p>
                  </a:txBody>
                  <a:tcPr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96888">
                <a:tc v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</a:endParaRPr>
                    </a:p>
                  </a:txBody>
                  <a:tcPr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90538">
                <a:tc v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</a:endParaRPr>
                    </a:p>
                  </a:txBody>
                  <a:tcPr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318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rgbClr val="424242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cap="flat"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rgbClr val="424242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</a:endParaRPr>
                    </a:p>
                  </a:txBody>
                  <a:tcPr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83B5A1E-4CB1-4076-A980-E8A9FC91657A}" type="slidenum">
              <a:rPr lang="en-US"/>
              <a:pPr/>
              <a:t>39</a:t>
            </a:fld>
            <a:endParaRPr lang="en-US"/>
          </a:p>
        </p:txBody>
      </p:sp>
      <p:sp>
        <p:nvSpPr>
          <p:cNvPr id="1853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Blind Pointing Accuracy: Results (Error Rate)</a:t>
            </a:r>
          </a:p>
        </p:txBody>
      </p:sp>
      <p:sp>
        <p:nvSpPr>
          <p:cNvPr id="185347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lvl="1"/>
            <a:endParaRPr lang="en-US" sz="1800"/>
          </a:p>
          <a:p>
            <a:pPr lvl="1"/>
            <a:endParaRPr lang="en-US" sz="1800"/>
          </a:p>
          <a:p>
            <a:pPr lvl="1"/>
            <a:endParaRPr lang="en-US" sz="1800"/>
          </a:p>
        </p:txBody>
      </p:sp>
      <p:sp>
        <p:nvSpPr>
          <p:cNvPr id="185348" name="Rectangle 4"/>
          <p:cNvSpPr>
            <a:spLocks noChangeArrowheads="1"/>
          </p:cNvSpPr>
          <p:nvPr/>
        </p:nvSpPr>
        <p:spPr bwMode="auto">
          <a:xfrm>
            <a:off x="0" y="213518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CA"/>
          </a:p>
        </p:txBody>
      </p:sp>
      <p:sp>
        <p:nvSpPr>
          <p:cNvPr id="185349" name="Rectangle 5"/>
          <p:cNvSpPr>
            <a:spLocks noChangeArrowheads="1"/>
          </p:cNvSpPr>
          <p:nvPr/>
        </p:nvSpPr>
        <p:spPr bwMode="auto">
          <a:xfrm>
            <a:off x="4448175" y="3306763"/>
            <a:ext cx="24765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cs typeface="Times New Roman" pitchFamily="18" charset="0"/>
              </a:rPr>
              <a:t>  </a:t>
            </a:r>
            <a:endParaRPr lang="en-US"/>
          </a:p>
        </p:txBody>
      </p:sp>
      <p:sp>
        <p:nvSpPr>
          <p:cNvPr id="185350" name="Rectangle 6"/>
          <p:cNvSpPr>
            <a:spLocks noChangeArrowheads="1"/>
          </p:cNvSpPr>
          <p:nvPr/>
        </p:nvSpPr>
        <p:spPr bwMode="auto">
          <a:xfrm>
            <a:off x="0" y="213518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CA"/>
          </a:p>
        </p:txBody>
      </p:sp>
      <p:sp>
        <p:nvSpPr>
          <p:cNvPr id="185351" name="Rectangle 7"/>
          <p:cNvSpPr>
            <a:spLocks noChangeArrowheads="1"/>
          </p:cNvSpPr>
          <p:nvPr/>
        </p:nvSpPr>
        <p:spPr bwMode="auto">
          <a:xfrm>
            <a:off x="4448175" y="3306763"/>
            <a:ext cx="24765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cs typeface="Times New Roman" pitchFamily="18" charset="0"/>
              </a:rPr>
              <a:t>  </a:t>
            </a:r>
            <a:endParaRPr lang="en-US"/>
          </a:p>
        </p:txBody>
      </p:sp>
      <p:graphicFrame>
        <p:nvGraphicFramePr>
          <p:cNvPr id="185419" name="Group 75"/>
          <p:cNvGraphicFramePr>
            <a:graphicFrameLocks noGrp="1"/>
          </p:cNvGraphicFramePr>
          <p:nvPr>
            <p:ph sz="half" idx="2"/>
          </p:nvPr>
        </p:nvGraphicFramePr>
        <p:xfrm>
          <a:off x="244475" y="1552575"/>
          <a:ext cx="8443913" cy="3871913"/>
        </p:xfrm>
        <a:graphic>
          <a:graphicData uri="http://schemas.openxmlformats.org/drawingml/2006/table">
            <a:tbl>
              <a:tblPr/>
              <a:tblGrid>
                <a:gridCol w="1208088"/>
                <a:gridCol w="903287"/>
                <a:gridCol w="1054100"/>
                <a:gridCol w="1057275"/>
                <a:gridCol w="1055688"/>
                <a:gridCol w="1055687"/>
                <a:gridCol w="1054100"/>
                <a:gridCol w="1055688"/>
              </a:tblGrid>
              <a:tr h="7318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rgbClr val="424242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cap="flat"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rgbClr val="424242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6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</a:tr>
              <a:tr h="9255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rgbClr val="424242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rgbClr val="424242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</a:endParaRPr>
                    </a:p>
                  </a:txBody>
                  <a:tcPr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95300">
                <a:tc rowSpan="3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</a:endParaRPr>
                    </a:p>
                  </a:txBody>
                  <a:tcPr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96888">
                <a:tc v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</a:endParaRPr>
                    </a:p>
                  </a:txBody>
                  <a:tcPr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90538">
                <a:tc v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</a:endParaRPr>
                    </a:p>
                  </a:txBody>
                  <a:tcPr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318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rgbClr val="424242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cap="flat"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rgbClr val="424242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Table-top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Table-bottom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</a:endParaRPr>
                    </a:p>
                  </a:txBody>
                  <a:tcPr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B52566B-0AA3-4196-9D01-906F8B9B4211}" type="slidenum">
              <a:rPr lang="en-US"/>
              <a:pPr/>
              <a:t>4</a:t>
            </a:fld>
            <a:endParaRPr lang="en-US"/>
          </a:p>
        </p:txBody>
      </p:sp>
      <p:pic>
        <p:nvPicPr>
          <p:cNvPr id="218116" name="_01_money_shot.wmv">
            <a:hlinkClick r:id="" action="ppaction://media"/>
          </p:cNvPr>
          <p:cNvPicPr>
            <a:picLocks noGrp="1" noChangeAspect="1" noChangeArrowheads="1"/>
          </p:cNvPicPr>
          <p:nvPr>
            <p:ph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/>
          <a:stretch>
            <a:fillRect/>
          </a:stretch>
        </p:blipFill>
        <p:spPr>
          <a:xfrm>
            <a:off x="1104900" y="1181100"/>
            <a:ext cx="6858000" cy="4572000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918" fill="hold"/>
                                        <p:tgtEl>
                                          <p:spTgt spid="2181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1811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181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181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8116"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073BF44-DD16-412B-A4D3-B0821E789486}" type="slidenum">
              <a:rPr lang="en-US"/>
              <a:pPr/>
              <a:t>40</a:t>
            </a:fld>
            <a:endParaRPr lang="en-US"/>
          </a:p>
        </p:txBody>
      </p:sp>
      <p:sp>
        <p:nvSpPr>
          <p:cNvPr id="1863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Blind Pointing Accuracy: Results (Error Rate)</a:t>
            </a:r>
          </a:p>
        </p:txBody>
      </p:sp>
      <p:sp>
        <p:nvSpPr>
          <p:cNvPr id="186371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lvl="1"/>
            <a:endParaRPr lang="en-US" sz="1800"/>
          </a:p>
          <a:p>
            <a:pPr lvl="1"/>
            <a:endParaRPr lang="en-US" sz="1800"/>
          </a:p>
          <a:p>
            <a:pPr lvl="1"/>
            <a:endParaRPr lang="en-US" sz="1800"/>
          </a:p>
        </p:txBody>
      </p:sp>
      <p:sp>
        <p:nvSpPr>
          <p:cNvPr id="186372" name="Rectangle 4"/>
          <p:cNvSpPr>
            <a:spLocks noChangeArrowheads="1"/>
          </p:cNvSpPr>
          <p:nvPr/>
        </p:nvSpPr>
        <p:spPr bwMode="auto">
          <a:xfrm>
            <a:off x="0" y="213518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CA"/>
          </a:p>
        </p:txBody>
      </p:sp>
      <p:sp>
        <p:nvSpPr>
          <p:cNvPr id="186373" name="Rectangle 5"/>
          <p:cNvSpPr>
            <a:spLocks noChangeArrowheads="1"/>
          </p:cNvSpPr>
          <p:nvPr/>
        </p:nvSpPr>
        <p:spPr bwMode="auto">
          <a:xfrm>
            <a:off x="4448175" y="3306763"/>
            <a:ext cx="24765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cs typeface="Times New Roman" pitchFamily="18" charset="0"/>
              </a:rPr>
              <a:t>  </a:t>
            </a:r>
            <a:endParaRPr lang="en-US"/>
          </a:p>
        </p:txBody>
      </p:sp>
      <p:sp>
        <p:nvSpPr>
          <p:cNvPr id="186374" name="Rectangle 6"/>
          <p:cNvSpPr>
            <a:spLocks noChangeArrowheads="1"/>
          </p:cNvSpPr>
          <p:nvPr/>
        </p:nvSpPr>
        <p:spPr bwMode="auto">
          <a:xfrm>
            <a:off x="0" y="213518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CA"/>
          </a:p>
        </p:txBody>
      </p:sp>
      <p:sp>
        <p:nvSpPr>
          <p:cNvPr id="186375" name="Rectangle 7"/>
          <p:cNvSpPr>
            <a:spLocks noChangeArrowheads="1"/>
          </p:cNvSpPr>
          <p:nvPr/>
        </p:nvSpPr>
        <p:spPr bwMode="auto">
          <a:xfrm>
            <a:off x="4448175" y="3306763"/>
            <a:ext cx="24765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cs typeface="Times New Roman" pitchFamily="18" charset="0"/>
              </a:rPr>
              <a:t>  </a:t>
            </a:r>
            <a:endParaRPr lang="en-US"/>
          </a:p>
        </p:txBody>
      </p:sp>
      <p:graphicFrame>
        <p:nvGraphicFramePr>
          <p:cNvPr id="186376" name="Group 8"/>
          <p:cNvGraphicFramePr>
            <a:graphicFrameLocks noGrp="1"/>
          </p:cNvGraphicFramePr>
          <p:nvPr>
            <p:ph sz="half" idx="2"/>
          </p:nvPr>
        </p:nvGraphicFramePr>
        <p:xfrm>
          <a:off x="244475" y="1552575"/>
          <a:ext cx="8443913" cy="3871913"/>
        </p:xfrm>
        <a:graphic>
          <a:graphicData uri="http://schemas.openxmlformats.org/drawingml/2006/table">
            <a:tbl>
              <a:tblPr/>
              <a:tblGrid>
                <a:gridCol w="1208088"/>
                <a:gridCol w="903287"/>
                <a:gridCol w="1054100"/>
                <a:gridCol w="1057275"/>
                <a:gridCol w="1055688"/>
                <a:gridCol w="1055687"/>
                <a:gridCol w="1054100"/>
                <a:gridCol w="1055688"/>
              </a:tblGrid>
              <a:tr h="7318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rgbClr val="424242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cap="flat"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rgbClr val="424242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6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Target Distance</a:t>
                      </a:r>
                      <a:endParaRPr kumimoji="0" lang="en-US" sz="2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</a:tr>
              <a:tr h="9255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rgbClr val="424242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rgbClr val="424242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 cm</a:t>
                      </a:r>
                      <a:endParaRPr kumimoji="0" lang="en-US" sz="2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12cm</a:t>
                      </a:r>
                      <a:endParaRPr kumimoji="0" lang="en-US" sz="2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18cm</a:t>
                      </a:r>
                      <a:endParaRPr kumimoji="0" lang="en-US" sz="2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6cm</a:t>
                      </a:r>
                      <a:endParaRPr kumimoji="0" lang="en-US" sz="2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</a:endParaRPr>
                    </a:p>
                  </a:txBody>
                  <a:tcPr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12cm</a:t>
                      </a:r>
                      <a:endParaRPr kumimoji="0" lang="en-US" sz="2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18cm</a:t>
                      </a:r>
                      <a:endParaRPr kumimoji="0" lang="en-US" sz="2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95300">
                <a:tc rowSpan="3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</a:endParaRPr>
                    </a:p>
                  </a:txBody>
                  <a:tcPr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96888">
                <a:tc v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</a:endParaRPr>
                    </a:p>
                  </a:txBody>
                  <a:tcPr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90538">
                <a:tc v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</a:endParaRPr>
                    </a:p>
                  </a:txBody>
                  <a:tcPr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318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rgbClr val="424242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cap="flat"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rgbClr val="424242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Table-top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Table-bottom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</a:endParaRPr>
                    </a:p>
                  </a:txBody>
                  <a:tcPr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072B176-EAE4-46CC-A2DC-84314525E173}" type="slidenum">
              <a:rPr lang="en-US"/>
              <a:pPr/>
              <a:t>41</a:t>
            </a:fld>
            <a:endParaRPr lang="en-US"/>
          </a:p>
        </p:txBody>
      </p:sp>
      <p:sp>
        <p:nvSpPr>
          <p:cNvPr id="1873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Blind Pointing Accuracy: Results (Error Rate)</a:t>
            </a:r>
          </a:p>
        </p:txBody>
      </p:sp>
      <p:sp>
        <p:nvSpPr>
          <p:cNvPr id="187395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lvl="1"/>
            <a:endParaRPr lang="en-US" sz="1800"/>
          </a:p>
          <a:p>
            <a:pPr lvl="1"/>
            <a:endParaRPr lang="en-US" sz="1800"/>
          </a:p>
          <a:p>
            <a:pPr lvl="1"/>
            <a:endParaRPr lang="en-US" sz="1800"/>
          </a:p>
        </p:txBody>
      </p:sp>
      <p:sp>
        <p:nvSpPr>
          <p:cNvPr id="187396" name="Rectangle 4"/>
          <p:cNvSpPr>
            <a:spLocks noChangeArrowheads="1"/>
          </p:cNvSpPr>
          <p:nvPr/>
        </p:nvSpPr>
        <p:spPr bwMode="auto">
          <a:xfrm>
            <a:off x="0" y="213518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CA"/>
          </a:p>
        </p:txBody>
      </p:sp>
      <p:sp>
        <p:nvSpPr>
          <p:cNvPr id="187397" name="Rectangle 5"/>
          <p:cNvSpPr>
            <a:spLocks noChangeArrowheads="1"/>
          </p:cNvSpPr>
          <p:nvPr/>
        </p:nvSpPr>
        <p:spPr bwMode="auto">
          <a:xfrm>
            <a:off x="4448175" y="3306763"/>
            <a:ext cx="24765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cs typeface="Times New Roman" pitchFamily="18" charset="0"/>
              </a:rPr>
              <a:t>  </a:t>
            </a:r>
            <a:endParaRPr lang="en-US"/>
          </a:p>
        </p:txBody>
      </p:sp>
      <p:sp>
        <p:nvSpPr>
          <p:cNvPr id="187398" name="Rectangle 6"/>
          <p:cNvSpPr>
            <a:spLocks noChangeArrowheads="1"/>
          </p:cNvSpPr>
          <p:nvPr/>
        </p:nvSpPr>
        <p:spPr bwMode="auto">
          <a:xfrm>
            <a:off x="0" y="213518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CA"/>
          </a:p>
        </p:txBody>
      </p:sp>
      <p:sp>
        <p:nvSpPr>
          <p:cNvPr id="187399" name="Rectangle 7"/>
          <p:cNvSpPr>
            <a:spLocks noChangeArrowheads="1"/>
          </p:cNvSpPr>
          <p:nvPr/>
        </p:nvSpPr>
        <p:spPr bwMode="auto">
          <a:xfrm>
            <a:off x="4448175" y="3306763"/>
            <a:ext cx="24765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cs typeface="Times New Roman" pitchFamily="18" charset="0"/>
              </a:rPr>
              <a:t>  </a:t>
            </a:r>
            <a:endParaRPr lang="en-US"/>
          </a:p>
        </p:txBody>
      </p:sp>
      <p:graphicFrame>
        <p:nvGraphicFramePr>
          <p:cNvPr id="187400" name="Group 8"/>
          <p:cNvGraphicFramePr>
            <a:graphicFrameLocks noGrp="1"/>
          </p:cNvGraphicFramePr>
          <p:nvPr>
            <p:ph sz="half" idx="2"/>
          </p:nvPr>
        </p:nvGraphicFramePr>
        <p:xfrm>
          <a:off x="244475" y="1552575"/>
          <a:ext cx="8443913" cy="3871913"/>
        </p:xfrm>
        <a:graphic>
          <a:graphicData uri="http://schemas.openxmlformats.org/drawingml/2006/table">
            <a:tbl>
              <a:tblPr/>
              <a:tblGrid>
                <a:gridCol w="1208088"/>
                <a:gridCol w="903287"/>
                <a:gridCol w="1054100"/>
                <a:gridCol w="1057275"/>
                <a:gridCol w="1055688"/>
                <a:gridCol w="1055687"/>
                <a:gridCol w="1054100"/>
                <a:gridCol w="1055688"/>
              </a:tblGrid>
              <a:tr h="7318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rgbClr val="424242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cap="flat"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rgbClr val="424242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6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Target Distance</a:t>
                      </a:r>
                      <a:endParaRPr kumimoji="0" lang="en-US" sz="2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</a:tr>
              <a:tr h="9255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rgbClr val="424242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rgbClr val="424242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 cm</a:t>
                      </a:r>
                      <a:endParaRPr kumimoji="0" lang="en-US" sz="2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12cm</a:t>
                      </a:r>
                      <a:endParaRPr kumimoji="0" lang="en-US" sz="2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18cm</a:t>
                      </a:r>
                      <a:endParaRPr kumimoji="0" lang="en-US" sz="2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6cm</a:t>
                      </a:r>
                      <a:endParaRPr kumimoji="0" lang="en-US" sz="2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</a:endParaRPr>
                    </a:p>
                  </a:txBody>
                  <a:tcPr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12cm</a:t>
                      </a:r>
                      <a:endParaRPr kumimoji="0" lang="en-US" sz="2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18cm</a:t>
                      </a:r>
                      <a:endParaRPr kumimoji="0" lang="en-US" sz="2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95300">
                <a:tc rowSpan="3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Target Size</a:t>
                      </a:r>
                      <a:endParaRPr kumimoji="0" lang="en-US" sz="2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1cm</a:t>
                      </a:r>
                      <a:endParaRPr kumimoji="0" lang="en-US" sz="2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</a:endParaRPr>
                    </a:p>
                  </a:txBody>
                  <a:tcPr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96888">
                <a:tc v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2cm</a:t>
                      </a:r>
                      <a:endParaRPr kumimoji="0" lang="en-US" sz="2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</a:endParaRPr>
                    </a:p>
                  </a:txBody>
                  <a:tcPr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90538">
                <a:tc v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3cm</a:t>
                      </a:r>
                      <a:endParaRPr kumimoji="0" lang="en-US" sz="2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</a:endParaRPr>
                    </a:p>
                  </a:txBody>
                  <a:tcPr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318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rgbClr val="424242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cap="flat"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rgbClr val="424242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Table-top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Table-bottom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</a:endParaRPr>
                    </a:p>
                  </a:txBody>
                  <a:tcPr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C4A6017-7B5F-40A7-9B85-2E371143CD39}" type="slidenum">
              <a:rPr lang="en-US"/>
              <a:pPr/>
              <a:t>42</a:t>
            </a:fld>
            <a:endParaRPr lang="en-US"/>
          </a:p>
        </p:txBody>
      </p:sp>
      <p:sp>
        <p:nvSpPr>
          <p:cNvPr id="1884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Blind Pointing Accuracy: Results (Error Rate)</a:t>
            </a:r>
          </a:p>
        </p:txBody>
      </p:sp>
      <p:sp>
        <p:nvSpPr>
          <p:cNvPr id="188419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lvl="1"/>
            <a:endParaRPr lang="en-US" sz="1800"/>
          </a:p>
          <a:p>
            <a:pPr lvl="1"/>
            <a:endParaRPr lang="en-US" sz="1800"/>
          </a:p>
          <a:p>
            <a:pPr lvl="1"/>
            <a:endParaRPr lang="en-US" sz="1800"/>
          </a:p>
        </p:txBody>
      </p:sp>
      <p:sp>
        <p:nvSpPr>
          <p:cNvPr id="188420" name="Rectangle 4"/>
          <p:cNvSpPr>
            <a:spLocks noChangeArrowheads="1"/>
          </p:cNvSpPr>
          <p:nvPr/>
        </p:nvSpPr>
        <p:spPr bwMode="auto">
          <a:xfrm>
            <a:off x="0" y="213518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CA"/>
          </a:p>
        </p:txBody>
      </p:sp>
      <p:sp>
        <p:nvSpPr>
          <p:cNvPr id="188421" name="Rectangle 5"/>
          <p:cNvSpPr>
            <a:spLocks noChangeArrowheads="1"/>
          </p:cNvSpPr>
          <p:nvPr/>
        </p:nvSpPr>
        <p:spPr bwMode="auto">
          <a:xfrm>
            <a:off x="4448175" y="3306763"/>
            <a:ext cx="24765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cs typeface="Times New Roman" pitchFamily="18" charset="0"/>
              </a:rPr>
              <a:t>  </a:t>
            </a:r>
            <a:endParaRPr lang="en-US"/>
          </a:p>
        </p:txBody>
      </p:sp>
      <p:sp>
        <p:nvSpPr>
          <p:cNvPr id="188422" name="Rectangle 6"/>
          <p:cNvSpPr>
            <a:spLocks noChangeArrowheads="1"/>
          </p:cNvSpPr>
          <p:nvPr/>
        </p:nvSpPr>
        <p:spPr bwMode="auto">
          <a:xfrm>
            <a:off x="0" y="213518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CA"/>
          </a:p>
        </p:txBody>
      </p:sp>
      <p:sp>
        <p:nvSpPr>
          <p:cNvPr id="188423" name="Rectangle 7"/>
          <p:cNvSpPr>
            <a:spLocks noChangeArrowheads="1"/>
          </p:cNvSpPr>
          <p:nvPr/>
        </p:nvSpPr>
        <p:spPr bwMode="auto">
          <a:xfrm>
            <a:off x="4448175" y="3306763"/>
            <a:ext cx="24765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cs typeface="Times New Roman" pitchFamily="18" charset="0"/>
              </a:rPr>
              <a:t>  </a:t>
            </a:r>
            <a:endParaRPr lang="en-US"/>
          </a:p>
        </p:txBody>
      </p:sp>
      <p:graphicFrame>
        <p:nvGraphicFramePr>
          <p:cNvPr id="188424" name="Group 8"/>
          <p:cNvGraphicFramePr>
            <a:graphicFrameLocks noGrp="1"/>
          </p:cNvGraphicFramePr>
          <p:nvPr>
            <p:ph sz="half" idx="2"/>
          </p:nvPr>
        </p:nvGraphicFramePr>
        <p:xfrm>
          <a:off x="244475" y="1552575"/>
          <a:ext cx="8443913" cy="3871913"/>
        </p:xfrm>
        <a:graphic>
          <a:graphicData uri="http://schemas.openxmlformats.org/drawingml/2006/table">
            <a:tbl>
              <a:tblPr/>
              <a:tblGrid>
                <a:gridCol w="1208088"/>
                <a:gridCol w="903287"/>
                <a:gridCol w="1054100"/>
                <a:gridCol w="1057275"/>
                <a:gridCol w="1055688"/>
                <a:gridCol w="1055687"/>
                <a:gridCol w="1054100"/>
                <a:gridCol w="1055688"/>
              </a:tblGrid>
              <a:tr h="7318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rgbClr val="424242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cap="flat"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rgbClr val="424242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6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Target Distance</a:t>
                      </a:r>
                      <a:endParaRPr kumimoji="0" lang="en-US" sz="2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</a:tr>
              <a:tr h="9255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rgbClr val="424242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rgbClr val="424242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 cm</a:t>
                      </a:r>
                      <a:endParaRPr kumimoji="0" lang="en-US" sz="2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12cm</a:t>
                      </a:r>
                      <a:endParaRPr kumimoji="0" lang="en-US" sz="2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18cm</a:t>
                      </a:r>
                      <a:endParaRPr kumimoji="0" lang="en-US" sz="2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6cm</a:t>
                      </a:r>
                      <a:endParaRPr kumimoji="0" lang="en-US" sz="2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</a:endParaRPr>
                    </a:p>
                  </a:txBody>
                  <a:tcPr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12cm</a:t>
                      </a:r>
                      <a:endParaRPr kumimoji="0" lang="en-US" sz="2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18cm</a:t>
                      </a:r>
                      <a:endParaRPr kumimoji="0" lang="en-US" sz="2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95300">
                <a:tc rowSpan="3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Target Size</a:t>
                      </a:r>
                      <a:endParaRPr kumimoji="0" lang="en-US" sz="2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1cm</a:t>
                      </a:r>
                      <a:endParaRPr kumimoji="0" lang="en-US" sz="2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14%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10%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12%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</a:endParaRPr>
                    </a:p>
                  </a:txBody>
                  <a:tcPr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96888">
                <a:tc v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2cm</a:t>
                      </a:r>
                      <a:endParaRPr kumimoji="0" lang="en-US" sz="2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1%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1%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1%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</a:endParaRPr>
                    </a:p>
                  </a:txBody>
                  <a:tcPr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90538">
                <a:tc v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3cm</a:t>
                      </a:r>
                      <a:endParaRPr kumimoji="0" lang="en-US" sz="2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1%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1%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1%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</a:endParaRPr>
                    </a:p>
                  </a:txBody>
                  <a:tcPr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318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rgbClr val="424242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cap="flat"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rgbClr val="424242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Table-top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Table-bottom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</a:endParaRPr>
                    </a:p>
                  </a:txBody>
                  <a:tcPr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2B8BC4E-7528-4B4C-A19A-B59BF8057692}" type="slidenum">
              <a:rPr lang="en-US"/>
              <a:pPr/>
              <a:t>43</a:t>
            </a:fld>
            <a:endParaRPr lang="en-US"/>
          </a:p>
        </p:txBody>
      </p:sp>
      <p:sp>
        <p:nvSpPr>
          <p:cNvPr id="1894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Blind Pointing Accuracy: Results (Error Rate)</a:t>
            </a:r>
          </a:p>
        </p:txBody>
      </p:sp>
      <p:sp>
        <p:nvSpPr>
          <p:cNvPr id="189443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lvl="1"/>
            <a:endParaRPr lang="en-US" sz="1800"/>
          </a:p>
          <a:p>
            <a:pPr lvl="1"/>
            <a:endParaRPr lang="en-US" sz="1800"/>
          </a:p>
          <a:p>
            <a:pPr lvl="1"/>
            <a:endParaRPr lang="en-US" sz="1800"/>
          </a:p>
        </p:txBody>
      </p:sp>
      <p:sp>
        <p:nvSpPr>
          <p:cNvPr id="189444" name="Rectangle 4"/>
          <p:cNvSpPr>
            <a:spLocks noChangeArrowheads="1"/>
          </p:cNvSpPr>
          <p:nvPr/>
        </p:nvSpPr>
        <p:spPr bwMode="auto">
          <a:xfrm>
            <a:off x="0" y="213518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CA"/>
          </a:p>
        </p:txBody>
      </p:sp>
      <p:sp>
        <p:nvSpPr>
          <p:cNvPr id="189445" name="Rectangle 5"/>
          <p:cNvSpPr>
            <a:spLocks noChangeArrowheads="1"/>
          </p:cNvSpPr>
          <p:nvPr/>
        </p:nvSpPr>
        <p:spPr bwMode="auto">
          <a:xfrm>
            <a:off x="4448175" y="3306763"/>
            <a:ext cx="24765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cs typeface="Times New Roman" pitchFamily="18" charset="0"/>
              </a:rPr>
              <a:t>  </a:t>
            </a:r>
            <a:endParaRPr lang="en-US"/>
          </a:p>
        </p:txBody>
      </p:sp>
      <p:sp>
        <p:nvSpPr>
          <p:cNvPr id="189446" name="Rectangle 6"/>
          <p:cNvSpPr>
            <a:spLocks noChangeArrowheads="1"/>
          </p:cNvSpPr>
          <p:nvPr/>
        </p:nvSpPr>
        <p:spPr bwMode="auto">
          <a:xfrm>
            <a:off x="0" y="213518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CA"/>
          </a:p>
        </p:txBody>
      </p:sp>
      <p:sp>
        <p:nvSpPr>
          <p:cNvPr id="189447" name="Rectangle 7"/>
          <p:cNvSpPr>
            <a:spLocks noChangeArrowheads="1"/>
          </p:cNvSpPr>
          <p:nvPr/>
        </p:nvSpPr>
        <p:spPr bwMode="auto">
          <a:xfrm>
            <a:off x="4448175" y="3306763"/>
            <a:ext cx="24765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cs typeface="Times New Roman" pitchFamily="18" charset="0"/>
              </a:rPr>
              <a:t>  </a:t>
            </a:r>
            <a:endParaRPr lang="en-US"/>
          </a:p>
        </p:txBody>
      </p:sp>
      <p:graphicFrame>
        <p:nvGraphicFramePr>
          <p:cNvPr id="189448" name="Group 8"/>
          <p:cNvGraphicFramePr>
            <a:graphicFrameLocks noGrp="1"/>
          </p:cNvGraphicFramePr>
          <p:nvPr>
            <p:ph sz="half" idx="2"/>
          </p:nvPr>
        </p:nvGraphicFramePr>
        <p:xfrm>
          <a:off x="244475" y="1552575"/>
          <a:ext cx="8443913" cy="3871913"/>
        </p:xfrm>
        <a:graphic>
          <a:graphicData uri="http://schemas.openxmlformats.org/drawingml/2006/table">
            <a:tbl>
              <a:tblPr/>
              <a:tblGrid>
                <a:gridCol w="1208088"/>
                <a:gridCol w="903287"/>
                <a:gridCol w="1054100"/>
                <a:gridCol w="1057275"/>
                <a:gridCol w="1055688"/>
                <a:gridCol w="1055687"/>
                <a:gridCol w="1054100"/>
                <a:gridCol w="1055688"/>
              </a:tblGrid>
              <a:tr h="7318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rgbClr val="424242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cap="flat"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rgbClr val="424242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6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Target Distance</a:t>
                      </a:r>
                      <a:endParaRPr kumimoji="0" lang="en-US" sz="2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</a:tr>
              <a:tr h="9255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rgbClr val="424242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rgbClr val="424242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 cm</a:t>
                      </a:r>
                      <a:endParaRPr kumimoji="0" lang="en-US" sz="2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12cm</a:t>
                      </a:r>
                      <a:endParaRPr kumimoji="0" lang="en-US" sz="2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18cm</a:t>
                      </a:r>
                      <a:endParaRPr kumimoji="0" lang="en-US" sz="2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6cm</a:t>
                      </a:r>
                      <a:endParaRPr kumimoji="0" lang="en-US" sz="2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</a:endParaRPr>
                    </a:p>
                  </a:txBody>
                  <a:tcPr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12cm</a:t>
                      </a:r>
                      <a:endParaRPr kumimoji="0" lang="en-US" sz="2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18cm</a:t>
                      </a:r>
                      <a:endParaRPr kumimoji="0" lang="en-US" sz="2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95300">
                <a:tc rowSpan="3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Target Size</a:t>
                      </a:r>
                      <a:endParaRPr kumimoji="0" lang="en-US" sz="2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1cm</a:t>
                      </a:r>
                      <a:endParaRPr kumimoji="0" lang="en-US" sz="2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14%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10%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12%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66%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</a:endParaRPr>
                    </a:p>
                  </a:txBody>
                  <a:tcPr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77%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78%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96888">
                <a:tc v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2cm</a:t>
                      </a:r>
                      <a:endParaRPr kumimoji="0" lang="en-US" sz="2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1%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1%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1%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30%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</a:endParaRPr>
                    </a:p>
                  </a:txBody>
                  <a:tcPr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43%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43%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90538">
                <a:tc v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3cm</a:t>
                      </a:r>
                      <a:endParaRPr kumimoji="0" lang="en-US" sz="2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1%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1%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1%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12%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</a:endParaRPr>
                    </a:p>
                  </a:txBody>
                  <a:tcPr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17%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22%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318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rgbClr val="424242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cap="flat"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rgbClr val="424242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Table-top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Table-bottom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</a:endParaRPr>
                    </a:p>
                  </a:txBody>
                  <a:tcPr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9A5DBD5-3C19-445B-8D35-BDB78C32D74C}" type="slidenum">
              <a:rPr lang="en-US"/>
              <a:pPr/>
              <a:t>44</a:t>
            </a:fld>
            <a:endParaRPr lang="en-US"/>
          </a:p>
        </p:txBody>
      </p:sp>
      <p:sp>
        <p:nvSpPr>
          <p:cNvPr id="1966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Results: Accuracy (mean error distance, cm)</a:t>
            </a:r>
          </a:p>
        </p:txBody>
      </p:sp>
      <p:sp>
        <p:nvSpPr>
          <p:cNvPr id="196611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lvl="1"/>
            <a:endParaRPr lang="en-US" sz="1800"/>
          </a:p>
          <a:p>
            <a:pPr lvl="1"/>
            <a:endParaRPr lang="en-US" sz="1800"/>
          </a:p>
          <a:p>
            <a:pPr lvl="1"/>
            <a:endParaRPr lang="en-US" sz="1800"/>
          </a:p>
        </p:txBody>
      </p:sp>
      <p:sp>
        <p:nvSpPr>
          <p:cNvPr id="196612" name="Rectangle 4"/>
          <p:cNvSpPr>
            <a:spLocks noChangeArrowheads="1"/>
          </p:cNvSpPr>
          <p:nvPr/>
        </p:nvSpPr>
        <p:spPr bwMode="auto">
          <a:xfrm>
            <a:off x="0" y="213518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CA"/>
          </a:p>
        </p:txBody>
      </p:sp>
      <p:sp>
        <p:nvSpPr>
          <p:cNvPr id="196613" name="Rectangle 5"/>
          <p:cNvSpPr>
            <a:spLocks noChangeArrowheads="1"/>
          </p:cNvSpPr>
          <p:nvPr/>
        </p:nvSpPr>
        <p:spPr bwMode="auto">
          <a:xfrm>
            <a:off x="4448175" y="3306763"/>
            <a:ext cx="24765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cs typeface="Times New Roman" pitchFamily="18" charset="0"/>
              </a:rPr>
              <a:t>  </a:t>
            </a:r>
            <a:endParaRPr lang="en-US"/>
          </a:p>
        </p:txBody>
      </p:sp>
      <p:sp>
        <p:nvSpPr>
          <p:cNvPr id="196614" name="Rectangle 6"/>
          <p:cNvSpPr>
            <a:spLocks noChangeArrowheads="1"/>
          </p:cNvSpPr>
          <p:nvPr/>
        </p:nvSpPr>
        <p:spPr bwMode="auto">
          <a:xfrm>
            <a:off x="0" y="213518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CA"/>
          </a:p>
        </p:txBody>
      </p:sp>
      <p:sp>
        <p:nvSpPr>
          <p:cNvPr id="196615" name="Rectangle 7"/>
          <p:cNvSpPr>
            <a:spLocks noChangeArrowheads="1"/>
          </p:cNvSpPr>
          <p:nvPr/>
        </p:nvSpPr>
        <p:spPr bwMode="auto">
          <a:xfrm>
            <a:off x="4448175" y="3306763"/>
            <a:ext cx="24765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cs typeface="Times New Roman" pitchFamily="18" charset="0"/>
              </a:rPr>
              <a:t>  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88B17FB-8B0B-4206-841A-80633A3DCD74}" type="slidenum">
              <a:rPr lang="en-US"/>
              <a:pPr/>
              <a:t>45</a:t>
            </a:fld>
            <a:endParaRPr lang="en-US"/>
          </a:p>
        </p:txBody>
      </p:sp>
      <p:sp>
        <p:nvSpPr>
          <p:cNvPr id="1802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Results: Accuracy (mean error distance, cm)</a:t>
            </a:r>
          </a:p>
        </p:txBody>
      </p:sp>
      <p:sp>
        <p:nvSpPr>
          <p:cNvPr id="180227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lvl="1"/>
            <a:endParaRPr lang="en-US" sz="1800"/>
          </a:p>
          <a:p>
            <a:pPr lvl="1"/>
            <a:endParaRPr lang="en-US" sz="1800"/>
          </a:p>
          <a:p>
            <a:pPr lvl="1"/>
            <a:endParaRPr lang="en-US" sz="1800"/>
          </a:p>
        </p:txBody>
      </p:sp>
      <p:sp>
        <p:nvSpPr>
          <p:cNvPr id="180228" name="Rectangle 4"/>
          <p:cNvSpPr>
            <a:spLocks noChangeArrowheads="1"/>
          </p:cNvSpPr>
          <p:nvPr/>
        </p:nvSpPr>
        <p:spPr bwMode="auto">
          <a:xfrm>
            <a:off x="0" y="213518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CA"/>
          </a:p>
        </p:txBody>
      </p:sp>
      <p:sp>
        <p:nvSpPr>
          <p:cNvPr id="180229" name="Rectangle 5"/>
          <p:cNvSpPr>
            <a:spLocks noChangeArrowheads="1"/>
          </p:cNvSpPr>
          <p:nvPr/>
        </p:nvSpPr>
        <p:spPr bwMode="auto">
          <a:xfrm>
            <a:off x="4448175" y="3306763"/>
            <a:ext cx="24765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cs typeface="Times New Roman" pitchFamily="18" charset="0"/>
              </a:rPr>
              <a:t>  </a:t>
            </a:r>
            <a:endParaRPr lang="en-US"/>
          </a:p>
        </p:txBody>
      </p:sp>
      <p:sp>
        <p:nvSpPr>
          <p:cNvPr id="180230" name="Rectangle 6"/>
          <p:cNvSpPr>
            <a:spLocks noChangeArrowheads="1"/>
          </p:cNvSpPr>
          <p:nvPr/>
        </p:nvSpPr>
        <p:spPr bwMode="auto">
          <a:xfrm>
            <a:off x="0" y="213518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CA"/>
          </a:p>
        </p:txBody>
      </p:sp>
      <p:sp>
        <p:nvSpPr>
          <p:cNvPr id="180231" name="Rectangle 7"/>
          <p:cNvSpPr>
            <a:spLocks noChangeArrowheads="1"/>
          </p:cNvSpPr>
          <p:nvPr/>
        </p:nvSpPr>
        <p:spPr bwMode="auto">
          <a:xfrm>
            <a:off x="4448175" y="3306763"/>
            <a:ext cx="24765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cs typeface="Times New Roman" pitchFamily="18" charset="0"/>
              </a:rPr>
              <a:t>  </a:t>
            </a:r>
            <a:endParaRPr lang="en-US"/>
          </a:p>
        </p:txBody>
      </p:sp>
      <p:graphicFrame>
        <p:nvGraphicFramePr>
          <p:cNvPr id="180543" name="Group 319"/>
          <p:cNvGraphicFramePr>
            <a:graphicFrameLocks noGrp="1"/>
          </p:cNvGraphicFramePr>
          <p:nvPr>
            <p:ph sz="half" idx="2"/>
          </p:nvPr>
        </p:nvGraphicFramePr>
        <p:xfrm>
          <a:off x="441325" y="1601788"/>
          <a:ext cx="8245475" cy="3875087"/>
        </p:xfrm>
        <a:graphic>
          <a:graphicData uri="http://schemas.openxmlformats.org/drawingml/2006/table">
            <a:tbl>
              <a:tblPr/>
              <a:tblGrid>
                <a:gridCol w="1120775"/>
                <a:gridCol w="871538"/>
                <a:gridCol w="1222375"/>
                <a:gridCol w="1006475"/>
                <a:gridCol w="1004887"/>
                <a:gridCol w="1006475"/>
                <a:gridCol w="1006475"/>
                <a:gridCol w="1006475"/>
              </a:tblGrid>
              <a:tr h="6651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rgbClr val="424242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rgbClr val="424242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6"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Target Distance</a:t>
                      </a:r>
                      <a:endParaRPr kumimoji="0" lang="en-US" sz="2600" b="1" i="1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</a:tr>
              <a:tr h="10810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rgbClr val="424242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rgbClr val="424242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6cm</a:t>
                      </a:r>
                      <a:endParaRPr kumimoji="0" lang="en-US" sz="2600" b="1" i="1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12cm</a:t>
                      </a:r>
                      <a:endParaRPr kumimoji="0" lang="en-US" sz="2600" b="1" i="1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18cm</a:t>
                      </a:r>
                      <a:endParaRPr kumimoji="0" lang="en-US" sz="2600" b="1" i="1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6cm</a:t>
                      </a:r>
                      <a:endParaRPr kumimoji="0" lang="en-US" sz="2600" b="1" i="1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</a:endParaRPr>
                    </a:p>
                  </a:txBody>
                  <a:tcPr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12cm</a:t>
                      </a:r>
                      <a:endParaRPr kumimoji="0" lang="en-US" sz="2600" b="1" i="1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18cm</a:t>
                      </a:r>
                      <a:endParaRPr kumimoji="0" lang="en-US" sz="2600" b="1" i="1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88950">
                <a:tc rowSpan="3"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Target Size</a:t>
                      </a:r>
                      <a:endParaRPr kumimoji="0" lang="en-US" sz="2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1cm</a:t>
                      </a:r>
                      <a:endParaRPr kumimoji="0" lang="en-US" sz="2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</a:endParaRPr>
                    </a:p>
                  </a:txBody>
                  <a:tcPr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41325">
                <a:tc v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2cm</a:t>
                      </a:r>
                      <a:endParaRPr kumimoji="0" lang="en-US" sz="2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</a:endParaRPr>
                    </a:p>
                  </a:txBody>
                  <a:tcPr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95288">
                <a:tc v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3cm</a:t>
                      </a:r>
                      <a:endParaRPr kumimoji="0" lang="en-US" sz="2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</a:endParaRPr>
                    </a:p>
                  </a:txBody>
                  <a:tcPr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651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rgbClr val="424242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rgbClr val="424242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Table-top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Table-bottom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</a:endParaRPr>
                    </a:p>
                  </a:txBody>
                  <a:tcPr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9D9C690-1694-4B7A-92A2-AF2C5A1CD3DC}" type="slidenum">
              <a:rPr lang="en-US"/>
              <a:pPr/>
              <a:t>46</a:t>
            </a:fld>
            <a:endParaRPr lang="en-US"/>
          </a:p>
        </p:txBody>
      </p:sp>
      <p:sp>
        <p:nvSpPr>
          <p:cNvPr id="1955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Results: Accuracy (mean error distance, cm)</a:t>
            </a:r>
          </a:p>
        </p:txBody>
      </p:sp>
      <p:sp>
        <p:nvSpPr>
          <p:cNvPr id="195587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lvl="1"/>
            <a:endParaRPr lang="en-US" sz="1800"/>
          </a:p>
          <a:p>
            <a:pPr lvl="1"/>
            <a:endParaRPr lang="en-US" sz="1800"/>
          </a:p>
          <a:p>
            <a:pPr lvl="1"/>
            <a:endParaRPr lang="en-US" sz="1800"/>
          </a:p>
        </p:txBody>
      </p:sp>
      <p:sp>
        <p:nvSpPr>
          <p:cNvPr id="195588" name="Rectangle 4"/>
          <p:cNvSpPr>
            <a:spLocks noChangeArrowheads="1"/>
          </p:cNvSpPr>
          <p:nvPr/>
        </p:nvSpPr>
        <p:spPr bwMode="auto">
          <a:xfrm>
            <a:off x="0" y="213518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CA"/>
          </a:p>
        </p:txBody>
      </p:sp>
      <p:sp>
        <p:nvSpPr>
          <p:cNvPr id="195589" name="Rectangle 5"/>
          <p:cNvSpPr>
            <a:spLocks noChangeArrowheads="1"/>
          </p:cNvSpPr>
          <p:nvPr/>
        </p:nvSpPr>
        <p:spPr bwMode="auto">
          <a:xfrm>
            <a:off x="4448175" y="3306763"/>
            <a:ext cx="24765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cs typeface="Times New Roman" pitchFamily="18" charset="0"/>
              </a:rPr>
              <a:t>  </a:t>
            </a:r>
            <a:endParaRPr lang="en-US"/>
          </a:p>
        </p:txBody>
      </p:sp>
      <p:sp>
        <p:nvSpPr>
          <p:cNvPr id="195590" name="Rectangle 6"/>
          <p:cNvSpPr>
            <a:spLocks noChangeArrowheads="1"/>
          </p:cNvSpPr>
          <p:nvPr/>
        </p:nvSpPr>
        <p:spPr bwMode="auto">
          <a:xfrm>
            <a:off x="0" y="213518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CA"/>
          </a:p>
        </p:txBody>
      </p:sp>
      <p:sp>
        <p:nvSpPr>
          <p:cNvPr id="195591" name="Rectangle 7"/>
          <p:cNvSpPr>
            <a:spLocks noChangeArrowheads="1"/>
          </p:cNvSpPr>
          <p:nvPr/>
        </p:nvSpPr>
        <p:spPr bwMode="auto">
          <a:xfrm>
            <a:off x="4448175" y="3306763"/>
            <a:ext cx="24765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cs typeface="Times New Roman" pitchFamily="18" charset="0"/>
              </a:rPr>
              <a:t>  </a:t>
            </a:r>
            <a:endParaRPr lang="en-US"/>
          </a:p>
        </p:txBody>
      </p:sp>
      <p:graphicFrame>
        <p:nvGraphicFramePr>
          <p:cNvPr id="195592" name="Group 8"/>
          <p:cNvGraphicFramePr>
            <a:graphicFrameLocks noGrp="1"/>
          </p:cNvGraphicFramePr>
          <p:nvPr>
            <p:ph sz="half" idx="2"/>
          </p:nvPr>
        </p:nvGraphicFramePr>
        <p:xfrm>
          <a:off x="441325" y="1601788"/>
          <a:ext cx="8245475" cy="3875087"/>
        </p:xfrm>
        <a:graphic>
          <a:graphicData uri="http://schemas.openxmlformats.org/drawingml/2006/table">
            <a:tbl>
              <a:tblPr/>
              <a:tblGrid>
                <a:gridCol w="1120775"/>
                <a:gridCol w="871538"/>
                <a:gridCol w="1222375"/>
                <a:gridCol w="1006475"/>
                <a:gridCol w="1004887"/>
                <a:gridCol w="1006475"/>
                <a:gridCol w="1006475"/>
                <a:gridCol w="1006475"/>
              </a:tblGrid>
              <a:tr h="6651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rgbClr val="424242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rgbClr val="424242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6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Target Distance</a:t>
                      </a:r>
                      <a:endParaRPr kumimoji="0" lang="en-US" sz="2600" b="1" i="1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</a:tr>
              <a:tr h="10810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rgbClr val="424242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rgbClr val="424242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6cm</a:t>
                      </a:r>
                      <a:endParaRPr kumimoji="0" lang="en-US" sz="2600" b="1" i="1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12cm</a:t>
                      </a:r>
                      <a:endParaRPr kumimoji="0" lang="en-US" sz="2600" b="1" i="1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18cm</a:t>
                      </a:r>
                      <a:endParaRPr kumimoji="0" lang="en-US" sz="2600" b="1" i="1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6cm</a:t>
                      </a:r>
                      <a:endParaRPr kumimoji="0" lang="en-US" sz="2600" b="1" i="1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</a:endParaRPr>
                    </a:p>
                  </a:txBody>
                  <a:tcPr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12cm</a:t>
                      </a:r>
                      <a:endParaRPr kumimoji="0" lang="en-US" sz="2600" b="1" i="1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18cm</a:t>
                      </a:r>
                      <a:endParaRPr kumimoji="0" lang="en-US" sz="2600" b="1" i="1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88950">
                <a:tc rowSpan="3"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Target Size</a:t>
                      </a:r>
                      <a:endParaRPr kumimoji="0" lang="en-US" sz="2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1cm</a:t>
                      </a:r>
                      <a:endParaRPr kumimoji="0" lang="en-US" sz="2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0.02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0.02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0.03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</a:endParaRPr>
                    </a:p>
                  </a:txBody>
                  <a:tcPr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41325">
                <a:tc v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2cm</a:t>
                      </a:r>
                      <a:endParaRPr kumimoji="0" lang="en-US" sz="2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0.00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0.00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0.00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</a:endParaRPr>
                    </a:p>
                  </a:txBody>
                  <a:tcPr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95288">
                <a:tc v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3cm</a:t>
                      </a:r>
                      <a:endParaRPr kumimoji="0" lang="en-US" sz="2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0.00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0.00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0.00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</a:endParaRPr>
                    </a:p>
                  </a:txBody>
                  <a:tcPr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651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rgbClr val="424242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rgbClr val="424242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Table-top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Table-bottom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</a:endParaRPr>
                    </a:p>
                  </a:txBody>
                  <a:tcPr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B5E1203-5C40-446F-9F2C-8D2304641FE8}" type="slidenum">
              <a:rPr lang="en-US"/>
              <a:pPr/>
              <a:t>47</a:t>
            </a:fld>
            <a:endParaRPr lang="en-US"/>
          </a:p>
        </p:txBody>
      </p:sp>
      <p:sp>
        <p:nvSpPr>
          <p:cNvPr id="1976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Results: Accuracy (mean error distance, cm)</a:t>
            </a:r>
          </a:p>
        </p:txBody>
      </p:sp>
      <p:sp>
        <p:nvSpPr>
          <p:cNvPr id="197635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lvl="1"/>
            <a:endParaRPr lang="en-US" sz="1800"/>
          </a:p>
          <a:p>
            <a:pPr lvl="1"/>
            <a:endParaRPr lang="en-US" sz="1800"/>
          </a:p>
          <a:p>
            <a:pPr lvl="1"/>
            <a:endParaRPr lang="en-US" sz="1800"/>
          </a:p>
        </p:txBody>
      </p:sp>
      <p:sp>
        <p:nvSpPr>
          <p:cNvPr id="197636" name="Rectangle 4"/>
          <p:cNvSpPr>
            <a:spLocks noChangeArrowheads="1"/>
          </p:cNvSpPr>
          <p:nvPr/>
        </p:nvSpPr>
        <p:spPr bwMode="auto">
          <a:xfrm>
            <a:off x="0" y="213518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CA"/>
          </a:p>
        </p:txBody>
      </p:sp>
      <p:sp>
        <p:nvSpPr>
          <p:cNvPr id="197637" name="Rectangle 5"/>
          <p:cNvSpPr>
            <a:spLocks noChangeArrowheads="1"/>
          </p:cNvSpPr>
          <p:nvPr/>
        </p:nvSpPr>
        <p:spPr bwMode="auto">
          <a:xfrm>
            <a:off x="4448175" y="3306763"/>
            <a:ext cx="24765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cs typeface="Times New Roman" pitchFamily="18" charset="0"/>
              </a:rPr>
              <a:t>  </a:t>
            </a:r>
            <a:endParaRPr lang="en-US"/>
          </a:p>
        </p:txBody>
      </p:sp>
      <p:sp>
        <p:nvSpPr>
          <p:cNvPr id="197638" name="Rectangle 6"/>
          <p:cNvSpPr>
            <a:spLocks noChangeArrowheads="1"/>
          </p:cNvSpPr>
          <p:nvPr/>
        </p:nvSpPr>
        <p:spPr bwMode="auto">
          <a:xfrm>
            <a:off x="0" y="213518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CA"/>
          </a:p>
        </p:txBody>
      </p:sp>
      <p:sp>
        <p:nvSpPr>
          <p:cNvPr id="197639" name="Rectangle 7"/>
          <p:cNvSpPr>
            <a:spLocks noChangeArrowheads="1"/>
          </p:cNvSpPr>
          <p:nvPr/>
        </p:nvSpPr>
        <p:spPr bwMode="auto">
          <a:xfrm>
            <a:off x="4448175" y="3306763"/>
            <a:ext cx="24765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cs typeface="Times New Roman" pitchFamily="18" charset="0"/>
              </a:rPr>
              <a:t>  </a:t>
            </a:r>
            <a:endParaRPr lang="en-US"/>
          </a:p>
        </p:txBody>
      </p:sp>
      <p:graphicFrame>
        <p:nvGraphicFramePr>
          <p:cNvPr id="197640" name="Group 8"/>
          <p:cNvGraphicFramePr>
            <a:graphicFrameLocks noGrp="1"/>
          </p:cNvGraphicFramePr>
          <p:nvPr>
            <p:ph sz="half" idx="2"/>
          </p:nvPr>
        </p:nvGraphicFramePr>
        <p:xfrm>
          <a:off x="441325" y="1601788"/>
          <a:ext cx="8245475" cy="3875087"/>
        </p:xfrm>
        <a:graphic>
          <a:graphicData uri="http://schemas.openxmlformats.org/drawingml/2006/table">
            <a:tbl>
              <a:tblPr/>
              <a:tblGrid>
                <a:gridCol w="1120775"/>
                <a:gridCol w="871538"/>
                <a:gridCol w="1222375"/>
                <a:gridCol w="1006475"/>
                <a:gridCol w="1004887"/>
                <a:gridCol w="1006475"/>
                <a:gridCol w="1006475"/>
                <a:gridCol w="1006475"/>
              </a:tblGrid>
              <a:tr h="6651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rgbClr val="424242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rgbClr val="424242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6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Target Distance</a:t>
                      </a:r>
                      <a:endParaRPr kumimoji="0" lang="en-US" sz="2600" b="1" i="1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</a:tr>
              <a:tr h="10810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rgbClr val="424242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rgbClr val="424242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6cm</a:t>
                      </a:r>
                      <a:endParaRPr kumimoji="0" lang="en-US" sz="2600" b="1" i="1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12cm</a:t>
                      </a:r>
                      <a:endParaRPr kumimoji="0" lang="en-US" sz="2600" b="1" i="1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18cm</a:t>
                      </a:r>
                      <a:endParaRPr kumimoji="0" lang="en-US" sz="2600" b="1" i="1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6cm</a:t>
                      </a:r>
                      <a:endParaRPr kumimoji="0" lang="en-US" sz="2600" b="1" i="1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</a:endParaRPr>
                    </a:p>
                  </a:txBody>
                  <a:tcPr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12cm</a:t>
                      </a:r>
                      <a:endParaRPr kumimoji="0" lang="en-US" sz="2600" b="1" i="1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18cm</a:t>
                      </a:r>
                      <a:endParaRPr kumimoji="0" lang="en-US" sz="2600" b="1" i="1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88950">
                <a:tc rowSpan="3"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Target Size</a:t>
                      </a:r>
                      <a:endParaRPr kumimoji="0" lang="en-US" sz="2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1cm</a:t>
                      </a:r>
                      <a:endParaRPr kumimoji="0" lang="en-US" sz="2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0.02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0.02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0.03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0.40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</a:endParaRPr>
                    </a:p>
                  </a:txBody>
                  <a:tcPr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0.58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0.67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41325">
                <a:tc v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2cm</a:t>
                      </a:r>
                      <a:endParaRPr kumimoji="0" lang="en-US" sz="2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0.00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0.00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0.00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0.20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</a:endParaRPr>
                    </a:p>
                  </a:txBody>
                  <a:tcPr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0.24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0.30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95288">
                <a:tc v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3cm</a:t>
                      </a:r>
                      <a:endParaRPr kumimoji="0" lang="en-US" sz="2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0.00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0.00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0.00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0.10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</a:endParaRPr>
                    </a:p>
                  </a:txBody>
                  <a:tcPr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0.10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0.12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651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rgbClr val="424242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rgbClr val="424242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Table-top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Table-bottom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</a:endParaRPr>
                    </a:p>
                  </a:txBody>
                  <a:tcPr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74A5C62-74E4-4C7E-9EDE-D9C1EF67DBEB}" type="slidenum">
              <a:rPr lang="en-US"/>
              <a:pPr/>
              <a:t>48</a:t>
            </a:fld>
            <a:endParaRPr lang="en-US"/>
          </a:p>
        </p:txBody>
      </p:sp>
      <p:sp>
        <p:nvSpPr>
          <p:cNvPr id="2099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Experimental Conclusions</a:t>
            </a:r>
          </a:p>
        </p:txBody>
      </p:sp>
      <p:sp>
        <p:nvSpPr>
          <p:cNvPr id="209923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lvl="1"/>
            <a:endParaRPr lang="en-US" sz="1800"/>
          </a:p>
          <a:p>
            <a:pPr lvl="1"/>
            <a:endParaRPr lang="en-US" sz="1800"/>
          </a:p>
          <a:p>
            <a:pPr lvl="1"/>
            <a:endParaRPr lang="en-US" sz="1800"/>
          </a:p>
        </p:txBody>
      </p:sp>
      <p:sp>
        <p:nvSpPr>
          <p:cNvPr id="209924" name="Rectangle 4"/>
          <p:cNvSpPr>
            <a:spLocks noChangeArrowheads="1"/>
          </p:cNvSpPr>
          <p:nvPr/>
        </p:nvSpPr>
        <p:spPr bwMode="auto">
          <a:xfrm>
            <a:off x="0" y="213518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CA"/>
          </a:p>
        </p:txBody>
      </p:sp>
      <p:sp>
        <p:nvSpPr>
          <p:cNvPr id="209925" name="Rectangle 5"/>
          <p:cNvSpPr>
            <a:spLocks noChangeArrowheads="1"/>
          </p:cNvSpPr>
          <p:nvPr/>
        </p:nvSpPr>
        <p:spPr bwMode="auto">
          <a:xfrm>
            <a:off x="4448175" y="3306763"/>
            <a:ext cx="24765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cs typeface="Times New Roman" pitchFamily="18" charset="0"/>
              </a:rPr>
              <a:t>  </a:t>
            </a:r>
            <a:endParaRPr lang="en-US"/>
          </a:p>
        </p:txBody>
      </p:sp>
      <p:sp>
        <p:nvSpPr>
          <p:cNvPr id="209926" name="Rectangle 6"/>
          <p:cNvSpPr>
            <a:spLocks noChangeArrowheads="1"/>
          </p:cNvSpPr>
          <p:nvPr/>
        </p:nvSpPr>
        <p:spPr bwMode="auto">
          <a:xfrm>
            <a:off x="0" y="213518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CA"/>
          </a:p>
        </p:txBody>
      </p:sp>
      <p:sp>
        <p:nvSpPr>
          <p:cNvPr id="209927" name="Rectangle 7"/>
          <p:cNvSpPr>
            <a:spLocks noChangeArrowheads="1"/>
          </p:cNvSpPr>
          <p:nvPr/>
        </p:nvSpPr>
        <p:spPr bwMode="auto">
          <a:xfrm>
            <a:off x="4448175" y="3306763"/>
            <a:ext cx="24765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cs typeface="Times New Roman" pitchFamily="18" charset="0"/>
              </a:rPr>
              <a:t>  </a:t>
            </a:r>
            <a:endParaRPr lang="en-US"/>
          </a:p>
        </p:txBody>
      </p:sp>
      <p:sp>
        <p:nvSpPr>
          <p:cNvPr id="209997" name="Rectangle 77"/>
          <p:cNvSpPr>
            <a:spLocks noChangeArrowheads="1"/>
          </p:cNvSpPr>
          <p:nvPr/>
        </p:nvSpPr>
        <p:spPr bwMode="auto">
          <a:xfrm>
            <a:off x="533400" y="1600200"/>
            <a:ext cx="8382000" cy="449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 eaLnBrk="1" hangingPunct="1">
              <a:spcBef>
                <a:spcPct val="20000"/>
              </a:spcBef>
              <a:buFontTx/>
              <a:buChar char="•"/>
            </a:pPr>
            <a:r>
              <a:rPr lang="en-GB">
                <a:solidFill>
                  <a:srgbClr val="424242"/>
                </a:solidFill>
                <a:latin typeface="Arial" charset="0"/>
              </a:rPr>
              <a:t>Direct touch input paradigm maintained</a:t>
            </a:r>
          </a:p>
          <a:p>
            <a:pPr marL="342900" indent="-342900" eaLnBrk="1" hangingPunct="1">
              <a:spcBef>
                <a:spcPct val="20000"/>
              </a:spcBef>
              <a:buFontTx/>
              <a:buChar char="•"/>
            </a:pPr>
            <a:r>
              <a:rPr lang="en-GB">
                <a:solidFill>
                  <a:srgbClr val="424242"/>
                </a:solidFill>
                <a:latin typeface="Arial" charset="0"/>
              </a:rPr>
              <a:t>Don’t build systems that rely on land-on accuracy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F260E12-3535-49E0-9E97-B81EEDAA24BD}" type="slidenum">
              <a:rPr lang="en-US"/>
              <a:pPr/>
              <a:t>49</a:t>
            </a:fld>
            <a:endParaRPr lang="en-US"/>
          </a:p>
        </p:txBody>
      </p:sp>
      <p:sp>
        <p:nvSpPr>
          <p:cNvPr id="2109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Summary</a:t>
            </a:r>
          </a:p>
        </p:txBody>
      </p:sp>
      <p:sp>
        <p:nvSpPr>
          <p:cNvPr id="210947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lvl="1"/>
            <a:endParaRPr lang="en-US" sz="1800"/>
          </a:p>
          <a:p>
            <a:pPr lvl="1"/>
            <a:endParaRPr lang="en-US" sz="1800"/>
          </a:p>
          <a:p>
            <a:pPr lvl="1"/>
            <a:endParaRPr lang="en-US" sz="1800"/>
          </a:p>
        </p:txBody>
      </p:sp>
      <p:sp>
        <p:nvSpPr>
          <p:cNvPr id="210948" name="Rectangle 4"/>
          <p:cNvSpPr>
            <a:spLocks noChangeArrowheads="1"/>
          </p:cNvSpPr>
          <p:nvPr/>
        </p:nvSpPr>
        <p:spPr bwMode="auto">
          <a:xfrm>
            <a:off x="0" y="213518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CA"/>
          </a:p>
        </p:txBody>
      </p:sp>
      <p:sp>
        <p:nvSpPr>
          <p:cNvPr id="210949" name="Rectangle 5"/>
          <p:cNvSpPr>
            <a:spLocks noChangeArrowheads="1"/>
          </p:cNvSpPr>
          <p:nvPr/>
        </p:nvSpPr>
        <p:spPr bwMode="auto">
          <a:xfrm>
            <a:off x="4448175" y="3306763"/>
            <a:ext cx="24765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cs typeface="Times New Roman" pitchFamily="18" charset="0"/>
              </a:rPr>
              <a:t>  </a:t>
            </a:r>
            <a:endParaRPr lang="en-US"/>
          </a:p>
        </p:txBody>
      </p:sp>
      <p:sp>
        <p:nvSpPr>
          <p:cNvPr id="210950" name="Rectangle 6"/>
          <p:cNvSpPr>
            <a:spLocks noChangeArrowheads="1"/>
          </p:cNvSpPr>
          <p:nvPr/>
        </p:nvSpPr>
        <p:spPr bwMode="auto">
          <a:xfrm>
            <a:off x="0" y="213518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CA"/>
          </a:p>
        </p:txBody>
      </p:sp>
      <p:sp>
        <p:nvSpPr>
          <p:cNvPr id="210951" name="Rectangle 7"/>
          <p:cNvSpPr>
            <a:spLocks noChangeArrowheads="1"/>
          </p:cNvSpPr>
          <p:nvPr/>
        </p:nvSpPr>
        <p:spPr bwMode="auto">
          <a:xfrm>
            <a:off x="4448175" y="3306763"/>
            <a:ext cx="24765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cs typeface="Times New Roman" pitchFamily="18" charset="0"/>
              </a:rPr>
              <a:t>  </a:t>
            </a:r>
            <a:endParaRPr lang="en-US"/>
          </a:p>
        </p:txBody>
      </p:sp>
      <p:sp>
        <p:nvSpPr>
          <p:cNvPr id="210952" name="Rectangle 8"/>
          <p:cNvSpPr>
            <a:spLocks noChangeArrowheads="1"/>
          </p:cNvSpPr>
          <p:nvPr/>
        </p:nvSpPr>
        <p:spPr bwMode="auto">
          <a:xfrm>
            <a:off x="533400" y="1600200"/>
            <a:ext cx="8382000" cy="449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 eaLnBrk="1" hangingPunct="1">
              <a:spcBef>
                <a:spcPct val="20000"/>
              </a:spcBef>
              <a:buFontTx/>
              <a:buChar char="•"/>
            </a:pPr>
            <a:r>
              <a:rPr lang="en-GB">
                <a:solidFill>
                  <a:srgbClr val="424242"/>
                </a:solidFill>
                <a:latin typeface="Arial" charset="0"/>
              </a:rPr>
              <a:t>Under the Table: inverted and two-sided</a:t>
            </a:r>
          </a:p>
          <a:p>
            <a:pPr marL="342900" indent="-342900" eaLnBrk="1" hangingPunct="1">
              <a:spcBef>
                <a:spcPct val="20000"/>
              </a:spcBef>
              <a:buFontTx/>
              <a:buChar char="•"/>
            </a:pPr>
            <a:r>
              <a:rPr lang="en-GB">
                <a:solidFill>
                  <a:srgbClr val="424242"/>
                </a:solidFill>
                <a:latin typeface="Arial" charset="0"/>
              </a:rPr>
              <a:t>New affordances and fixes</a:t>
            </a:r>
          </a:p>
          <a:p>
            <a:pPr marL="342900" indent="-342900" eaLnBrk="1" hangingPunct="1">
              <a:spcBef>
                <a:spcPct val="20000"/>
              </a:spcBef>
              <a:buFontTx/>
              <a:buChar char="•"/>
            </a:pPr>
            <a:r>
              <a:rPr lang="en-GB">
                <a:solidFill>
                  <a:srgbClr val="424242"/>
                </a:solidFill>
                <a:latin typeface="Arial" charset="0"/>
              </a:rPr>
              <a:t>Interesting platform</a:t>
            </a:r>
          </a:p>
          <a:p>
            <a:pPr marL="342900" indent="-342900" eaLnBrk="1" hangingPunct="1">
              <a:spcBef>
                <a:spcPct val="20000"/>
              </a:spcBef>
              <a:buFontTx/>
              <a:buChar char="•"/>
            </a:pPr>
            <a:endParaRPr lang="en-US">
              <a:solidFill>
                <a:srgbClr val="424242"/>
              </a:solidFill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87F5D5E-F08A-47CE-BFB1-87C67239A644}" type="slidenum">
              <a:rPr lang="en-US"/>
              <a:pPr/>
              <a:t>5</a:t>
            </a:fld>
            <a:endParaRPr lang="en-US"/>
          </a:p>
        </p:txBody>
      </p:sp>
      <p:sp>
        <p:nvSpPr>
          <p:cNvPr id="1085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CA"/>
              <a:t>Why Go Under the Table?</a:t>
            </a:r>
            <a:endParaRPr lang="en-US"/>
          </a:p>
        </p:txBody>
      </p:sp>
      <p:sp>
        <p:nvSpPr>
          <p:cNvPr id="1085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Address issues with existing digital tabletops</a:t>
            </a:r>
          </a:p>
          <a:p>
            <a:r>
              <a:rPr lang="en-CA"/>
              <a:t>Afford new interaction paradigms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A288D99-13F9-4289-8755-4BC201490973}" type="slidenum">
              <a:rPr lang="en-US"/>
              <a:pPr/>
              <a:t>50</a:t>
            </a:fld>
            <a:endParaRPr lang="en-US"/>
          </a:p>
        </p:txBody>
      </p:sp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Acknowledgements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GB"/>
              <a:t>Jacquelyn Martino</a:t>
            </a:r>
          </a:p>
          <a:p>
            <a:r>
              <a:rPr lang="en-GB"/>
              <a:t>Mike Wu</a:t>
            </a:r>
          </a:p>
          <a:p>
            <a:r>
              <a:rPr lang="en-GB"/>
              <a:t>Takeo Igarashi</a:t>
            </a:r>
          </a:p>
          <a:p>
            <a:r>
              <a:rPr lang="en-GB"/>
              <a:t>William Yerazunis</a:t>
            </a:r>
          </a:p>
          <a:p>
            <a:r>
              <a:rPr lang="en-GB"/>
              <a:t>Paul Dietz </a:t>
            </a:r>
          </a:p>
          <a:p>
            <a:r>
              <a:rPr lang="en-GB"/>
              <a:t>Other MERL colleagues</a:t>
            </a:r>
          </a:p>
          <a:p>
            <a:r>
              <a:rPr lang="en-GB"/>
              <a:t>Experiment participants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FE0AFE8-4348-4C2D-8234-AC311AC752E8}" type="slidenum">
              <a:rPr lang="en-US"/>
              <a:pPr/>
              <a:t>51</a:t>
            </a:fld>
            <a:endParaRPr lang="en-US"/>
          </a:p>
        </p:txBody>
      </p:sp>
      <p:pic>
        <p:nvPicPr>
          <p:cNvPr id="141323" name="Picture 11" descr="under-take-off"/>
          <p:cNvPicPr>
            <a:picLocks noChangeAspect="1" noChangeArrowheads="1"/>
          </p:cNvPicPr>
          <p:nvPr>
            <p:ph sz="half" idx="2"/>
          </p:nvPr>
        </p:nvPicPr>
        <p:blipFill>
          <a:blip r:embed="rId3">
            <a:lum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922838" y="815975"/>
            <a:ext cx="1590675" cy="28622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41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Questions?</a:t>
            </a:r>
          </a:p>
        </p:txBody>
      </p:sp>
      <p:pic>
        <p:nvPicPr>
          <p:cNvPr id="141316" name="Picture 4" descr="montage_fhmx_final_2"/>
          <p:cNvPicPr>
            <a:picLocks noChangeAspect="1" noChangeArrowheads="1"/>
          </p:cNvPicPr>
          <p:nvPr>
            <p:ph sz="half" idx="1"/>
          </p:nvPr>
        </p:nvPicPr>
        <p:blipFill>
          <a:blip r:embed="rId4">
            <a:lum brigh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4213" y="1563688"/>
            <a:ext cx="2832100" cy="18923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grpSp>
        <p:nvGrpSpPr>
          <p:cNvPr id="141322" name="Group 10"/>
          <p:cNvGrpSpPr>
            <a:grpSpLocks/>
          </p:cNvGrpSpPr>
          <p:nvPr/>
        </p:nvGrpSpPr>
        <p:grpSpPr bwMode="auto">
          <a:xfrm>
            <a:off x="555625" y="3473450"/>
            <a:ext cx="6480175" cy="2481263"/>
            <a:chOff x="344" y="1246"/>
            <a:chExt cx="5181" cy="2116"/>
          </a:xfrm>
        </p:grpSpPr>
        <p:pic>
          <p:nvPicPr>
            <p:cNvPr id="141318" name="Picture 6" descr="2203_bi_man_same_side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4" y="1661"/>
              <a:ext cx="2437" cy="1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1319" name="Picture 7" descr="2198_co_lo_asym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16" y="1661"/>
              <a:ext cx="2421" cy="17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1320" name="Rectangle 8"/>
            <p:cNvSpPr>
              <a:spLocks noChangeArrowheads="1"/>
            </p:cNvSpPr>
            <p:nvPr/>
          </p:nvSpPr>
          <p:spPr bwMode="auto">
            <a:xfrm>
              <a:off x="979" y="1246"/>
              <a:ext cx="1705" cy="39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CA">
                  <a:solidFill>
                    <a:srgbClr val="424242"/>
                  </a:solidFill>
                  <a:latin typeface="Arial" charset="0"/>
                </a:rPr>
                <a:t>Inverted Table</a:t>
              </a:r>
              <a:endParaRPr lang="en-US">
                <a:solidFill>
                  <a:srgbClr val="424242"/>
                </a:solidFill>
                <a:latin typeface="Arial" charset="0"/>
              </a:endParaRPr>
            </a:p>
          </p:txBody>
        </p:sp>
        <p:sp>
          <p:nvSpPr>
            <p:cNvPr id="141321" name="Rectangle 9"/>
            <p:cNvSpPr>
              <a:spLocks noChangeArrowheads="1"/>
            </p:cNvSpPr>
            <p:nvPr/>
          </p:nvSpPr>
          <p:spPr bwMode="auto">
            <a:xfrm>
              <a:off x="3548" y="1246"/>
              <a:ext cx="1977" cy="39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CA">
                  <a:solidFill>
                    <a:srgbClr val="424242"/>
                  </a:solidFill>
                  <a:latin typeface="Arial" charset="0"/>
                </a:rPr>
                <a:t>Two Sided Table</a:t>
              </a:r>
              <a:endParaRPr lang="en-US">
                <a:solidFill>
                  <a:srgbClr val="424242"/>
                </a:solidFill>
                <a:latin typeface="Arial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C566CDA-1FF9-4A7D-8AC1-D84701862241}" type="slidenum">
              <a:rPr lang="en-US"/>
              <a:pPr/>
              <a:t>52</a:t>
            </a:fld>
            <a:endParaRPr lang="en-US"/>
          </a:p>
        </p:txBody>
      </p:sp>
      <p:sp>
        <p:nvSpPr>
          <p:cNvPr id="2355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CA"/>
              <a:t>Bottom Side Touches:</a:t>
            </a:r>
            <a:endParaRPr lang="en-US"/>
          </a:p>
        </p:txBody>
      </p:sp>
      <p:pic>
        <p:nvPicPr>
          <p:cNvPr id="235523" name="Picture 3" descr="2195_uni_manDOT2"/>
          <p:cNvPicPr>
            <a:picLocks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311650" y="2019300"/>
            <a:ext cx="4535488" cy="32766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35524" name="Rectangle 4"/>
          <p:cNvSpPr>
            <a:spLocks noChangeArrowheads="1"/>
          </p:cNvSpPr>
          <p:nvPr/>
        </p:nvSpPr>
        <p:spPr bwMode="auto">
          <a:xfrm>
            <a:off x="207963" y="1301750"/>
            <a:ext cx="8382000" cy="449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 eaLnBrk="1" hangingPunct="1">
              <a:spcBef>
                <a:spcPct val="20000"/>
              </a:spcBef>
              <a:buFontTx/>
              <a:buChar char="•"/>
            </a:pPr>
            <a:r>
              <a:rPr lang="en-GB">
                <a:solidFill>
                  <a:srgbClr val="424242"/>
                </a:solidFill>
                <a:latin typeface="Arial" charset="0"/>
              </a:rPr>
              <a:t>Direct touch input*</a:t>
            </a:r>
          </a:p>
          <a:p>
            <a:pPr marL="342900" indent="-342900" eaLnBrk="1" hangingPunct="1">
              <a:spcBef>
                <a:spcPct val="20000"/>
              </a:spcBef>
              <a:buFontTx/>
              <a:buChar char="•"/>
            </a:pPr>
            <a:r>
              <a:rPr lang="en-US">
                <a:solidFill>
                  <a:srgbClr val="424242"/>
                </a:solidFill>
                <a:latin typeface="Arial" charset="0"/>
              </a:rPr>
              <a:t>Arm fatigue</a:t>
            </a:r>
          </a:p>
          <a:p>
            <a:pPr marL="342900" indent="-342900" eaLnBrk="1" hangingPunct="1">
              <a:spcBef>
                <a:spcPct val="20000"/>
              </a:spcBef>
              <a:buFontTx/>
              <a:buChar char="•"/>
            </a:pPr>
            <a:r>
              <a:rPr lang="en-US">
                <a:solidFill>
                  <a:srgbClr val="424242"/>
                </a:solidFill>
                <a:latin typeface="Arial" charset="0"/>
              </a:rPr>
              <a:t>Reduced reach</a:t>
            </a:r>
            <a:endParaRPr lang="en-GB">
              <a:solidFill>
                <a:srgbClr val="424242"/>
              </a:solidFill>
              <a:latin typeface="Arial" charset="0"/>
            </a:endParaRPr>
          </a:p>
          <a:p>
            <a:pPr marL="342900" indent="-342900" eaLnBrk="1" hangingPunct="1">
              <a:spcBef>
                <a:spcPct val="20000"/>
              </a:spcBef>
              <a:buFontTx/>
              <a:buChar char="•"/>
            </a:pPr>
            <a:r>
              <a:rPr lang="en-GB">
                <a:solidFill>
                  <a:srgbClr val="424242"/>
                </a:solidFill>
                <a:latin typeface="Arial" charset="0"/>
              </a:rPr>
              <a:t>Reduced occlusion</a:t>
            </a:r>
          </a:p>
          <a:p>
            <a:pPr marL="342900" indent="-342900" eaLnBrk="1" hangingPunct="1">
              <a:spcBef>
                <a:spcPct val="20000"/>
              </a:spcBef>
              <a:buFontTx/>
              <a:buChar char="•"/>
            </a:pPr>
            <a:r>
              <a:rPr lang="en-GB">
                <a:solidFill>
                  <a:srgbClr val="424242"/>
                </a:solidFill>
                <a:latin typeface="Arial" charset="0"/>
              </a:rPr>
              <a:t>Input privacy</a:t>
            </a:r>
          </a:p>
          <a:p>
            <a:pPr marL="342900" indent="-342900" eaLnBrk="1" hangingPunct="1">
              <a:spcBef>
                <a:spcPct val="20000"/>
              </a:spcBef>
              <a:buFontTx/>
              <a:buChar char="•"/>
            </a:pPr>
            <a:r>
              <a:rPr lang="en-GB">
                <a:solidFill>
                  <a:srgbClr val="424242"/>
                </a:solidFill>
                <a:latin typeface="Arial" charset="0"/>
              </a:rPr>
              <a:t>Different bimanual posture</a:t>
            </a:r>
          </a:p>
          <a:p>
            <a:pPr marL="342900" indent="-342900" eaLnBrk="1" hangingPunct="1">
              <a:spcBef>
                <a:spcPct val="20000"/>
              </a:spcBef>
              <a:buFontTx/>
              <a:buChar char="•"/>
            </a:pPr>
            <a:r>
              <a:rPr lang="en-GB">
                <a:solidFill>
                  <a:srgbClr val="424242"/>
                </a:solidFill>
                <a:latin typeface="Arial" charset="0"/>
              </a:rPr>
              <a:t>Fewer accidental touches</a:t>
            </a:r>
          </a:p>
          <a:p>
            <a:pPr marL="342900" indent="-342900" eaLnBrk="1" hangingPunct="1">
              <a:spcBef>
                <a:spcPct val="20000"/>
              </a:spcBef>
              <a:buFontTx/>
              <a:buChar char="•"/>
            </a:pPr>
            <a:r>
              <a:rPr lang="en-GB">
                <a:solidFill>
                  <a:srgbClr val="424242"/>
                </a:solidFill>
                <a:latin typeface="Arial" charset="0"/>
              </a:rPr>
              <a:t>Improved accuracy!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5CDF5EF-C193-4D70-A56B-4F53A74EA737}" type="slidenum">
              <a:rPr lang="en-US"/>
              <a:pPr/>
              <a:t>53</a:t>
            </a:fld>
            <a:endParaRPr lang="en-US"/>
          </a:p>
        </p:txBody>
      </p:sp>
      <p:sp>
        <p:nvSpPr>
          <p:cNvPr id="237570" name="Rectangle 2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/>
          <a:lstStyle/>
          <a:p>
            <a:r>
              <a:rPr lang="en-CA"/>
              <a:t>Two-Sided Table Touches:</a:t>
            </a:r>
            <a:endParaRPr lang="en-US"/>
          </a:p>
        </p:txBody>
      </p:sp>
      <p:sp>
        <p:nvSpPr>
          <p:cNvPr id="237571" name="Rectangle 3"/>
          <p:cNvSpPr>
            <a:spLocks noChangeArrowheads="1"/>
          </p:cNvSpPr>
          <p:nvPr/>
        </p:nvSpPr>
        <p:spPr bwMode="auto">
          <a:xfrm>
            <a:off x="207963" y="1301750"/>
            <a:ext cx="8382000" cy="449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 eaLnBrk="1" hangingPunct="1">
              <a:spcBef>
                <a:spcPct val="20000"/>
              </a:spcBef>
              <a:buFontTx/>
              <a:buChar char="•"/>
            </a:pPr>
            <a:r>
              <a:rPr lang="en-GB">
                <a:solidFill>
                  <a:srgbClr val="424242"/>
                </a:solidFill>
                <a:latin typeface="Arial" charset="0"/>
              </a:rPr>
              <a:t>Hand location semantics</a:t>
            </a:r>
          </a:p>
          <a:p>
            <a:pPr marL="342900" indent="-342900" eaLnBrk="1" hangingPunct="1">
              <a:spcBef>
                <a:spcPct val="20000"/>
              </a:spcBef>
              <a:buFontTx/>
              <a:buChar char="•"/>
            </a:pPr>
            <a:r>
              <a:rPr lang="en-GB">
                <a:solidFill>
                  <a:srgbClr val="424242"/>
                </a:solidFill>
                <a:latin typeface="Arial" charset="0"/>
              </a:rPr>
              <a:t>Side/modal coupling</a:t>
            </a:r>
          </a:p>
          <a:p>
            <a:pPr marL="342900" indent="-342900" eaLnBrk="1" hangingPunct="1">
              <a:spcBef>
                <a:spcPct val="20000"/>
              </a:spcBef>
              <a:buFontTx/>
              <a:buChar char="•"/>
            </a:pPr>
            <a:r>
              <a:rPr lang="en-GB">
                <a:solidFill>
                  <a:srgbClr val="424242"/>
                </a:solidFill>
                <a:latin typeface="Arial" charset="0"/>
              </a:rPr>
              <a:t>Bimanual co-location</a:t>
            </a:r>
          </a:p>
          <a:p>
            <a:pPr marL="342900" indent="-342900" eaLnBrk="1" hangingPunct="1">
              <a:spcBef>
                <a:spcPct val="20000"/>
              </a:spcBef>
              <a:buFontTx/>
              <a:buChar char="•"/>
            </a:pPr>
            <a:r>
              <a:rPr lang="en-GB">
                <a:solidFill>
                  <a:srgbClr val="424242"/>
                </a:solidFill>
                <a:latin typeface="Arial" charset="0"/>
              </a:rPr>
              <a:t>Multi-user co-location</a:t>
            </a:r>
          </a:p>
          <a:p>
            <a:pPr marL="342900" indent="-342900" eaLnBrk="1" hangingPunct="1">
              <a:spcBef>
                <a:spcPct val="20000"/>
              </a:spcBef>
              <a:buFontTx/>
              <a:buChar char="•"/>
            </a:pPr>
            <a:r>
              <a:rPr lang="en-GB">
                <a:solidFill>
                  <a:srgbClr val="424242"/>
                </a:solidFill>
                <a:latin typeface="Arial" charset="0"/>
              </a:rPr>
              <a:t>New bimanual symmetry</a:t>
            </a:r>
          </a:p>
          <a:p>
            <a:pPr marL="342900" indent="-342900" eaLnBrk="1" hangingPunct="1">
              <a:spcBef>
                <a:spcPct val="20000"/>
              </a:spcBef>
              <a:buFontTx/>
              <a:buChar char="•"/>
            </a:pPr>
            <a:r>
              <a:rPr lang="en-GB">
                <a:solidFill>
                  <a:srgbClr val="424242"/>
                </a:solidFill>
                <a:latin typeface="Arial" charset="0"/>
              </a:rPr>
              <a:t>Reduced interference</a:t>
            </a:r>
          </a:p>
          <a:p>
            <a:pPr marL="342900" indent="-342900" eaLnBrk="1" hangingPunct="1">
              <a:spcBef>
                <a:spcPct val="20000"/>
              </a:spcBef>
              <a:buFontTx/>
              <a:buChar char="•"/>
            </a:pPr>
            <a:r>
              <a:rPr lang="en-GB">
                <a:solidFill>
                  <a:srgbClr val="424242"/>
                </a:solidFill>
                <a:latin typeface="Arial" charset="0"/>
              </a:rPr>
              <a:t>3D space affordance</a:t>
            </a:r>
          </a:p>
          <a:p>
            <a:pPr marL="342900" indent="-342900" eaLnBrk="1" hangingPunct="1">
              <a:spcBef>
                <a:spcPct val="20000"/>
              </a:spcBef>
              <a:buFontTx/>
              <a:buChar char="•"/>
            </a:pPr>
            <a:r>
              <a:rPr lang="en-GB">
                <a:solidFill>
                  <a:srgbClr val="424242"/>
                </a:solidFill>
                <a:latin typeface="Arial" charset="0"/>
              </a:rPr>
              <a:t>Alternative input mapping</a:t>
            </a:r>
          </a:p>
        </p:txBody>
      </p:sp>
      <p:pic>
        <p:nvPicPr>
          <p:cNvPr id="237572" name="Picture 4" descr="2201_bi_man_no_colo_fhmxDO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3250" y="1731963"/>
            <a:ext cx="4408488" cy="3187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9790D11-8290-4DB8-83BD-BCD9306E7CAA}" type="slidenum">
              <a:rPr lang="en-US"/>
              <a:pPr/>
              <a:t>6</a:t>
            </a:fld>
            <a:endParaRPr lang="en-US"/>
          </a:p>
        </p:txBody>
      </p:sp>
      <p:sp>
        <p:nvSpPr>
          <p:cNvPr id="137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CA"/>
              <a:t>Related Work: Two-Sided Input</a:t>
            </a:r>
            <a:endParaRPr lang="en-US"/>
          </a:p>
        </p:txBody>
      </p:sp>
      <p:sp>
        <p:nvSpPr>
          <p:cNvPr id="1372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i="1"/>
              <a:t>BehindTouch</a:t>
            </a:r>
            <a:r>
              <a:rPr lang="en-CA"/>
              <a:t> (Tomimatsu) 2003</a:t>
            </a:r>
          </a:p>
          <a:p>
            <a:r>
              <a:rPr lang="en-CA" i="1"/>
              <a:t>HybridTouch</a:t>
            </a:r>
            <a:r>
              <a:rPr lang="en-CA"/>
              <a:t> (Sugimoto &amp; Hiroki) 2006</a:t>
            </a:r>
          </a:p>
          <a:p>
            <a:endParaRPr lang="en-CA"/>
          </a:p>
          <a:p>
            <a:endParaRPr lang="en-CA"/>
          </a:p>
          <a:p>
            <a:endParaRPr lang="en-CA"/>
          </a:p>
          <a:p>
            <a:endParaRPr lang="en-CA"/>
          </a:p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7DD2650-57EE-4D9B-BDED-DD91F542D418}" type="slidenum">
              <a:rPr lang="en-US"/>
              <a:pPr/>
              <a:t>7</a:t>
            </a:fld>
            <a:endParaRPr lang="en-US"/>
          </a:p>
        </p:txBody>
      </p:sp>
      <p:sp>
        <p:nvSpPr>
          <p:cNvPr id="122883" name="Oval 3"/>
          <p:cNvSpPr>
            <a:spLocks noChangeArrowheads="1"/>
          </p:cNvSpPr>
          <p:nvPr/>
        </p:nvSpPr>
        <p:spPr bwMode="auto">
          <a:xfrm>
            <a:off x="495300" y="1841500"/>
            <a:ext cx="4089400" cy="378460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CA"/>
          </a:p>
        </p:txBody>
      </p:sp>
      <p:sp>
        <p:nvSpPr>
          <p:cNvPr id="122884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CA"/>
              <a:t>Under the Table Interaction</a:t>
            </a:r>
            <a:endParaRPr lang="en-US"/>
          </a:p>
        </p:txBody>
      </p:sp>
      <p:pic>
        <p:nvPicPr>
          <p:cNvPr id="122885" name="Picture 5" descr="2203_bi_man_same_side"/>
          <p:cNvPicPr>
            <a:picLocks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46100" y="2636838"/>
            <a:ext cx="3868738" cy="26987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22886" name="Picture 6" descr="2198_co_lo_asym"/>
          <p:cNvPicPr>
            <a:picLocks noChangeAspect="1" noChangeArrowheads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87900" y="2636838"/>
            <a:ext cx="3843338" cy="270033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22887" name="Rectangle 7"/>
          <p:cNvSpPr>
            <a:spLocks noChangeArrowheads="1"/>
          </p:cNvSpPr>
          <p:nvPr/>
        </p:nvSpPr>
        <p:spPr bwMode="auto">
          <a:xfrm>
            <a:off x="1554163" y="1978025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CA">
                <a:solidFill>
                  <a:srgbClr val="424242"/>
                </a:solidFill>
                <a:latin typeface="Arial" charset="0"/>
              </a:rPr>
              <a:t>Inverted Table</a:t>
            </a:r>
            <a:endParaRPr lang="en-US">
              <a:solidFill>
                <a:srgbClr val="424242"/>
              </a:solidFill>
              <a:latin typeface="Arial" charset="0"/>
            </a:endParaRPr>
          </a:p>
        </p:txBody>
      </p:sp>
      <p:sp>
        <p:nvSpPr>
          <p:cNvPr id="122888" name="Rectangle 8"/>
          <p:cNvSpPr>
            <a:spLocks noChangeArrowheads="1"/>
          </p:cNvSpPr>
          <p:nvPr/>
        </p:nvSpPr>
        <p:spPr bwMode="auto">
          <a:xfrm>
            <a:off x="5630863" y="1978025"/>
            <a:ext cx="24733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CA">
                <a:solidFill>
                  <a:srgbClr val="424242"/>
                </a:solidFill>
                <a:latin typeface="Arial" charset="0"/>
              </a:rPr>
              <a:t>Two Sided Table</a:t>
            </a:r>
            <a:endParaRPr lang="en-US">
              <a:solidFill>
                <a:srgbClr val="424242"/>
              </a:solidFill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40D08D9-20B2-49DD-8B51-16B1EC661E39}" type="slidenum">
              <a:rPr lang="en-US"/>
              <a:pPr/>
              <a:t>8</a:t>
            </a:fld>
            <a:endParaRPr lang="en-US"/>
          </a:p>
        </p:txBody>
      </p:sp>
      <p:sp>
        <p:nvSpPr>
          <p:cNvPr id="121863" name="Oval 7"/>
          <p:cNvSpPr>
            <a:spLocks noChangeArrowheads="1"/>
          </p:cNvSpPr>
          <p:nvPr/>
        </p:nvSpPr>
        <p:spPr bwMode="auto">
          <a:xfrm>
            <a:off x="241300" y="1663700"/>
            <a:ext cx="4648200" cy="4127500"/>
          </a:xfrm>
          <a:prstGeom prst="ellipse">
            <a:avLst/>
          </a:prstGeom>
          <a:gradFill rotWithShape="1">
            <a:gsLst>
              <a:gs pos="0">
                <a:srgbClr val="FFFF99">
                  <a:gamma/>
                  <a:shade val="0"/>
                  <a:invGamma/>
                </a:srgbClr>
              </a:gs>
              <a:gs pos="100000">
                <a:srgbClr val="FFFF99"/>
              </a:gs>
            </a:gsLst>
            <a:path path="shape">
              <a:fillToRect l="50000" t="50000" r="50000" b="50000"/>
            </a:path>
          </a:gradFill>
          <a:ln w="88900">
            <a:solidFill>
              <a:srgbClr val="FFFF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CA"/>
          </a:p>
        </p:txBody>
      </p:sp>
      <p:sp>
        <p:nvSpPr>
          <p:cNvPr id="121864" name="Oval 8"/>
          <p:cNvSpPr>
            <a:spLocks noChangeArrowheads="1"/>
          </p:cNvSpPr>
          <p:nvPr/>
        </p:nvSpPr>
        <p:spPr bwMode="auto">
          <a:xfrm>
            <a:off x="495300" y="1841500"/>
            <a:ext cx="4089400" cy="378460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CA"/>
          </a:p>
        </p:txBody>
      </p:sp>
      <p:sp>
        <p:nvSpPr>
          <p:cNvPr id="1218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CA"/>
              <a:t>Under the Table Interaction</a:t>
            </a:r>
            <a:endParaRPr lang="en-US"/>
          </a:p>
        </p:txBody>
      </p:sp>
      <p:pic>
        <p:nvPicPr>
          <p:cNvPr id="121859" name="Picture 3" descr="2203_bi_man_same_side"/>
          <p:cNvPicPr>
            <a:picLocks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46100" y="2636838"/>
            <a:ext cx="3868738" cy="26987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21860" name="Picture 4" descr="2198_co_lo_asym"/>
          <p:cNvPicPr>
            <a:picLocks noChangeAspect="1" noChangeArrowheads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87900" y="2636838"/>
            <a:ext cx="3843338" cy="270033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21861" name="Rectangle 5"/>
          <p:cNvSpPr>
            <a:spLocks noChangeArrowheads="1"/>
          </p:cNvSpPr>
          <p:nvPr/>
        </p:nvSpPr>
        <p:spPr bwMode="auto">
          <a:xfrm>
            <a:off x="1554163" y="1978025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CA">
                <a:solidFill>
                  <a:srgbClr val="424242"/>
                </a:solidFill>
                <a:latin typeface="Arial" charset="0"/>
              </a:rPr>
              <a:t>Inverted Table</a:t>
            </a:r>
            <a:endParaRPr lang="en-US">
              <a:solidFill>
                <a:srgbClr val="424242"/>
              </a:solidFill>
              <a:latin typeface="Arial" charset="0"/>
            </a:endParaRPr>
          </a:p>
        </p:txBody>
      </p:sp>
      <p:sp>
        <p:nvSpPr>
          <p:cNvPr id="121862" name="Rectangle 6"/>
          <p:cNvSpPr>
            <a:spLocks noChangeArrowheads="1"/>
          </p:cNvSpPr>
          <p:nvPr/>
        </p:nvSpPr>
        <p:spPr bwMode="auto">
          <a:xfrm>
            <a:off x="5630863" y="1978025"/>
            <a:ext cx="24733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CA">
                <a:solidFill>
                  <a:srgbClr val="424242"/>
                </a:solidFill>
                <a:latin typeface="Arial" charset="0"/>
              </a:rPr>
              <a:t>Two Sided Table</a:t>
            </a:r>
            <a:endParaRPr lang="en-US">
              <a:solidFill>
                <a:srgbClr val="424242"/>
              </a:solidFill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16A8EA6-94B2-4472-8344-F4B46A400421}" type="slidenum">
              <a:rPr lang="en-US"/>
              <a:pPr/>
              <a:t>9</a:t>
            </a:fld>
            <a:endParaRPr lang="en-US"/>
          </a:p>
        </p:txBody>
      </p:sp>
      <p:sp>
        <p:nvSpPr>
          <p:cNvPr id="2447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Direct Touch Input*</a:t>
            </a:r>
          </a:p>
        </p:txBody>
      </p:sp>
      <p:pic>
        <p:nvPicPr>
          <p:cNvPr id="244739" name="Picture 3" descr="2195_uni_manDOT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5588" y="1560513"/>
            <a:ext cx="5643562" cy="407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erl">
  <a:themeElements>
    <a:clrScheme name="merl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merl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18" charset="0"/>
          </a:defRPr>
        </a:defPPr>
      </a:lstStyle>
    </a:lnDef>
  </a:objectDefaults>
  <a:extraClrSchemeLst>
    <a:extraClrScheme>
      <a:clrScheme name="merl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erl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erl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erl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erl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erl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erl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erl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erl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erl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erl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erl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merl</Template>
  <TotalTime>5101</TotalTime>
  <Words>866</Words>
  <Application>Microsoft Office PowerPoint</Application>
  <PresentationFormat>On-screen Show (4:3)</PresentationFormat>
  <Paragraphs>430</Paragraphs>
  <Slides>53</Slides>
  <Notes>52</Notes>
  <HiddenSlides>0</HiddenSlides>
  <MMClips>16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53</vt:i4>
      </vt:variant>
    </vt:vector>
  </HeadingPairs>
  <TitlesOfParts>
    <vt:vector size="60" baseType="lpstr">
      <vt:lpstr>Times</vt:lpstr>
      <vt:lpstr>Arial Black</vt:lpstr>
      <vt:lpstr>Arial</vt:lpstr>
      <vt:lpstr>Helvetica Neue</vt:lpstr>
      <vt:lpstr>Andale Mono</vt:lpstr>
      <vt:lpstr>Times New Roman</vt:lpstr>
      <vt:lpstr>merl</vt:lpstr>
      <vt:lpstr>Under the Table Interaction </vt:lpstr>
      <vt:lpstr>PowerPoint Presentation</vt:lpstr>
      <vt:lpstr>PowerPoint Presentation</vt:lpstr>
      <vt:lpstr>PowerPoint Presentation</vt:lpstr>
      <vt:lpstr>Why Go Under the Table?</vt:lpstr>
      <vt:lpstr>Related Work: Two-Sided Input</vt:lpstr>
      <vt:lpstr>Under the Table Interaction</vt:lpstr>
      <vt:lpstr>Under the Table Interaction</vt:lpstr>
      <vt:lpstr>Direct Touch Input*</vt:lpstr>
      <vt:lpstr>Targeting Accuracy</vt:lpstr>
      <vt:lpstr>Targeting Accuracy</vt:lpstr>
      <vt:lpstr>Targeting Accuracy</vt:lpstr>
      <vt:lpstr>Different Bimanual Posture</vt:lpstr>
      <vt:lpstr>Accidental Touching Less Likely</vt:lpstr>
      <vt:lpstr>Accidental Touching Less Likely</vt:lpstr>
      <vt:lpstr>Arm Fatigue</vt:lpstr>
      <vt:lpstr>Other Issues and Affordances</vt:lpstr>
      <vt:lpstr>Under the Table Interaction</vt:lpstr>
      <vt:lpstr>Under the Table Interaction</vt:lpstr>
      <vt:lpstr>Hand Location Semantics</vt:lpstr>
      <vt:lpstr>Modal Coupling with Sides</vt:lpstr>
      <vt:lpstr>Modal Coupling with Sides</vt:lpstr>
      <vt:lpstr>Co-locality of Bimanual Input</vt:lpstr>
      <vt:lpstr>Co-locality of Bimanual Input</vt:lpstr>
      <vt:lpstr>Co-locality of Multi-User Input</vt:lpstr>
      <vt:lpstr>Co-locality of Multi-User Input</vt:lpstr>
      <vt:lpstr>New Bimanual Symmetry</vt:lpstr>
      <vt:lpstr>Reduced Physical Interference</vt:lpstr>
      <vt:lpstr>Reduced Physical Interference</vt:lpstr>
      <vt:lpstr>3D Space</vt:lpstr>
      <vt:lpstr>3D Space</vt:lpstr>
      <vt:lpstr>Alternative Input Mapping</vt:lpstr>
      <vt:lpstr>Under the Table Interaction</vt:lpstr>
      <vt:lpstr>Under the Table Interaction</vt:lpstr>
      <vt:lpstr>Blind Pointing Accuracy</vt:lpstr>
      <vt:lpstr>Blind Pointing Accuracy</vt:lpstr>
      <vt:lpstr>Blind Pointing Accuracy: Results (Error Rate)</vt:lpstr>
      <vt:lpstr>Blind Pointing Accuracy: Results (Error Rate)</vt:lpstr>
      <vt:lpstr>Blind Pointing Accuracy: Results (Error Rate)</vt:lpstr>
      <vt:lpstr>Blind Pointing Accuracy: Results (Error Rate)</vt:lpstr>
      <vt:lpstr>Blind Pointing Accuracy: Results (Error Rate)</vt:lpstr>
      <vt:lpstr>Blind Pointing Accuracy: Results (Error Rate)</vt:lpstr>
      <vt:lpstr>Blind Pointing Accuracy: Results (Error Rate)</vt:lpstr>
      <vt:lpstr>Results: Accuracy (mean error distance, cm)</vt:lpstr>
      <vt:lpstr>Results: Accuracy (mean error distance, cm)</vt:lpstr>
      <vt:lpstr>Results: Accuracy (mean error distance, cm)</vt:lpstr>
      <vt:lpstr>Results: Accuracy (mean error distance, cm)</vt:lpstr>
      <vt:lpstr>Experimental Conclusions</vt:lpstr>
      <vt:lpstr>Summary</vt:lpstr>
      <vt:lpstr>Acknowledgements</vt:lpstr>
      <vt:lpstr>Questions?</vt:lpstr>
      <vt:lpstr>Bottom Side Touches:</vt:lpstr>
      <vt:lpstr>Two-Sided Table Touches:</vt:lpstr>
    </vt:vector>
  </TitlesOfParts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Daniel Wigdor</dc:creator>
  <cp:lastModifiedBy>Daniel Wigdor</cp:lastModifiedBy>
  <cp:revision>45</cp:revision>
  <cp:lastPrinted>2003-05-12T18:07:40Z</cp:lastPrinted>
  <dcterms:created xsi:type="dcterms:W3CDTF">2006-04-21T19:28:49Z</dcterms:created>
  <dcterms:modified xsi:type="dcterms:W3CDTF">2013-03-06T18:21:42Z</dcterms:modified>
</cp:coreProperties>
</file>