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56" r:id="rId2"/>
    <p:sldId id="258" r:id="rId3"/>
    <p:sldId id="259" r:id="rId4"/>
    <p:sldId id="272" r:id="rId5"/>
    <p:sldId id="260" r:id="rId6"/>
    <p:sldId id="261" r:id="rId7"/>
    <p:sldId id="273" r:id="rId8"/>
    <p:sldId id="297" r:id="rId9"/>
    <p:sldId id="274" r:id="rId10"/>
    <p:sldId id="309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275" r:id="rId21"/>
    <p:sldId id="277" r:id="rId22"/>
    <p:sldId id="278" r:id="rId23"/>
    <p:sldId id="264" r:id="rId24"/>
    <p:sldId id="276" r:id="rId25"/>
    <p:sldId id="265" r:id="rId26"/>
    <p:sldId id="279" r:id="rId27"/>
    <p:sldId id="266" r:id="rId28"/>
    <p:sldId id="280" r:id="rId29"/>
    <p:sldId id="294" r:id="rId30"/>
    <p:sldId id="295" r:id="rId31"/>
    <p:sldId id="296" r:id="rId32"/>
    <p:sldId id="282" r:id="rId33"/>
    <p:sldId id="267" r:id="rId34"/>
    <p:sldId id="268" r:id="rId35"/>
    <p:sldId id="269" r:id="rId36"/>
    <p:sldId id="285" r:id="rId37"/>
    <p:sldId id="270" r:id="rId38"/>
    <p:sldId id="287" r:id="rId39"/>
    <p:sldId id="289" r:id="rId40"/>
    <p:sldId id="288" r:id="rId41"/>
    <p:sldId id="257" r:id="rId42"/>
    <p:sldId id="290" r:id="rId43"/>
    <p:sldId id="291" r:id="rId44"/>
    <p:sldId id="298" r:id="rId45"/>
    <p:sldId id="292" r:id="rId46"/>
    <p:sldId id="299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5" autoAdjust="0"/>
  </p:normalViewPr>
  <p:slideViewPr>
    <p:cSldViewPr>
      <p:cViewPr varScale="1">
        <p:scale>
          <a:sx n="84" d="100"/>
          <a:sy n="84" d="100"/>
        </p:scale>
        <p:origin x="-72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7804BD-8E53-4DA7-82AA-6575113A7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9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4CEF55-5BE4-4BDC-8FAF-1037C7D9BDB0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84B5CD6-C3A8-40AB-BB7F-0580C54D336E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301613E-09F9-44FF-9698-3FD5424F765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FC41BB7-D0AA-43A7-A488-44D1D2999C55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05B64EC-549D-4ABB-960B-1E339EACD920}" type="slidenum">
              <a:rPr lang="en-US" sz="1200">
                <a:latin typeface="Arial" charset="0"/>
              </a:rPr>
              <a:pPr algn="r"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D509CAA-D5CA-4575-B0E8-6444A70B47A9}" type="slidenum">
              <a:rPr lang="en-US" sz="1200">
                <a:latin typeface="Arial" charset="0"/>
              </a:rPr>
              <a:pPr algn="r"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7AE291-2702-4A94-9F86-3B472EF6E680}" type="slidenum">
              <a:rPr lang="en-US" sz="1200">
                <a:latin typeface="Arial" charset="0"/>
              </a:rPr>
              <a:pPr algn="r"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BAA059B-399D-48CB-8919-EB5D81D3A168}" type="slidenum">
              <a:rPr lang="en-US" sz="1200">
                <a:latin typeface="Arial" charset="0"/>
              </a:rPr>
              <a:pPr algn="r"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AC33404-96EB-4EED-896F-B276A7530462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6A65637-10A1-442C-93D3-5934ABAB6BCA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E3A83F3D-AA32-4037-83E9-687FEFDF7C87}" type="slidenum">
              <a:rPr lang="en-US" sz="1200">
                <a:latin typeface="Arial" charset="0"/>
              </a:rPr>
              <a:pPr algn="r" eaLnBrk="1" hangingPunct="1"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3680674-CAE1-40D1-BA41-5CD2C940E506}" type="slidenum">
              <a:rPr lang="en-US" sz="1200" smtClean="0">
                <a:latin typeface="Arial" charset="0"/>
              </a:rPr>
              <a:pPr eaLnBrk="1" hangingPunct="1"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New display plattform</a:t>
            </a:r>
          </a:p>
          <a:p>
            <a:pPr eaLnBrk="1" hangingPunct="1"/>
            <a:r>
              <a:rPr lang="en-US" smtClean="0"/>
              <a:t>True 3d</a:t>
            </a:r>
          </a:p>
          <a:p>
            <a:pPr eaLnBrk="1" hangingPunct="1"/>
            <a:r>
              <a:rPr lang="en-US" smtClean="0"/>
              <a:t>Can revolutionize</a:t>
            </a:r>
          </a:p>
          <a:p>
            <a:pPr eaLnBrk="1" hangingPunct="1"/>
            <a:r>
              <a:rPr lang="en-US" smtClean="0"/>
              <a:t>	-3 scenarios</a:t>
            </a:r>
          </a:p>
          <a:p>
            <a:pPr eaLnBrk="1" hangingPunct="1"/>
            <a:r>
              <a:rPr lang="en-US" smtClean="0"/>
              <a:t>First need solid understanding of sorrounding human factors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BC19ADB-8DB6-42B4-AD2E-612C1E2E9126}" type="slidenum">
              <a:rPr lang="en-US" sz="1200" smtClean="0">
                <a:latin typeface="Arial" charset="0"/>
              </a:rPr>
              <a:pPr eaLnBrk="1" hangingPunct="1"/>
              <a:t>20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D25A02B-9709-4FC8-A394-29D9793B87D1}" type="slidenum">
              <a:rPr lang="en-US" sz="1200" smtClean="0">
                <a:latin typeface="Arial" charset="0"/>
              </a:rPr>
              <a:pPr eaLnBrk="1" hangingPunct="1"/>
              <a:t>21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6A2BC1F-65CA-4FFA-8948-3D18EFE52FD9}" type="slidenum">
              <a:rPr lang="en-US" sz="1200" smtClean="0">
                <a:latin typeface="Arial" charset="0"/>
              </a:rPr>
              <a:pPr eaLnBrk="1" hangingPunct="1"/>
              <a:t>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FBDA6D3-A62A-40D6-94B4-87A20C42A30E}" type="slidenum">
              <a:rPr lang="en-US" sz="1200" smtClean="0">
                <a:latin typeface="Arial" charset="0"/>
              </a:rPr>
              <a:pPr eaLnBrk="1" hangingPunct="1"/>
              <a:t>23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1636867-3F69-4ABA-A8E7-DD10D62210F6}" type="slidenum">
              <a:rPr lang="en-US" sz="1200" smtClean="0">
                <a:latin typeface="Arial" charset="0"/>
              </a:rPr>
              <a:pPr eaLnBrk="1" hangingPunct="1"/>
              <a:t>24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A53380F-3E81-4AE2-A788-3C80CED35A16}" type="slidenum">
              <a:rPr lang="en-US" sz="1200" smtClean="0">
                <a:latin typeface="Arial" charset="0"/>
              </a:rPr>
              <a:pPr eaLnBrk="1" hangingPunct="1"/>
              <a:t>25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4E8C34B-6B01-4DDA-A758-97FAE2538833}" type="slidenum">
              <a:rPr lang="en-US" sz="1200" smtClean="0">
                <a:latin typeface="Arial" charset="0"/>
              </a:rPr>
              <a:pPr eaLnBrk="1" hangingPunct="1"/>
              <a:t>26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A56FA91-B62B-4618-ACC7-3AFA7A82D3E8}" type="slidenum">
              <a:rPr lang="en-US" sz="1200" smtClean="0">
                <a:latin typeface="Arial" charset="0"/>
              </a:rPr>
              <a:pPr eaLnBrk="1" hangingPunct="1"/>
              <a:t>27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5167927-1144-471C-9316-CF9C9EF3BB4C}" type="slidenum">
              <a:rPr lang="en-US" sz="1200" smtClean="0">
                <a:latin typeface="Arial" charset="0"/>
              </a:rPr>
              <a:pPr eaLnBrk="1" hangingPunct="1"/>
              <a:t>28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177AAD3-B9D5-4EA6-AC48-BF501EA8C1A4}" type="slidenum">
              <a:rPr lang="en-US" sz="1200" smtClean="0">
                <a:latin typeface="Arial" charset="0"/>
              </a:rPr>
              <a:pPr eaLnBrk="1" hangingPunct="1"/>
              <a:t>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0A24BFA-D1D1-4684-9496-F0D2C4A06133}" type="slidenum">
              <a:rPr lang="en-US" sz="1200" smtClean="0">
                <a:latin typeface="Arial" charset="0"/>
              </a:rPr>
              <a:pPr eaLnBrk="1" hangingPunct="1"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Here is a smaple, camera moving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Live demo!!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CDA9637-1CC3-46EB-A991-56098923B565}" type="slidenum">
              <a:rPr lang="en-US" sz="1200" smtClean="0">
                <a:latin typeface="Arial" charset="0"/>
              </a:rPr>
              <a:pPr eaLnBrk="1" hangingPunct="1"/>
              <a:t>30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068FB28-AA06-4A39-BD75-BA83008C36A2}" type="slidenum">
              <a:rPr lang="en-US" sz="1200" smtClean="0">
                <a:latin typeface="Arial" charset="0"/>
              </a:rPr>
              <a:pPr eaLnBrk="1" hangingPunct="1"/>
              <a:t>31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12241E5-96A8-43D9-A0EF-855B3871A4B6}" type="slidenum">
              <a:rPr lang="en-US" sz="1200" smtClean="0">
                <a:latin typeface="Arial" charset="0"/>
              </a:rPr>
              <a:pPr eaLnBrk="1" hangingPunct="1"/>
              <a:t>32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328AA45-DDB0-4CB4-8DCE-CE0FDD7E0AB1}" type="slidenum">
              <a:rPr lang="en-US" sz="1200" smtClean="0">
                <a:latin typeface="Arial" charset="0"/>
              </a:rPr>
              <a:pPr eaLnBrk="1" hangingPunct="1"/>
              <a:t>33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766FA48-1C0F-4027-90B5-D221CD4574C2}" type="slidenum">
              <a:rPr lang="en-US" sz="1200" smtClean="0">
                <a:latin typeface="Arial" charset="0"/>
              </a:rPr>
              <a:pPr eaLnBrk="1" hangingPunct="1"/>
              <a:t>34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6A1BC83-32E6-41E1-9805-18490FD58118}" type="slidenum">
              <a:rPr lang="en-US" sz="1200" smtClean="0">
                <a:latin typeface="Arial" charset="0"/>
              </a:rPr>
              <a:pPr eaLnBrk="1" hangingPunct="1"/>
              <a:t>35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4252355-99C6-4866-8F68-824EACC5676A}" type="slidenum">
              <a:rPr lang="en-US" sz="1200" smtClean="0">
                <a:latin typeface="Arial" charset="0"/>
              </a:rPr>
              <a:pPr eaLnBrk="1" hangingPunct="1"/>
              <a:t>36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B1610C5-897A-4F58-B20E-FA024B3E9915}" type="slidenum">
              <a:rPr lang="en-US" sz="1200" smtClean="0">
                <a:latin typeface="Arial" charset="0"/>
              </a:rPr>
              <a:pPr eaLnBrk="1" hangingPunct="1"/>
              <a:t>37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FC84FC2-AE6E-4935-8133-CEF15BFDDED0}" type="slidenum">
              <a:rPr lang="en-US" sz="1200" smtClean="0">
                <a:latin typeface="Arial" charset="0"/>
              </a:rPr>
              <a:pPr eaLnBrk="1" hangingPunct="1"/>
              <a:t>38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5BE050-B78F-4D7B-97FB-F14FB49AB625}" type="slidenum">
              <a:rPr lang="en-US" sz="1200" smtClean="0">
                <a:latin typeface="Arial" charset="0"/>
              </a:rPr>
              <a:pPr eaLnBrk="1" hangingPunct="1"/>
              <a:t>39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46A9369-379E-4F8D-B2C7-E9FBEAFBE868}" type="slidenum">
              <a:rPr lang="en-US" sz="1200" smtClean="0">
                <a:latin typeface="Arial" charset="0"/>
              </a:rPr>
              <a:pPr eaLnBrk="1" hangingPunct="1"/>
              <a:t>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Note 360 degree viewing</a:t>
            </a:r>
          </a:p>
          <a:p>
            <a:pPr eaLnBrk="1" hangingPunct="1"/>
            <a:r>
              <a:rPr lang="en-US" smtClean="0"/>
              <a:t>Perfect for collaborative use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9D09871-DB67-4837-8C09-EB49172A8604}" type="slidenum">
              <a:rPr lang="en-US" sz="1200" smtClean="0">
                <a:latin typeface="Arial" charset="0"/>
              </a:rPr>
              <a:pPr eaLnBrk="1" hangingPunct="1"/>
              <a:t>40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186C0FD-326E-45B3-87D7-5BB3F17A1C29}" type="slidenum">
              <a:rPr lang="en-US" sz="1200" smtClean="0">
                <a:latin typeface="Arial" charset="0"/>
              </a:rPr>
              <a:pPr eaLnBrk="1" hangingPunct="1"/>
              <a:t>41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3DA739-F47A-40F4-828D-95FF11B753D8}" type="slidenum">
              <a:rPr lang="en-US" sz="1200" smtClean="0">
                <a:latin typeface="Arial" charset="0"/>
              </a:rPr>
              <a:pPr eaLnBrk="1" hangingPunct="1"/>
              <a:t>42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A95E4EB-006A-466F-9747-1B0A00F5CDEA}" type="slidenum">
              <a:rPr lang="en-US" sz="1200" smtClean="0">
                <a:latin typeface="Arial" charset="0"/>
              </a:rPr>
              <a:pPr eaLnBrk="1" hangingPunct="1"/>
              <a:t>43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2EC983-336D-4A07-AAF5-0646EE6976DC}" type="slidenum">
              <a:rPr lang="en-US" sz="1200" smtClean="0">
                <a:latin typeface="Arial" charset="0"/>
              </a:rPr>
              <a:pPr eaLnBrk="1" hangingPunct="1"/>
              <a:t>45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CF46B58-87DB-4C78-AAE2-C7DD5207E4FF}" type="slidenum">
              <a:rPr lang="en-US" sz="1200" smtClean="0">
                <a:latin typeface="Arial" charset="0"/>
              </a:rPr>
              <a:pPr eaLnBrk="1" hangingPunct="1"/>
              <a:t>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But presenting text is a challenge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2D889E5-EEF6-4BB7-A61E-E0CA88353A1B}" type="slidenum">
              <a:rPr lang="en-US" sz="1200" smtClean="0">
                <a:latin typeface="Arial" charset="0"/>
              </a:rPr>
              <a:pPr eaLnBrk="1" hangingPunct="1"/>
              <a:t>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8C4B4E4-DB58-41CF-91CE-F26DC4E01EA2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Bell – algorithm forspatial layout descret – either occludes or doesn’t- not true for orientaiton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our purposes within world layout</a:t>
            </a:r>
          </a:p>
          <a:p>
            <a:pPr eaLnBrk="1" hangingPunct="1"/>
            <a:r>
              <a:rPr lang="en-US" smtClean="0"/>
              <a:t>so we ant to extend the larson and wigdor studies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55C64966-B5AA-4FCD-AE13-B5CA3AFBBA65}" type="slidenum">
              <a:rPr lang="en-US" sz="1200">
                <a:latin typeface="Arial" charset="0"/>
              </a:rPr>
              <a:pPr algn="r"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Bell – algorithm forspatial layout descret – either occludes or doesn’t- not true for orientaiton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our purposes within world layout</a:t>
            </a:r>
          </a:p>
          <a:p>
            <a:pPr eaLnBrk="1" hangingPunct="1"/>
            <a:r>
              <a:rPr lang="en-US" smtClean="0"/>
              <a:t>so we ant to extend the larson and wigdor studies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2E8913-E1BD-4B44-9423-768F69A26B3C}" type="slidenum">
              <a:rPr lang="en-US" sz="1200" smtClean="0">
                <a:latin typeface="Arial" charset="0"/>
              </a:rPr>
              <a:pPr eaLnBrk="1" hangingPunct="1"/>
              <a:t>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ahead	</a:t>
            </a:r>
          </a:p>
          <a:p>
            <a:pPr eaLnBrk="1" hangingPunct="1"/>
            <a:r>
              <a:rPr lang="en-US" smtClean="0"/>
              <a:t>among	</a:t>
            </a:r>
          </a:p>
          <a:p>
            <a:pPr eaLnBrk="1" hangingPunct="1"/>
            <a:r>
              <a:rPr lang="en-US" smtClean="0"/>
              <a:t>arena	</a:t>
            </a:r>
          </a:p>
          <a:p>
            <a:pPr eaLnBrk="1" hangingPunct="1"/>
            <a:r>
              <a:rPr lang="en-US" smtClean="0"/>
              <a:t>arise	</a:t>
            </a:r>
          </a:p>
          <a:p>
            <a:pPr eaLnBrk="1" hangingPunct="1"/>
            <a:r>
              <a:rPr lang="en-US" smtClean="0"/>
              <a:t>asian	</a:t>
            </a:r>
          </a:p>
          <a:p>
            <a:pPr eaLnBrk="1" hangingPunct="1"/>
            <a:r>
              <a:rPr lang="en-US" smtClean="0"/>
              <a:t>audio	</a:t>
            </a:r>
          </a:p>
          <a:p>
            <a:pPr eaLnBrk="1" hangingPunct="1"/>
            <a:r>
              <a:rPr lang="en-US" smtClean="0"/>
              <a:t>audit	</a:t>
            </a:r>
          </a:p>
          <a:p>
            <a:pPr eaLnBrk="1" hangingPunct="1"/>
            <a:r>
              <a:rPr lang="en-US" smtClean="0"/>
              <a:t>awful	</a:t>
            </a:r>
          </a:p>
          <a:p>
            <a:pPr eaLnBrk="1" hangingPunct="1"/>
            <a:r>
              <a:rPr lang="en-US" smtClean="0"/>
              <a:t>beard	</a:t>
            </a:r>
          </a:p>
          <a:p>
            <a:pPr eaLnBrk="1" hangingPunct="1"/>
            <a:r>
              <a:rPr lang="en-US" smtClean="0"/>
              <a:t>begun	</a:t>
            </a:r>
          </a:p>
          <a:p>
            <a:pPr eaLnBrk="1" hangingPunct="1"/>
            <a:r>
              <a:rPr lang="en-US" smtClean="0"/>
              <a:t>being	</a:t>
            </a:r>
          </a:p>
          <a:p>
            <a:pPr eaLnBrk="1" hangingPunct="1"/>
            <a:r>
              <a:rPr lang="en-US" smtClean="0"/>
              <a:t>blade	</a:t>
            </a:r>
          </a:p>
          <a:p>
            <a:pPr eaLnBrk="1" hangingPunct="1"/>
            <a:r>
              <a:rPr lang="en-US" smtClean="0"/>
              <a:t>bonds	</a:t>
            </a:r>
          </a:p>
          <a:p>
            <a:pPr eaLnBrk="1" hangingPunct="1"/>
            <a:r>
              <a:rPr lang="en-US" smtClean="0"/>
              <a:t>bonus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bound	</a:t>
            </a:r>
          </a:p>
          <a:p>
            <a:pPr eaLnBrk="1" hangingPunct="1"/>
            <a:r>
              <a:rPr lang="en-US" smtClean="0"/>
              <a:t>brand	</a:t>
            </a:r>
          </a:p>
          <a:p>
            <a:pPr eaLnBrk="1" hangingPunct="1"/>
            <a:r>
              <a:rPr lang="en-US" smtClean="0"/>
              <a:t>bread	</a:t>
            </a:r>
          </a:p>
          <a:p>
            <a:pPr eaLnBrk="1" hangingPunct="1"/>
            <a:r>
              <a:rPr lang="en-US" smtClean="0"/>
              <a:t>broke	</a:t>
            </a:r>
          </a:p>
          <a:p>
            <a:pPr eaLnBrk="1" hangingPunct="1"/>
            <a:r>
              <a:rPr lang="en-US" smtClean="0"/>
              <a:t>buyer	</a:t>
            </a:r>
          </a:p>
          <a:p>
            <a:pPr eaLnBrk="1" hangingPunct="1"/>
            <a:r>
              <a:rPr lang="en-US" smtClean="0"/>
              <a:t>cards	</a:t>
            </a:r>
          </a:p>
          <a:p>
            <a:pPr eaLnBrk="1" hangingPunct="1"/>
            <a:r>
              <a:rPr lang="en-US" smtClean="0"/>
              <a:t>catch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cited	</a:t>
            </a:r>
          </a:p>
          <a:p>
            <a:pPr eaLnBrk="1" hangingPunct="1"/>
            <a:r>
              <a:rPr lang="en-US" smtClean="0"/>
              <a:t>costs	</a:t>
            </a:r>
          </a:p>
          <a:p>
            <a:pPr eaLnBrk="1" hangingPunct="1"/>
            <a:r>
              <a:rPr lang="en-US" smtClean="0"/>
              <a:t>debut	</a:t>
            </a:r>
          </a:p>
          <a:p>
            <a:pPr eaLnBrk="1" hangingPunct="1"/>
            <a:r>
              <a:rPr lang="en-US" smtClean="0"/>
              <a:t>delta	</a:t>
            </a:r>
          </a:p>
          <a:p>
            <a:pPr eaLnBrk="1" hangingPunct="1"/>
            <a:r>
              <a:rPr lang="en-US" smtClean="0"/>
              <a:t>depot	</a:t>
            </a:r>
          </a:p>
          <a:p>
            <a:pPr eaLnBrk="1" hangingPunct="1"/>
            <a:r>
              <a:rPr lang="en-US" smtClean="0"/>
              <a:t>depth	</a:t>
            </a:r>
          </a:p>
          <a:p>
            <a:pPr eaLnBrk="1" hangingPunct="1"/>
            <a:r>
              <a:rPr lang="en-US" smtClean="0"/>
              <a:t>dolly	</a:t>
            </a:r>
          </a:p>
          <a:p>
            <a:pPr eaLnBrk="1" hangingPunct="1"/>
            <a:r>
              <a:rPr lang="en-US" smtClean="0"/>
              <a:t>draft	</a:t>
            </a:r>
          </a:p>
          <a:p>
            <a:pPr eaLnBrk="1" hangingPunct="1"/>
            <a:r>
              <a:rPr lang="en-US" smtClean="0"/>
              <a:t>drops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edged	</a:t>
            </a:r>
          </a:p>
          <a:p>
            <a:pPr eaLnBrk="1" hangingPunct="1"/>
            <a:r>
              <a:rPr lang="en-US" smtClean="0"/>
              <a:t>ended	</a:t>
            </a:r>
          </a:p>
          <a:p>
            <a:pPr eaLnBrk="1" hangingPunct="1"/>
            <a:r>
              <a:rPr lang="en-US" smtClean="0"/>
              <a:t>fault	</a:t>
            </a:r>
          </a:p>
          <a:p>
            <a:pPr eaLnBrk="1" hangingPunct="1"/>
            <a:r>
              <a:rPr lang="en-US" smtClean="0"/>
              <a:t>feels	</a:t>
            </a:r>
          </a:p>
          <a:p>
            <a:pPr eaLnBrk="1" hangingPunct="1"/>
            <a:r>
              <a:rPr lang="en-US" smtClean="0"/>
              <a:t>forms	</a:t>
            </a:r>
          </a:p>
          <a:p>
            <a:pPr eaLnBrk="1" hangingPunct="1"/>
            <a:r>
              <a:rPr lang="en-US" smtClean="0"/>
              <a:t>gates	</a:t>
            </a:r>
          </a:p>
          <a:p>
            <a:pPr eaLnBrk="1" hangingPunct="1"/>
            <a:r>
              <a:rPr lang="en-US" smtClean="0"/>
              <a:t>gauge	</a:t>
            </a:r>
          </a:p>
          <a:p>
            <a:pPr eaLnBrk="1" hangingPunct="1"/>
            <a:r>
              <a:rPr lang="en-US" smtClean="0"/>
              <a:t>guilt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herbs	</a:t>
            </a:r>
          </a:p>
          <a:p>
            <a:pPr eaLnBrk="1" hangingPunct="1"/>
            <a:r>
              <a:rPr lang="en-US" smtClean="0"/>
              <a:t>input	</a:t>
            </a:r>
          </a:p>
          <a:p>
            <a:pPr eaLnBrk="1" hangingPunct="1"/>
            <a:r>
              <a:rPr lang="en-US" smtClean="0"/>
              <a:t>knows	</a:t>
            </a:r>
          </a:p>
          <a:p>
            <a:pPr eaLnBrk="1" hangingPunct="1"/>
            <a:r>
              <a:rPr lang="en-US" smtClean="0"/>
              <a:t>large	</a:t>
            </a:r>
          </a:p>
          <a:p>
            <a:pPr eaLnBrk="1" hangingPunct="1"/>
            <a:r>
              <a:rPr lang="en-US" smtClean="0"/>
              <a:t>lungs	</a:t>
            </a:r>
          </a:p>
          <a:p>
            <a:pPr eaLnBrk="1" hangingPunct="1"/>
            <a:r>
              <a:rPr lang="en-US" smtClean="0"/>
              <a:t>lying	</a:t>
            </a:r>
          </a:p>
          <a:p>
            <a:pPr eaLnBrk="1" hangingPunct="1"/>
            <a:r>
              <a:rPr lang="en-US" smtClean="0"/>
              <a:t>manor	</a:t>
            </a:r>
          </a:p>
          <a:p>
            <a:pPr eaLnBrk="1" hangingPunct="1"/>
            <a:r>
              <a:rPr lang="en-US" smtClean="0"/>
              <a:t>medal	</a:t>
            </a:r>
          </a:p>
          <a:p>
            <a:pPr eaLnBrk="1" hangingPunct="1"/>
            <a:r>
              <a:rPr lang="en-US" smtClean="0"/>
              <a:t>merit	</a:t>
            </a:r>
          </a:p>
          <a:p>
            <a:pPr eaLnBrk="1" hangingPunct="1"/>
            <a:r>
              <a:rPr lang="en-US" smtClean="0"/>
              <a:t>moral	</a:t>
            </a:r>
          </a:p>
          <a:p>
            <a:pPr eaLnBrk="1" hangingPunct="1"/>
            <a:r>
              <a:rPr lang="en-US" smtClean="0"/>
              <a:t>nylon	</a:t>
            </a:r>
          </a:p>
          <a:p>
            <a:pPr eaLnBrk="1" hangingPunct="1"/>
            <a:r>
              <a:rPr lang="en-US" smtClean="0"/>
              <a:t>ocean	</a:t>
            </a:r>
          </a:p>
          <a:p>
            <a:pPr eaLnBrk="1" hangingPunct="1"/>
            <a:r>
              <a:rPr lang="en-US" smtClean="0"/>
              <a:t>oddly	</a:t>
            </a:r>
          </a:p>
          <a:p>
            <a:pPr eaLnBrk="1" hangingPunct="1"/>
            <a:r>
              <a:rPr lang="en-US" smtClean="0"/>
              <a:t>odour	</a:t>
            </a:r>
          </a:p>
          <a:p>
            <a:pPr eaLnBrk="1" hangingPunct="1"/>
            <a:r>
              <a:rPr lang="en-US" smtClean="0"/>
              <a:t>onion	</a:t>
            </a:r>
          </a:p>
          <a:p>
            <a:pPr eaLnBrk="1" hangingPunct="1"/>
            <a:r>
              <a:rPr lang="en-US" smtClean="0"/>
              <a:t>ought	</a:t>
            </a:r>
          </a:p>
          <a:p>
            <a:pPr eaLnBrk="1" hangingPunct="1"/>
            <a:r>
              <a:rPr lang="en-US" smtClean="0"/>
              <a:t>pages	</a:t>
            </a:r>
          </a:p>
          <a:p>
            <a:pPr eaLnBrk="1" hangingPunct="1"/>
            <a:r>
              <a:rPr lang="en-US" smtClean="0"/>
              <a:t>pains	</a:t>
            </a:r>
          </a:p>
          <a:p>
            <a:pPr eaLnBrk="1" hangingPunct="1"/>
            <a:r>
              <a:rPr lang="en-US" smtClean="0"/>
              <a:t>paper	</a:t>
            </a:r>
          </a:p>
          <a:p>
            <a:pPr eaLnBrk="1" hangingPunct="1"/>
            <a:r>
              <a:rPr lang="en-US" smtClean="0"/>
              <a:t>peers	</a:t>
            </a:r>
          </a:p>
          <a:p>
            <a:pPr eaLnBrk="1" hangingPunct="1"/>
            <a:r>
              <a:rPr lang="en-US" smtClean="0"/>
              <a:t>penal	</a:t>
            </a:r>
          </a:p>
          <a:p>
            <a:pPr eaLnBrk="1" hangingPunct="1"/>
            <a:r>
              <a:rPr lang="en-US" smtClean="0"/>
              <a:t>phase	</a:t>
            </a:r>
          </a:p>
          <a:p>
            <a:pPr eaLnBrk="1" hangingPunct="1"/>
            <a:r>
              <a:rPr lang="en-US" smtClean="0"/>
              <a:t>photo	</a:t>
            </a:r>
          </a:p>
          <a:p>
            <a:pPr eaLnBrk="1" hangingPunct="1"/>
            <a:r>
              <a:rPr lang="en-US" smtClean="0"/>
              <a:t>pipes	</a:t>
            </a:r>
          </a:p>
          <a:p>
            <a:pPr eaLnBrk="1" hangingPunct="1"/>
            <a:r>
              <a:rPr lang="en-US" smtClean="0"/>
              <a:t>plant	</a:t>
            </a:r>
          </a:p>
          <a:p>
            <a:pPr eaLnBrk="1" hangingPunct="1"/>
            <a:r>
              <a:rPr lang="en-US" smtClean="0"/>
              <a:t>plots	</a:t>
            </a:r>
          </a:p>
          <a:p>
            <a:pPr eaLnBrk="1" hangingPunct="1"/>
            <a:r>
              <a:rPr lang="en-US" smtClean="0"/>
              <a:t>pound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pride	</a:t>
            </a:r>
          </a:p>
          <a:p>
            <a:pPr eaLnBrk="1" hangingPunct="1"/>
            <a:r>
              <a:rPr lang="en-US" smtClean="0"/>
              <a:t>prime	</a:t>
            </a:r>
          </a:p>
          <a:p>
            <a:pPr eaLnBrk="1" hangingPunct="1"/>
            <a:r>
              <a:rPr lang="en-US" smtClean="0"/>
              <a:t>prior	</a:t>
            </a:r>
          </a:p>
          <a:p>
            <a:pPr eaLnBrk="1" hangingPunct="1"/>
            <a:r>
              <a:rPr lang="en-US" smtClean="0"/>
              <a:t>proof	</a:t>
            </a:r>
          </a:p>
          <a:p>
            <a:pPr eaLnBrk="1" hangingPunct="1"/>
            <a:r>
              <a:rPr lang="en-US" smtClean="0"/>
              <a:t>proud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queue	</a:t>
            </a:r>
          </a:p>
          <a:p>
            <a:pPr eaLnBrk="1" hangingPunct="1"/>
            <a:r>
              <a:rPr lang="en-US" smtClean="0"/>
              <a:t>quick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quota	</a:t>
            </a:r>
          </a:p>
          <a:p>
            <a:pPr eaLnBrk="1" hangingPunct="1"/>
            <a:r>
              <a:rPr lang="en-US" smtClean="0"/>
              <a:t>ranks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rated	</a:t>
            </a:r>
          </a:p>
          <a:p>
            <a:pPr eaLnBrk="1" hangingPunct="1"/>
            <a:r>
              <a:rPr lang="en-US" smtClean="0"/>
              <a:t>roofs	</a:t>
            </a:r>
          </a:p>
          <a:p>
            <a:pPr eaLnBrk="1" hangingPunct="1"/>
            <a:r>
              <a:rPr lang="en-US" smtClean="0"/>
              <a:t>rugby	</a:t>
            </a:r>
          </a:p>
          <a:p>
            <a:pPr eaLnBrk="1" hangingPunct="1"/>
            <a:r>
              <a:rPr lang="en-US" smtClean="0"/>
              <a:t>sauce	</a:t>
            </a:r>
          </a:p>
          <a:p>
            <a:pPr eaLnBrk="1" hangingPunct="1"/>
            <a:r>
              <a:rPr lang="en-US" smtClean="0"/>
              <a:t>scrap	</a:t>
            </a:r>
          </a:p>
          <a:p>
            <a:pPr eaLnBrk="1" hangingPunct="1"/>
            <a:r>
              <a:rPr lang="en-US" smtClean="0"/>
              <a:t>seals	</a:t>
            </a:r>
          </a:p>
          <a:p>
            <a:pPr eaLnBrk="1" hangingPunct="1"/>
            <a:r>
              <a:rPr lang="en-US" smtClean="0"/>
              <a:t>seize	</a:t>
            </a:r>
          </a:p>
          <a:p>
            <a:pPr eaLnBrk="1" hangingPunct="1"/>
            <a:r>
              <a:rPr lang="en-US" smtClean="0"/>
              <a:t>sober	</a:t>
            </a:r>
          </a:p>
          <a:p>
            <a:pPr eaLnBrk="1" hangingPunct="1"/>
            <a:r>
              <a:rPr lang="en-US" smtClean="0"/>
              <a:t>spare	</a:t>
            </a:r>
          </a:p>
          <a:p>
            <a:pPr eaLnBrk="1" hangingPunct="1"/>
            <a:r>
              <a:rPr lang="en-US" smtClean="0"/>
              <a:t>spine	</a:t>
            </a:r>
          </a:p>
          <a:p>
            <a:pPr eaLnBrk="1" hangingPunct="1"/>
            <a:r>
              <a:rPr lang="en-US" smtClean="0"/>
              <a:t>spots	</a:t>
            </a:r>
          </a:p>
          <a:p>
            <a:pPr eaLnBrk="1" hangingPunct="1"/>
            <a:r>
              <a:rPr lang="en-US" smtClean="0"/>
              <a:t>spray	</a:t>
            </a:r>
          </a:p>
          <a:p>
            <a:pPr eaLnBrk="1" hangingPunct="1"/>
            <a:r>
              <a:rPr lang="en-US" smtClean="0"/>
              <a:t>squad	</a:t>
            </a:r>
          </a:p>
          <a:p>
            <a:pPr eaLnBrk="1" hangingPunct="1"/>
            <a:r>
              <a:rPr lang="en-US" smtClean="0"/>
              <a:t>stamp	</a:t>
            </a:r>
          </a:p>
          <a:p>
            <a:pPr eaLnBrk="1" hangingPunct="1"/>
            <a:r>
              <a:rPr lang="en-US" smtClean="0"/>
              <a:t>stand	</a:t>
            </a:r>
          </a:p>
          <a:p>
            <a:pPr eaLnBrk="1" hangingPunct="1"/>
            <a:r>
              <a:rPr lang="en-US" smtClean="0"/>
              <a:t>stems	</a:t>
            </a:r>
          </a:p>
          <a:p>
            <a:pPr eaLnBrk="1" hangingPunct="1"/>
            <a:r>
              <a:rPr lang="en-US" smtClean="0"/>
              <a:t>stern	</a:t>
            </a:r>
          </a:p>
          <a:p>
            <a:pPr eaLnBrk="1" hangingPunct="1"/>
            <a:r>
              <a:rPr lang="en-US" smtClean="0"/>
              <a:t>stood	</a:t>
            </a:r>
          </a:p>
          <a:p>
            <a:pPr eaLnBrk="1" hangingPunct="1"/>
            <a:r>
              <a:rPr lang="en-US" smtClean="0"/>
              <a:t>sweat	</a:t>
            </a:r>
          </a:p>
          <a:p>
            <a:pPr eaLnBrk="1" hangingPunct="1"/>
            <a:r>
              <a:rPr lang="en-US" smtClean="0"/>
              <a:t>tales	</a:t>
            </a:r>
          </a:p>
          <a:p>
            <a:pPr eaLnBrk="1" hangingPunct="1"/>
            <a:r>
              <a:rPr lang="en-US" smtClean="0"/>
              <a:t>tends	</a:t>
            </a:r>
          </a:p>
          <a:p>
            <a:pPr eaLnBrk="1" hangingPunct="1"/>
            <a:r>
              <a:rPr lang="en-US" smtClean="0"/>
              <a:t>thief	</a:t>
            </a:r>
          </a:p>
          <a:p>
            <a:pPr eaLnBrk="1" hangingPunct="1"/>
            <a:r>
              <a:rPr lang="en-US" smtClean="0"/>
              <a:t>third	</a:t>
            </a:r>
          </a:p>
          <a:p>
            <a:pPr eaLnBrk="1" hangingPunct="1"/>
            <a:r>
              <a:rPr lang="en-US" smtClean="0"/>
              <a:t>tribe	</a:t>
            </a:r>
          </a:p>
          <a:p>
            <a:pPr eaLnBrk="1" hangingPunct="1"/>
            <a:r>
              <a:rPr lang="en-US" smtClean="0"/>
              <a:t>trout	</a:t>
            </a:r>
          </a:p>
          <a:p>
            <a:pPr eaLnBrk="1" hangingPunct="1"/>
            <a:r>
              <a:rPr lang="en-US" smtClean="0"/>
              <a:t>turns	</a:t>
            </a:r>
          </a:p>
          <a:p>
            <a:pPr eaLnBrk="1" hangingPunct="1"/>
            <a:r>
              <a:rPr lang="en-US" smtClean="0"/>
              <a:t>twins	</a:t>
            </a:r>
          </a:p>
          <a:p>
            <a:pPr eaLnBrk="1" hangingPunct="1"/>
            <a:r>
              <a:rPr lang="en-US" smtClean="0"/>
              <a:t>urged	</a:t>
            </a:r>
          </a:p>
          <a:p>
            <a:pPr eaLnBrk="1" hangingPunct="1"/>
            <a:r>
              <a:rPr lang="en-US" smtClean="0"/>
              <a:t>usage	</a:t>
            </a:r>
          </a:p>
          <a:p>
            <a:pPr eaLnBrk="1" hangingPunct="1"/>
            <a:r>
              <a:rPr lang="en-US" smtClean="0"/>
              <a:t>venue	</a:t>
            </a:r>
          </a:p>
          <a:p>
            <a:pPr eaLnBrk="1" hangingPunct="1"/>
            <a:r>
              <a:rPr lang="en-US" smtClean="0"/>
              <a:t>verge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83E68"/>
          </a:solidFill>
          <a:ln w="9525">
            <a:solidFill>
              <a:srgbClr val="383E68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5" name="Picture 5" descr="dgp_logo_lowercase cop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179888"/>
            <a:ext cx="405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42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7A0C-3360-4931-BB8A-A11CBE82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228600"/>
            <a:ext cx="200183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228600"/>
            <a:ext cx="5854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27FF-681B-4449-ACED-194D1E3E7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BE3B-A8EF-4F1D-A9C7-E20B7B7AF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F71B-E808-4A50-A137-1D9666003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196975"/>
            <a:ext cx="392430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924300" cy="482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EA621-44A1-46F4-9C26-9D6FA92F9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3B4D7-EF74-464F-B5CE-B220E9255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4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9742-A9FD-4661-B9D5-CAB95FA6D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0F92-5513-4AA6-983A-F1ACCA137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98B9-3917-4E01-8437-01C7CCBC3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3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9054-044D-45A6-BF7E-C4CA0069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28600"/>
            <a:ext cx="8001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96975"/>
            <a:ext cx="8001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383E6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83E68"/>
                </a:solidFill>
              </a:defRPr>
            </a:lvl1pPr>
          </a:lstStyle>
          <a:p>
            <a:pPr>
              <a:defRPr/>
            </a:pPr>
            <a:fld id="{3ED5570A-8D41-45E4-BC93-B96408308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611188" y="981075"/>
            <a:ext cx="7924800" cy="0"/>
          </a:xfrm>
          <a:prstGeom prst="line">
            <a:avLst/>
          </a:prstGeom>
          <a:noFill/>
          <a:ln w="3175">
            <a:solidFill>
              <a:srgbClr val="383E6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9" name="Picture 7" descr="dgp_logo_lowercase copy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11888"/>
            <a:ext cx="2736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383E68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383E68"/>
        </a:buClr>
        <a:buChar char="•"/>
        <a:defRPr sz="3000">
          <a:solidFill>
            <a:srgbClr val="383E68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383E68"/>
        </a:buClr>
        <a:buChar char="•"/>
        <a:defRPr sz="2600">
          <a:solidFill>
            <a:srgbClr val="383E68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383E68"/>
        </a:buClr>
        <a:buChar char="•"/>
        <a:defRPr sz="2300">
          <a:solidFill>
            <a:srgbClr val="383E68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383E68"/>
        </a:buClr>
        <a:buChar char="•"/>
        <a:defRPr sz="2000">
          <a:solidFill>
            <a:srgbClr val="383E68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383E68"/>
        </a:buClr>
        <a:buChar char="•"/>
        <a:defRPr sz="2000">
          <a:solidFill>
            <a:srgbClr val="383E68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383E68"/>
        </a:buClr>
        <a:buChar char="•"/>
        <a:defRPr sz="2000">
          <a:solidFill>
            <a:srgbClr val="383E68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383E68"/>
        </a:buClr>
        <a:buChar char="•"/>
        <a:defRPr sz="2000">
          <a:solidFill>
            <a:srgbClr val="383E68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383E68"/>
        </a:buClr>
        <a:buChar char="•"/>
        <a:defRPr sz="2000">
          <a:solidFill>
            <a:srgbClr val="383E68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383E68"/>
        </a:buClr>
        <a:buChar char="•"/>
        <a:defRPr sz="2000">
          <a:solidFill>
            <a:srgbClr val="383E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http://www.3dtl.com/slide3.jp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Exploring and Reducing the Effects of Orientation on Text Readability in Volumetric Displays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36863"/>
            <a:ext cx="7010400" cy="1600200"/>
          </a:xfrm>
        </p:spPr>
        <p:txBody>
          <a:bodyPr/>
          <a:lstStyle/>
          <a:p>
            <a:pPr eaLnBrk="1" hangingPunct="1"/>
            <a:r>
              <a:rPr lang="en-US" smtClean="0"/>
              <a:t>Tovi Grossman</a:t>
            </a:r>
          </a:p>
          <a:p>
            <a:pPr eaLnBrk="1" hangingPunct="1"/>
            <a:r>
              <a:rPr lang="en-US" smtClean="0"/>
              <a:t>Daniel Wigdor</a:t>
            </a:r>
          </a:p>
          <a:p>
            <a:pPr eaLnBrk="1" hangingPunct="1"/>
            <a:r>
              <a:rPr lang="en-US" smtClean="0"/>
              <a:t>Ravin Balakrishnan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778258" y="2170125"/>
            <a:ext cx="2348720" cy="1107996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987675" y="4243388"/>
            <a:ext cx="360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input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8258" y="2170125"/>
            <a:ext cx="2348720" cy="1107996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725837" y="1993901"/>
            <a:ext cx="2601994" cy="1107995"/>
          </a:xfrm>
          <a:prstGeom prst="rect">
            <a:avLst/>
          </a:prstGeom>
          <a:scene3d>
            <a:camera prst="orthographicFront">
              <a:rot lat="0" lon="42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arena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87675" y="4243388"/>
            <a:ext cx="360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arena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25837" y="1993901"/>
            <a:ext cx="2601994" cy="1107995"/>
          </a:xfrm>
          <a:prstGeom prst="rect">
            <a:avLst/>
          </a:prstGeom>
          <a:scene3d>
            <a:camera prst="orthographicFront">
              <a:rot lat="0" lon="42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arena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4210761" y="2065350"/>
            <a:ext cx="490567" cy="1107997"/>
          </a:xfrm>
          <a:prstGeom prst="rect">
            <a:avLst/>
          </a:prstGeom>
          <a:scene3d>
            <a:camera prst="orthographicFront">
              <a:rot lat="0" lon="51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87675" y="4243388"/>
            <a:ext cx="360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paper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10761" y="2065350"/>
            <a:ext cx="490567" cy="1107997"/>
          </a:xfrm>
          <a:prstGeom prst="rect">
            <a:avLst/>
          </a:prstGeom>
          <a:scene3d>
            <a:camera prst="orthographicFront">
              <a:rot lat="0" lon="51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510978" y="1918662"/>
            <a:ext cx="3000674" cy="1277854"/>
          </a:xfrm>
          <a:prstGeom prst="rect">
            <a:avLst/>
          </a:prstGeom>
          <a:scene3d>
            <a:camera prst="orthographicFront">
              <a:rot lat="0" lon="84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quota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987675" y="4243388"/>
            <a:ext cx="360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quota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0978" y="1918662"/>
            <a:ext cx="3000674" cy="1277854"/>
          </a:xfrm>
          <a:prstGeom prst="rect">
            <a:avLst/>
          </a:prstGeom>
          <a:scene3d>
            <a:camera prst="orthographicFront">
              <a:rot lat="0" lon="84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quota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567096" y="2324093"/>
            <a:ext cx="2823210" cy="1107996"/>
          </a:xfrm>
          <a:prstGeom prst="rect">
            <a:avLst/>
          </a:prstGeom>
          <a:scene3d>
            <a:camera prst="orthographicFront">
              <a:rot lat="9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87675" y="4243388"/>
            <a:ext cx="3600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bound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7096" y="2324093"/>
            <a:ext cx="2823210" cy="1107996"/>
          </a:xfrm>
          <a:prstGeom prst="rect">
            <a:avLst/>
          </a:prstGeom>
          <a:scene3d>
            <a:camera prst="orthographicFront">
              <a:rot lat="9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Volumetric Displays</a:t>
            </a:r>
          </a:p>
        </p:txBody>
      </p:sp>
      <p:pic>
        <p:nvPicPr>
          <p:cNvPr id="6147" name="Picture 3" descr="volumetric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8" t="8469" b="9796"/>
          <a:stretch>
            <a:fillRect/>
          </a:stretch>
        </p:blipFill>
        <p:spPr bwMode="auto">
          <a:xfrm>
            <a:off x="609600" y="1066800"/>
            <a:ext cx="48768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volumetric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7"/>
          <a:stretch>
            <a:fillRect/>
          </a:stretch>
        </p:blipFill>
        <p:spPr bwMode="auto">
          <a:xfrm>
            <a:off x="5334000" y="1981200"/>
            <a:ext cx="3201988" cy="41306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Resolving Ambiguity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Ambiguity at word and character level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u="sng" smtClean="0"/>
          </a:p>
          <a:p>
            <a:pPr algn="ctr" eaLnBrk="1" hangingPunct="1">
              <a:buFontTx/>
              <a:buNone/>
            </a:pPr>
            <a:endParaRPr lang="en-US" u="sng" smtClean="0"/>
          </a:p>
          <a:p>
            <a:pPr algn="ctr" eaLnBrk="1" hangingPunct="1">
              <a:buFontTx/>
              <a:buNone/>
            </a:pPr>
            <a:endParaRPr lang="en-US" u="sng" smtClean="0"/>
          </a:p>
        </p:txBody>
      </p:sp>
      <p:pic>
        <p:nvPicPr>
          <p:cNvPr id="24580" name="Picture 4" descr="fig3_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b="63286"/>
          <a:stretch>
            <a:fillRect/>
          </a:stretch>
        </p:blipFill>
        <p:spPr bwMode="auto">
          <a:xfrm>
            <a:off x="2555875" y="1844675"/>
            <a:ext cx="4608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Resolving Ambiguity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Ambiguity at word and character level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Disambiguate word (underline)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endParaRPr lang="en-US" u="sng" smtClean="0"/>
          </a:p>
        </p:txBody>
      </p:sp>
      <p:pic>
        <p:nvPicPr>
          <p:cNvPr id="25604" name="Picture 4" descr="fig3_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b="63286"/>
          <a:stretch>
            <a:fillRect/>
          </a:stretch>
        </p:blipFill>
        <p:spPr bwMode="auto">
          <a:xfrm>
            <a:off x="2555875" y="1844675"/>
            <a:ext cx="4608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fig3_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852" b="29434"/>
          <a:stretch>
            <a:fillRect/>
          </a:stretch>
        </p:blipFill>
        <p:spPr bwMode="auto">
          <a:xfrm>
            <a:off x="2555875" y="3500438"/>
            <a:ext cx="4608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Resolving Ambiguity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Ambiguity at word and character level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Disambiguate word (underline)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Disambiguate characters (uppercase)</a:t>
            </a:r>
            <a:endParaRPr lang="en-US" u="sng" smtClean="0"/>
          </a:p>
          <a:p>
            <a:pPr algn="ctr" eaLnBrk="1" hangingPunct="1">
              <a:buFontTx/>
              <a:buNone/>
            </a:pPr>
            <a:endParaRPr lang="en-US" u="sng" smtClean="0"/>
          </a:p>
          <a:p>
            <a:pPr algn="ctr" eaLnBrk="1" hangingPunct="1">
              <a:buFontTx/>
              <a:buNone/>
            </a:pPr>
            <a:endParaRPr lang="en-US" u="sng" smtClean="0"/>
          </a:p>
        </p:txBody>
      </p:sp>
      <p:pic>
        <p:nvPicPr>
          <p:cNvPr id="26628" name="Picture 4" descr="fig3_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b="63286"/>
          <a:stretch>
            <a:fillRect/>
          </a:stretch>
        </p:blipFill>
        <p:spPr bwMode="auto">
          <a:xfrm>
            <a:off x="2555875" y="1844675"/>
            <a:ext cx="4608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fig3_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852" b="29434"/>
          <a:stretch>
            <a:fillRect/>
          </a:stretch>
        </p:blipFill>
        <p:spPr bwMode="auto">
          <a:xfrm>
            <a:off x="2555875" y="3500438"/>
            <a:ext cx="4608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fig3_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68948"/>
          <a:stretch>
            <a:fillRect/>
          </a:stretch>
        </p:blipFill>
        <p:spPr bwMode="auto">
          <a:xfrm>
            <a:off x="2555875" y="5157788"/>
            <a:ext cx="46085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569325" cy="747713"/>
          </a:xfrm>
        </p:spPr>
        <p:txBody>
          <a:bodyPr/>
          <a:lstStyle/>
          <a:p>
            <a:pPr eaLnBrk="1" hangingPunct="1"/>
            <a:r>
              <a:rPr lang="en-US" smtClean="0"/>
              <a:t>Experiment 1: Effect of Rotation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/>
            <a:r>
              <a:rPr lang="en-US" smtClean="0"/>
              <a:t>Tested pitch, yaw, disambiguation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27652" name="Picture 4" descr="Copy of fig4_exp1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51847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569325" cy="747713"/>
          </a:xfrm>
        </p:spPr>
        <p:txBody>
          <a:bodyPr/>
          <a:lstStyle/>
          <a:p>
            <a:pPr eaLnBrk="1" hangingPunct="1"/>
            <a:r>
              <a:rPr lang="en-US" smtClean="0"/>
              <a:t>Experiment 1: Design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/>
            <a:r>
              <a:rPr lang="en-US" smtClean="0"/>
              <a:t>12 Participants</a:t>
            </a:r>
          </a:p>
          <a:p>
            <a:pPr eaLnBrk="1" hangingPunct="1"/>
            <a:r>
              <a:rPr lang="en-US" smtClean="0"/>
              <a:t>4 Disambiguation techniques</a:t>
            </a:r>
          </a:p>
          <a:p>
            <a:pPr lvl="1" eaLnBrk="1" hangingPunct="1"/>
            <a:r>
              <a:rPr lang="en-US" smtClean="0"/>
              <a:t>None, underline, uppercase, both</a:t>
            </a:r>
          </a:p>
          <a:p>
            <a:pPr eaLnBrk="1" hangingPunct="1"/>
            <a:r>
              <a:rPr lang="en-US" smtClean="0"/>
              <a:t>2 Rotation Types</a:t>
            </a:r>
          </a:p>
          <a:p>
            <a:pPr lvl="1" eaLnBrk="1" hangingPunct="1"/>
            <a:r>
              <a:rPr lang="en-US" smtClean="0"/>
              <a:t>Pitch, yaw</a:t>
            </a:r>
          </a:p>
          <a:p>
            <a:pPr eaLnBrk="1" hangingPunct="1"/>
            <a:r>
              <a:rPr lang="en-US" smtClean="0"/>
              <a:t>24 angles</a:t>
            </a:r>
          </a:p>
          <a:p>
            <a:pPr lvl="1" eaLnBrk="1" hangingPunct="1"/>
            <a:r>
              <a:rPr lang="en-US" smtClean="0"/>
              <a:t>-180 &lt;= </a:t>
            </a:r>
            <a:r>
              <a:rPr lang="el-GR" smtClean="0"/>
              <a:t>θ</a:t>
            </a:r>
            <a:r>
              <a:rPr lang="en-US" smtClean="0"/>
              <a:t> &lt; 180</a:t>
            </a:r>
          </a:p>
          <a:p>
            <a:pPr lvl="1" eaLnBrk="1" hangingPunct="1"/>
            <a:r>
              <a:rPr lang="en-US" smtClean="0"/>
              <a:t>15 degree increments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8676" name="Picture 4" descr="Copy of fig4_exp1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84563"/>
            <a:ext cx="316865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Experiment 1: Results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29700" name="Picture 6" descr="fig7_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7993062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Experiment 1: Results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30724" name="Picture 4" descr="fig8_pit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9188"/>
            <a:ext cx="77724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fig9_ya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49713"/>
            <a:ext cx="76962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Optimization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822825"/>
          </a:xfrm>
        </p:spPr>
        <p:txBody>
          <a:bodyPr/>
          <a:lstStyle/>
          <a:p>
            <a:pPr eaLnBrk="1" hangingPunct="1"/>
            <a:r>
              <a:rPr lang="en-US" smtClean="0"/>
              <a:t>Optimize orientation for multiple readers</a:t>
            </a:r>
          </a:p>
        </p:txBody>
      </p:sp>
      <p:pic>
        <p:nvPicPr>
          <p:cNvPr id="31748" name="Picture 6" descr="fig1_cover_ne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684053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Optimization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822825"/>
          </a:xfrm>
        </p:spPr>
        <p:txBody>
          <a:bodyPr/>
          <a:lstStyle/>
          <a:p>
            <a:pPr eaLnBrk="1" hangingPunct="1"/>
            <a:r>
              <a:rPr lang="en-US" smtClean="0"/>
              <a:t>Optimize orientation for multiple readers</a:t>
            </a:r>
          </a:p>
          <a:p>
            <a:pPr eaLnBrk="1" hangingPunct="1"/>
            <a:r>
              <a:rPr lang="en-US" smtClean="0"/>
              <a:t>Based on user viewpoints</a:t>
            </a:r>
          </a:p>
          <a:p>
            <a:pPr eaLnBrk="1" hangingPunct="1"/>
            <a:r>
              <a:rPr lang="en-US" smtClean="0"/>
              <a:t>Minimize average reading times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822825"/>
          </a:xfrm>
        </p:spPr>
        <p:txBody>
          <a:bodyPr/>
          <a:lstStyle/>
          <a:p>
            <a:pPr eaLnBrk="1" hangingPunct="1"/>
            <a:r>
              <a:rPr lang="en-US" smtClean="0"/>
              <a:t>Pitch(</a:t>
            </a:r>
            <a:r>
              <a:rPr lang="el-GR" smtClean="0"/>
              <a:t>θ</a:t>
            </a:r>
            <a:r>
              <a:rPr lang="en-US" smtClean="0"/>
              <a:t>)</a:t>
            </a:r>
          </a:p>
        </p:txBody>
      </p:sp>
      <p:pic>
        <p:nvPicPr>
          <p:cNvPr id="33796" name="Picture 4" descr="fig8_pit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213100"/>
            <a:ext cx="77724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Volumetric Displays</a:t>
            </a:r>
          </a:p>
        </p:txBody>
      </p:sp>
      <p:pic>
        <p:nvPicPr>
          <p:cNvPr id="7173" name="rotateview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822825"/>
          </a:xfrm>
        </p:spPr>
        <p:txBody>
          <a:bodyPr/>
          <a:lstStyle/>
          <a:p>
            <a:pPr eaLnBrk="1" hangingPunct="1"/>
            <a:r>
              <a:rPr lang="en-US" smtClean="0"/>
              <a:t>Pitch(</a:t>
            </a:r>
            <a:r>
              <a:rPr lang="el-GR" smtClean="0"/>
              <a:t>θ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Yaw (</a:t>
            </a:r>
            <a:r>
              <a:rPr lang="el-GR" smtClean="0"/>
              <a:t>θ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pic>
        <p:nvPicPr>
          <p:cNvPr id="34820" name="Picture 5" descr="fig9_ya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76962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822825"/>
          </a:xfrm>
        </p:spPr>
        <p:txBody>
          <a:bodyPr/>
          <a:lstStyle/>
          <a:p>
            <a:pPr eaLnBrk="1" hangingPunct="1"/>
            <a:r>
              <a:rPr lang="en-US" smtClean="0"/>
              <a:t>Pitch(</a:t>
            </a:r>
            <a:r>
              <a:rPr lang="el-GR" smtClean="0"/>
              <a:t>θ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Yaw (</a:t>
            </a:r>
            <a:r>
              <a:rPr lang="el-GR" smtClean="0"/>
              <a:t>θ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Roll (</a:t>
            </a:r>
            <a:r>
              <a:rPr lang="el-GR" smtClean="0"/>
              <a:t>θ</a:t>
            </a:r>
            <a:r>
              <a:rPr lang="en-US" smtClean="0"/>
              <a:t>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11969" r="50932"/>
          <a:stretch>
            <a:fillRect/>
          </a:stretch>
        </p:blipFill>
        <p:spPr bwMode="auto">
          <a:xfrm>
            <a:off x="4284663" y="1268413"/>
            <a:ext cx="18462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97213" y="5661025"/>
            <a:ext cx="4643437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algn="l">
              <a:spcBef>
                <a:spcPct val="20000"/>
              </a:spcBef>
              <a:buClr>
                <a:srgbClr val="383E68"/>
              </a:buClr>
              <a:defRPr/>
            </a:pPr>
            <a:r>
              <a:rPr lang="nl-NL" sz="1800" kern="0" dirty="0">
                <a:solidFill>
                  <a:srgbClr val="383E68"/>
                </a:solidFill>
                <a:latin typeface="Verdana"/>
              </a:rPr>
              <a:t>Wigdor &amp; Balakrishnan. ECSCW 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4822825"/>
          </a:xfrm>
        </p:spPr>
        <p:txBody>
          <a:bodyPr/>
          <a:lstStyle/>
          <a:p>
            <a:pPr eaLnBrk="1" hangingPunct="1"/>
            <a:r>
              <a:rPr lang="en-US" smtClean="0"/>
              <a:t>Interested in V</a:t>
            </a:r>
            <a:r>
              <a:rPr lang="en-US" baseline="-25000" smtClean="0"/>
              <a:t>k </a:t>
            </a:r>
            <a:r>
              <a:rPr lang="en-US" smtClean="0"/>
              <a:t>–T</a:t>
            </a:r>
            <a:r>
              <a:rPr lang="en-US" baseline="-25000" smtClean="0"/>
              <a:t>k </a:t>
            </a:r>
            <a:r>
              <a:rPr lang="en-US" smtClean="0"/>
              <a:t>divergence</a:t>
            </a:r>
          </a:p>
          <a:p>
            <a:pPr lvl="1" eaLnBrk="1" hangingPunct="1"/>
            <a:r>
              <a:rPr lang="en-US" smtClean="0"/>
              <a:t>k = {x, y, z}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36868" name="Picture 5" descr="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16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V</a:t>
            </a:r>
            <a:r>
              <a:rPr lang="en-US" baseline="-25000" smtClean="0"/>
              <a:t>x </a:t>
            </a:r>
            <a:r>
              <a:rPr lang="en-US" smtClean="0"/>
              <a:t>–T</a:t>
            </a:r>
            <a:r>
              <a:rPr lang="en-US" baseline="-25000" smtClean="0"/>
              <a:t>x</a:t>
            </a:r>
          </a:p>
          <a:p>
            <a:pPr lvl="1" eaLnBrk="1" hangingPunct="1"/>
            <a:r>
              <a:rPr lang="el-GR" i="1" smtClean="0"/>
              <a:t>θ</a:t>
            </a:r>
            <a:r>
              <a:rPr lang="en-US" smtClean="0"/>
              <a:t> = angle(V</a:t>
            </a:r>
            <a:r>
              <a:rPr lang="en-US" baseline="-25000" smtClean="0"/>
              <a:t>x</a:t>
            </a:r>
            <a:r>
              <a:rPr lang="en-US" smtClean="0"/>
              <a:t>, T</a:t>
            </a:r>
            <a:r>
              <a:rPr lang="en-US" baseline="-25000" smtClean="0"/>
              <a:t>x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L</a:t>
            </a:r>
            <a:r>
              <a:rPr lang="en-US" sz="3000" baseline="-25000" smtClean="0"/>
              <a:t>1</a:t>
            </a:r>
            <a:r>
              <a:rPr lang="en-US" smtClean="0"/>
              <a:t> = |proj</a:t>
            </a:r>
            <a:r>
              <a:rPr lang="en-US" baseline="-25000" smtClean="0"/>
              <a:t>V</a:t>
            </a:r>
            <a:r>
              <a:rPr lang="en-US" sz="2400" baseline="-25000" smtClean="0"/>
              <a:t>y</a:t>
            </a:r>
            <a:r>
              <a:rPr lang="en-US" smtClean="0"/>
              <a:t>T</a:t>
            </a:r>
            <a:r>
              <a:rPr lang="en-US" sz="3000" baseline="-25000" smtClean="0"/>
              <a:t>x</a:t>
            </a:r>
            <a:r>
              <a:rPr lang="en-US" smtClean="0"/>
              <a:t>|   (yaw)</a:t>
            </a:r>
          </a:p>
          <a:p>
            <a:pPr lvl="1" eaLnBrk="1" hangingPunct="1"/>
            <a:r>
              <a:rPr lang="en-US" smtClean="0"/>
              <a:t>L</a:t>
            </a:r>
            <a:r>
              <a:rPr lang="en-US" sz="3000" baseline="-25000" smtClean="0"/>
              <a:t>2</a:t>
            </a:r>
            <a:r>
              <a:rPr lang="en-US" smtClean="0"/>
              <a:t> = |proj</a:t>
            </a:r>
            <a:r>
              <a:rPr lang="en-US" baseline="-25000" smtClean="0"/>
              <a:t>V</a:t>
            </a:r>
            <a:r>
              <a:rPr lang="en-US" sz="2400" baseline="-40000" smtClean="0"/>
              <a:t>z</a:t>
            </a:r>
            <a:r>
              <a:rPr lang="en-US" smtClean="0"/>
              <a:t>T</a:t>
            </a:r>
            <a:r>
              <a:rPr lang="en-US" sz="3000" baseline="-25000" smtClean="0"/>
              <a:t>x</a:t>
            </a:r>
            <a:r>
              <a:rPr lang="en-US" smtClean="0"/>
              <a:t>|</a:t>
            </a:r>
            <a:r>
              <a:rPr lang="en-US" baseline="-25000" smtClean="0"/>
              <a:t>     </a:t>
            </a:r>
            <a:r>
              <a:rPr lang="en-US" smtClean="0"/>
              <a:t>(roll)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37892" name="Picture 4" descr="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1628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V</a:t>
            </a:r>
            <a:r>
              <a:rPr lang="en-US" baseline="-25000" smtClean="0"/>
              <a:t>x </a:t>
            </a:r>
            <a:r>
              <a:rPr lang="en-US" smtClean="0"/>
              <a:t>–T</a:t>
            </a:r>
            <a:r>
              <a:rPr lang="en-US" baseline="-25000" smtClean="0"/>
              <a:t>x</a:t>
            </a:r>
          </a:p>
          <a:p>
            <a:pPr lvl="1" eaLnBrk="1" hangingPunct="1"/>
            <a:r>
              <a:rPr lang="el-GR" i="1" smtClean="0"/>
              <a:t>θ</a:t>
            </a:r>
            <a:r>
              <a:rPr lang="en-US" smtClean="0"/>
              <a:t> = angle(V</a:t>
            </a:r>
            <a:r>
              <a:rPr lang="en-US" baseline="-25000" smtClean="0"/>
              <a:t>x</a:t>
            </a:r>
            <a:r>
              <a:rPr lang="en-US" smtClean="0"/>
              <a:t>, T</a:t>
            </a:r>
            <a:r>
              <a:rPr lang="en-US" baseline="-25000" smtClean="0"/>
              <a:t>x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L</a:t>
            </a:r>
            <a:r>
              <a:rPr lang="en-US" sz="3000" baseline="-25000" smtClean="0"/>
              <a:t>1</a:t>
            </a:r>
            <a:r>
              <a:rPr lang="en-US" smtClean="0"/>
              <a:t> = |proj</a:t>
            </a:r>
            <a:r>
              <a:rPr lang="en-US" baseline="-25000" smtClean="0"/>
              <a:t>V</a:t>
            </a:r>
            <a:r>
              <a:rPr lang="en-US" sz="2400" baseline="-25000" smtClean="0"/>
              <a:t>y</a:t>
            </a:r>
            <a:r>
              <a:rPr lang="en-US" smtClean="0"/>
              <a:t>T</a:t>
            </a:r>
            <a:r>
              <a:rPr lang="en-US" sz="3000" baseline="-25000" smtClean="0"/>
              <a:t>x</a:t>
            </a:r>
            <a:r>
              <a:rPr lang="en-US" smtClean="0"/>
              <a:t>|   (yaw)</a:t>
            </a:r>
          </a:p>
          <a:p>
            <a:pPr lvl="1" eaLnBrk="1" hangingPunct="1"/>
            <a:r>
              <a:rPr lang="en-US" smtClean="0"/>
              <a:t>L</a:t>
            </a:r>
            <a:r>
              <a:rPr lang="en-US" sz="3000" baseline="-25000" smtClean="0"/>
              <a:t>2</a:t>
            </a:r>
            <a:r>
              <a:rPr lang="en-US" smtClean="0"/>
              <a:t> = |proj</a:t>
            </a:r>
            <a:r>
              <a:rPr lang="en-US" baseline="-25000" smtClean="0"/>
              <a:t>V</a:t>
            </a:r>
            <a:r>
              <a:rPr lang="en-US" sz="2400" baseline="-40000" smtClean="0"/>
              <a:t>z</a:t>
            </a:r>
            <a:r>
              <a:rPr lang="en-US" smtClean="0"/>
              <a:t>T</a:t>
            </a:r>
            <a:r>
              <a:rPr lang="en-US" sz="3000" baseline="-25000" smtClean="0"/>
              <a:t>x</a:t>
            </a:r>
            <a:r>
              <a:rPr lang="en-US" smtClean="0"/>
              <a:t>|</a:t>
            </a:r>
            <a:r>
              <a:rPr lang="en-US" baseline="-25000" smtClean="0"/>
              <a:t>     </a:t>
            </a:r>
            <a:r>
              <a:rPr lang="en-US" smtClean="0"/>
              <a:t>(roll)</a:t>
            </a:r>
          </a:p>
          <a:p>
            <a:pPr lvl="1" eaLnBrk="1" hangingPunct="1"/>
            <a:endParaRPr lang="en-US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219200" y="3595688"/>
          <a:ext cx="4572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854000" imgH="431640" progId="Equation.3">
                  <p:embed/>
                </p:oleObj>
              </mc:Choice>
              <mc:Fallback>
                <p:oleObj name="Equation" r:id="rId4" imgW="18540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95688"/>
                        <a:ext cx="4572000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Time Estimates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96975"/>
            <a:ext cx="8348662" cy="3451225"/>
          </a:xfrm>
        </p:spPr>
        <p:txBody>
          <a:bodyPr/>
          <a:lstStyle/>
          <a:p>
            <a:pPr eaLnBrk="1" hangingPunct="1"/>
            <a:r>
              <a:rPr lang="en-US" smtClean="0"/>
              <a:t>For V</a:t>
            </a:r>
            <a:r>
              <a:rPr lang="en-US" baseline="-25000" smtClean="0"/>
              <a:t>x </a:t>
            </a:r>
            <a:r>
              <a:rPr lang="en-US" smtClean="0"/>
              <a:t>–T</a:t>
            </a:r>
            <a:r>
              <a:rPr lang="en-US" baseline="-25000" smtClean="0"/>
              <a:t>x</a:t>
            </a:r>
          </a:p>
          <a:p>
            <a:pPr lvl="1" eaLnBrk="1" hangingPunct="1"/>
            <a:r>
              <a:rPr lang="el-GR" i="1" smtClean="0"/>
              <a:t>θ</a:t>
            </a:r>
            <a:r>
              <a:rPr lang="en-US" smtClean="0"/>
              <a:t> = angle(V</a:t>
            </a:r>
            <a:r>
              <a:rPr lang="en-US" baseline="-25000" smtClean="0"/>
              <a:t>x</a:t>
            </a:r>
            <a:r>
              <a:rPr lang="en-US" smtClean="0"/>
              <a:t>, T</a:t>
            </a:r>
            <a:r>
              <a:rPr lang="en-US" baseline="-25000" smtClean="0"/>
              <a:t>x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L</a:t>
            </a:r>
            <a:r>
              <a:rPr lang="en-US" sz="3000" baseline="-25000" smtClean="0"/>
              <a:t>1</a:t>
            </a:r>
            <a:r>
              <a:rPr lang="en-US" smtClean="0"/>
              <a:t> = |proj</a:t>
            </a:r>
            <a:r>
              <a:rPr lang="en-US" baseline="-25000" smtClean="0"/>
              <a:t>V</a:t>
            </a:r>
            <a:r>
              <a:rPr lang="en-US" sz="2400" baseline="-25000" smtClean="0"/>
              <a:t>y</a:t>
            </a:r>
            <a:r>
              <a:rPr lang="en-US" smtClean="0"/>
              <a:t>T</a:t>
            </a:r>
            <a:r>
              <a:rPr lang="en-US" sz="3000" baseline="-25000" smtClean="0"/>
              <a:t>x</a:t>
            </a:r>
            <a:r>
              <a:rPr lang="en-US" smtClean="0"/>
              <a:t>|   (yaw)</a:t>
            </a:r>
          </a:p>
          <a:p>
            <a:pPr lvl="1" eaLnBrk="1" hangingPunct="1"/>
            <a:r>
              <a:rPr lang="en-US" smtClean="0"/>
              <a:t>L</a:t>
            </a:r>
            <a:r>
              <a:rPr lang="en-US" sz="3000" baseline="-25000" smtClean="0"/>
              <a:t>2</a:t>
            </a:r>
            <a:r>
              <a:rPr lang="en-US" smtClean="0"/>
              <a:t> = |proj</a:t>
            </a:r>
            <a:r>
              <a:rPr lang="en-US" baseline="-25000" smtClean="0"/>
              <a:t>V</a:t>
            </a:r>
            <a:r>
              <a:rPr lang="en-US" sz="2400" baseline="-40000" smtClean="0"/>
              <a:t>z</a:t>
            </a:r>
            <a:r>
              <a:rPr lang="en-US" smtClean="0"/>
              <a:t>T</a:t>
            </a:r>
            <a:r>
              <a:rPr lang="en-US" sz="3000" baseline="-25000" smtClean="0"/>
              <a:t>x</a:t>
            </a:r>
            <a:r>
              <a:rPr lang="en-US" smtClean="0"/>
              <a:t>|</a:t>
            </a:r>
            <a:r>
              <a:rPr lang="en-US" baseline="-25000" smtClean="0"/>
              <a:t>     </a:t>
            </a:r>
            <a:r>
              <a:rPr lang="en-US" smtClean="0"/>
              <a:t>(roll)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219200" y="3595688"/>
          <a:ext cx="4572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854000" imgH="431640" progId="Equation.3">
                  <p:embed/>
                </p:oleObj>
              </mc:Choice>
              <mc:Fallback>
                <p:oleObj name="Equation" r:id="rId4" imgW="185400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95688"/>
                        <a:ext cx="4572000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762000" y="4876800"/>
          <a:ext cx="54102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2171700" imgH="393700" progId="Equation.3">
                  <p:embed/>
                </p:oleObj>
              </mc:Choice>
              <mc:Fallback>
                <p:oleObj name="Equation" r:id="rId6" imgW="21717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76800"/>
                        <a:ext cx="5410200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Optimization Orientation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96975"/>
            <a:ext cx="8348662" cy="3451225"/>
          </a:xfrm>
        </p:spPr>
        <p:txBody>
          <a:bodyPr/>
          <a:lstStyle/>
          <a:p>
            <a:pPr marL="571500" indent="-571500" eaLnBrk="1" hangingPunct="1">
              <a:buFontTx/>
              <a:buAutoNum type="arabicPeriod"/>
            </a:pPr>
            <a:r>
              <a:rPr lang="en-US" smtClean="0"/>
              <a:t>Start with within world projection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smtClean="0"/>
              <a:t>Search pitch, yaw, roll combinations</a:t>
            </a:r>
          </a:p>
          <a:p>
            <a:pPr marL="966788" lvl="1" indent="-495300" eaLnBrk="1" hangingPunct="1"/>
            <a:r>
              <a:rPr lang="en-US" smtClean="0"/>
              <a:t>Parameter1: Maximum divergence</a:t>
            </a:r>
          </a:p>
          <a:p>
            <a:pPr marL="966788" lvl="1" indent="-495300" eaLnBrk="1" hangingPunct="1"/>
            <a:r>
              <a:rPr lang="en-US" smtClean="0"/>
              <a:t>Parameter2: Search increment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smtClean="0"/>
              <a:t>Use minimum estimate across all users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2: Group Reading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/>
            <a:r>
              <a:rPr lang="en-US" smtClean="0"/>
              <a:t>3 users read labels on a cube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39940" name="Picture 4" descr="Copy of fig9_exp2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5626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569325" cy="747713"/>
          </a:xfrm>
        </p:spPr>
        <p:txBody>
          <a:bodyPr/>
          <a:lstStyle/>
          <a:p>
            <a:pPr eaLnBrk="1" hangingPunct="1"/>
            <a:r>
              <a:rPr lang="en-US" smtClean="0"/>
              <a:t>Experiment 2: Design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/>
            <a:r>
              <a:rPr lang="en-US" smtClean="0"/>
              <a:t>4 Groups of 3</a:t>
            </a:r>
          </a:p>
          <a:p>
            <a:pPr eaLnBrk="1" hangingPunct="1"/>
            <a:r>
              <a:rPr lang="en-US" smtClean="0"/>
              <a:t>2 Text layouts</a:t>
            </a:r>
          </a:p>
          <a:p>
            <a:pPr lvl="1" eaLnBrk="1" hangingPunct="1"/>
            <a:r>
              <a:rPr lang="en-US" smtClean="0"/>
              <a:t>Naïve, optimized</a:t>
            </a:r>
          </a:p>
          <a:p>
            <a:pPr eaLnBrk="1" hangingPunct="1"/>
            <a:r>
              <a:rPr lang="en-US" smtClean="0"/>
              <a:t>4 Cube Orientations</a:t>
            </a:r>
          </a:p>
          <a:p>
            <a:pPr eaLnBrk="1" hangingPunct="1"/>
            <a:r>
              <a:rPr lang="en-US" smtClean="0"/>
              <a:t>6 Faces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0964" name="Picture 4" descr="Copy of fig9_exp2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3131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g 12_cubeorientations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1938"/>
            <a:ext cx="777557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484438" y="4076700"/>
            <a:ext cx="358775" cy="215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284663" y="4076700"/>
            <a:ext cx="358775" cy="215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227763" y="4076700"/>
            <a:ext cx="358775" cy="215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11188" y="4076700"/>
            <a:ext cx="358775" cy="2159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2: Results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reading times</a:t>
            </a:r>
          </a:p>
          <a:p>
            <a:pPr lvl="1" eaLnBrk="1" hangingPunct="1"/>
            <a:r>
              <a:rPr lang="en-US" smtClean="0"/>
              <a:t>Naïve layout: 2.13s</a:t>
            </a:r>
          </a:p>
          <a:p>
            <a:pPr lvl="1" eaLnBrk="1" hangingPunct="1"/>
            <a:r>
              <a:rPr lang="en-US" smtClean="0"/>
              <a:t>Optimized layout: 1.42s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360° Viewing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fig1_cover_new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09675"/>
            <a:ext cx="8021637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2: Results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01063" cy="4822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43012" name="Picture 4" descr="fig 14_group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6925"/>
            <a:ext cx="7924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6738" y="1196975"/>
            <a:ext cx="80010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 algn="l">
              <a:spcBef>
                <a:spcPct val="20000"/>
              </a:spcBef>
              <a:buClr>
                <a:srgbClr val="383E68"/>
              </a:buClr>
              <a:buFontTx/>
              <a:buChar char="•"/>
            </a:pPr>
            <a:r>
              <a:rPr lang="en-US" sz="3000">
                <a:solidFill>
                  <a:srgbClr val="383E68"/>
                </a:solidFill>
              </a:rPr>
              <a:t>Group reading times</a:t>
            </a:r>
          </a:p>
          <a:p>
            <a:pPr marL="908050" lvl="1" indent="-436563" algn="l">
              <a:spcBef>
                <a:spcPct val="20000"/>
              </a:spcBef>
              <a:buClr>
                <a:srgbClr val="383E68"/>
              </a:buClr>
              <a:buFontTx/>
              <a:buChar char="•"/>
            </a:pPr>
            <a:endParaRPr lang="en-US" sz="2600">
              <a:solidFill>
                <a:srgbClr val="383E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2: Results</a:t>
            </a:r>
          </a:p>
        </p:txBody>
      </p:sp>
      <p:pic>
        <p:nvPicPr>
          <p:cNvPr id="44035" name="Picture 5" descr="fig 15_re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1133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 effects of 3D orientations</a:t>
            </a:r>
          </a:p>
          <a:p>
            <a:pPr eaLnBrk="1" hangingPunct="1"/>
            <a:r>
              <a:rPr lang="en-US" smtClean="0"/>
              <a:t>Disambiguation techniques</a:t>
            </a:r>
          </a:p>
          <a:p>
            <a:pPr eaLnBrk="1" hangingPunct="1"/>
            <a:r>
              <a:rPr lang="en-US" smtClean="0"/>
              <a:t>Data used for orientation optimization</a:t>
            </a:r>
          </a:p>
          <a:p>
            <a:pPr marL="742950" lvl="1" indent="-285750" eaLnBrk="1" hangingPunct="1"/>
            <a:r>
              <a:rPr lang="en-US" smtClean="0"/>
              <a:t>Reduced reading time 33%</a:t>
            </a:r>
          </a:p>
          <a:p>
            <a:pPr eaLnBrk="1" hangingPunct="1"/>
            <a:r>
              <a:rPr lang="en-US" smtClean="0"/>
              <a:t>Collaboration on Volumetric Display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Work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Optimize weighted average</a:t>
            </a:r>
          </a:p>
          <a:p>
            <a:pPr eaLnBrk="1" hangingPunct="1"/>
            <a:r>
              <a:rPr lang="en-US" smtClean="0"/>
              <a:t>Combine with spatial layout</a:t>
            </a:r>
          </a:p>
          <a:p>
            <a:pPr eaLnBrk="1" hangingPunct="1"/>
            <a:r>
              <a:rPr lang="en-US" smtClean="0"/>
              <a:t>Alternative text presentations</a:t>
            </a:r>
          </a:p>
          <a:p>
            <a:pPr eaLnBrk="1" hangingPunct="1"/>
            <a:r>
              <a:rPr lang="en-US" smtClean="0"/>
              <a:t>Faster algorithm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Members of the DGP Lab</a:t>
            </a:r>
          </a:p>
          <a:p>
            <a:r>
              <a:rPr lang="en-US" smtClean="0"/>
              <a:t>John Hancock</a:t>
            </a:r>
          </a:p>
          <a:p>
            <a:r>
              <a:rPr lang="en-US" smtClean="0"/>
              <a:t>Anand Agarawala</a:t>
            </a:r>
          </a:p>
          <a:p>
            <a:r>
              <a:rPr lang="en-CA" smtClean="0"/>
              <a:t>Jack Wang</a:t>
            </a:r>
            <a:r>
              <a:rPr lang="en-US" smtClean="0"/>
              <a:t> </a:t>
            </a:r>
          </a:p>
          <a:p>
            <a:r>
              <a:rPr lang="en-CA" smtClean="0"/>
              <a:t>Noah Lockwood</a:t>
            </a:r>
          </a:p>
          <a:p>
            <a:r>
              <a:rPr lang="en-CA" smtClean="0"/>
              <a:t>Study participants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pic>
        <p:nvPicPr>
          <p:cNvPr id="48131" name="Picture 4" descr="Copy of fig9_exp2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30241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fig 14_group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45370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Group 14"/>
          <p:cNvGrpSpPr>
            <a:grpSpLocks/>
          </p:cNvGrpSpPr>
          <p:nvPr/>
        </p:nvGrpSpPr>
        <p:grpSpPr bwMode="auto">
          <a:xfrm>
            <a:off x="4067175" y="1052513"/>
            <a:ext cx="4103688" cy="1047750"/>
            <a:chOff x="385" y="2565"/>
            <a:chExt cx="4989" cy="1273"/>
          </a:xfrm>
        </p:grpSpPr>
        <p:pic>
          <p:nvPicPr>
            <p:cNvPr id="48136" name="Picture 5" descr="fig 12_cubeorientationss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65"/>
              <a:ext cx="4898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Rectangle 6"/>
            <p:cNvSpPr>
              <a:spLocks noChangeArrowheads="1"/>
            </p:cNvSpPr>
            <p:nvPr/>
          </p:nvSpPr>
          <p:spPr bwMode="auto">
            <a:xfrm>
              <a:off x="1565" y="2568"/>
              <a:ext cx="226" cy="13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Rectangle 7"/>
            <p:cNvSpPr>
              <a:spLocks noChangeArrowheads="1"/>
            </p:cNvSpPr>
            <p:nvPr/>
          </p:nvSpPr>
          <p:spPr bwMode="auto">
            <a:xfrm>
              <a:off x="2699" y="2568"/>
              <a:ext cx="226" cy="13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Rectangle 8"/>
            <p:cNvSpPr>
              <a:spLocks noChangeArrowheads="1"/>
            </p:cNvSpPr>
            <p:nvPr/>
          </p:nvSpPr>
          <p:spPr bwMode="auto">
            <a:xfrm>
              <a:off x="3923" y="2568"/>
              <a:ext cx="226" cy="13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385" y="2568"/>
              <a:ext cx="226" cy="13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34" name="Picture 5" descr="ax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43926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 descr="volumetricdispl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8" t="8469" b="9796"/>
          <a:stretch>
            <a:fillRect/>
          </a:stretch>
        </p:blipFill>
        <p:spPr bwMode="auto">
          <a:xfrm>
            <a:off x="5724525" y="3716338"/>
            <a:ext cx="2374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/>
          <a:stretch>
            <a:fillRect/>
          </a:stretch>
        </p:blipFill>
        <p:spPr bwMode="auto">
          <a:xfrm>
            <a:off x="304800" y="9906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134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0"/>
          <a:stretch>
            <a:fillRect/>
          </a:stretch>
        </p:blipFill>
        <p:spPr bwMode="auto">
          <a:xfrm>
            <a:off x="3429000" y="2867025"/>
            <a:ext cx="205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58" name="Picture 6" descr="http://www.3dtl.com/slide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076325"/>
            <a:ext cx="15478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060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jet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 descr="Laser_plasma_volumetric_displ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>
            <a:fillRect/>
          </a:stretch>
        </p:blipFill>
        <p:spPr bwMode="auto">
          <a:xfrm>
            <a:off x="3200400" y="4486275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Volumetric Displays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olumetric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5"/>
          <a:stretch>
            <a:fillRect/>
          </a:stretch>
        </p:blipFill>
        <p:spPr bwMode="auto">
          <a:xfrm>
            <a:off x="5562600" y="2895600"/>
            <a:ext cx="24844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Display Specifications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6738" y="1196975"/>
            <a:ext cx="8001000" cy="2460625"/>
          </a:xfrm>
          <a:noFill/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Perspecta Spatial 3D System </a:t>
            </a:r>
          </a:p>
          <a:p>
            <a:pPr lvl="1"/>
            <a:r>
              <a:rPr lang="en-US" smtClean="0">
                <a:cs typeface="Times New Roman" pitchFamily="18" charset="0"/>
              </a:rPr>
              <a:t>10" spherical image</a:t>
            </a:r>
          </a:p>
          <a:p>
            <a:pPr lvl="1"/>
            <a:r>
              <a:rPr lang="en-US" smtClean="0">
                <a:cs typeface="Times New Roman" pitchFamily="18" charset="0"/>
              </a:rPr>
              <a:t>198 2D slices, 768x768 each</a:t>
            </a:r>
          </a:p>
          <a:p>
            <a:pPr lvl="1"/>
            <a:r>
              <a:rPr lang="en-US" smtClean="0">
                <a:cs typeface="Times New Roman" pitchFamily="18" charset="0"/>
              </a:rPr>
              <a:t>24Hz refresh rate</a:t>
            </a:r>
          </a:p>
          <a:p>
            <a:pPr lvl="1"/>
            <a:r>
              <a:rPr lang="en-US" smtClean="0">
                <a:cs typeface="Times New Roman" pitchFamily="18" charset="0"/>
              </a:rPr>
              <a:t>3-bit color </a:t>
            </a:r>
          </a:p>
          <a:p>
            <a:pPr lvl="1"/>
            <a:endParaRPr lang="en-US" sz="2400" smtClean="0">
              <a:latin typeface="Arial" charset="0"/>
              <a:cs typeface="Times New Roman" pitchFamily="18" charset="0"/>
            </a:endParaRPr>
          </a:p>
          <a:p>
            <a:pPr lvl="1"/>
            <a:endParaRPr lang="en-US" smtClean="0">
              <a:latin typeface="Arial" charset="0"/>
            </a:endParaRPr>
          </a:p>
          <a:p>
            <a:pPr>
              <a:buFontTx/>
              <a:buNone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77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Text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08075"/>
            <a:ext cx="66246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Goals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196975"/>
            <a:ext cx="8043862" cy="27654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How do rotations affect reading?</a:t>
            </a:r>
          </a:p>
          <a:p>
            <a:pPr eaLnBrk="1" hangingPunct="1"/>
            <a:r>
              <a:rPr lang="en-US" smtClean="0"/>
              <a:t>Can the effects be mitigated?</a:t>
            </a:r>
          </a:p>
          <a:p>
            <a:pPr eaLnBrk="1" hangingPunct="1"/>
            <a:r>
              <a:rPr lang="en-US" smtClean="0"/>
              <a:t>Can orientation be optimized?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014663"/>
            <a:ext cx="41036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9550" y="5578475"/>
            <a:ext cx="3000375" cy="42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1800" smtClean="0"/>
              <a:t>Chen et al. VR 2004.</a:t>
            </a:r>
            <a:endParaRPr lang="en-US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4"/>
          <a:stretch>
            <a:fillRect/>
          </a:stretch>
        </p:blipFill>
        <p:spPr bwMode="auto">
          <a:xfrm>
            <a:off x="5572125" y="1071563"/>
            <a:ext cx="17224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264318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14438"/>
            <a:ext cx="28575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12"/>
          <p:cNvGrpSpPr>
            <a:grpSpLocks noChangeAspect="1"/>
          </p:cNvGrpSpPr>
          <p:nvPr/>
        </p:nvGrpSpPr>
        <p:grpSpPr bwMode="auto">
          <a:xfrm>
            <a:off x="1042988" y="3429000"/>
            <a:ext cx="3071812" cy="2087563"/>
            <a:chOff x="3240" y="2160"/>
            <a:chExt cx="1935" cy="1350"/>
          </a:xfrm>
        </p:grpSpPr>
        <p:sp>
          <p:nvSpPr>
            <p:cNvPr id="1127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240" y="2160"/>
              <a:ext cx="1935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11276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2160"/>
              <a:ext cx="1937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143000" y="2857500"/>
            <a:ext cx="307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9900" indent="-469900" algn="l">
              <a:spcBef>
                <a:spcPct val="20000"/>
              </a:spcBef>
              <a:buClr>
                <a:srgbClr val="383E68"/>
              </a:buClr>
            </a:pPr>
            <a:r>
              <a:rPr lang="nl-NL" sz="1800">
                <a:solidFill>
                  <a:srgbClr val="383E68"/>
                </a:solidFill>
              </a:rPr>
              <a:t>Larson et al. CHI 2000.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0563" y="2844800"/>
            <a:ext cx="46434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algn="l">
              <a:spcBef>
                <a:spcPct val="20000"/>
              </a:spcBef>
              <a:buClr>
                <a:srgbClr val="383E68"/>
              </a:buClr>
              <a:defRPr/>
            </a:pPr>
            <a:r>
              <a:rPr lang="nl-NL" sz="1800" kern="0" dirty="0">
                <a:solidFill>
                  <a:srgbClr val="383E68"/>
                </a:solidFill>
                <a:latin typeface="Verdana"/>
              </a:rPr>
              <a:t>Wigdor &amp; Balakrishnan. ECSCW 05.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1260475" y="5608638"/>
            <a:ext cx="267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9900" indent="-469900" algn="l">
              <a:spcBef>
                <a:spcPct val="20000"/>
              </a:spcBef>
              <a:buClr>
                <a:srgbClr val="383E68"/>
              </a:buClr>
            </a:pPr>
            <a:r>
              <a:rPr lang="nl-NL" sz="1800">
                <a:solidFill>
                  <a:srgbClr val="383E68"/>
                </a:solidFill>
              </a:rPr>
              <a:t>Bell et al. UIST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</a:p>
        </p:txBody>
      </p:sp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25663"/>
            <a:ext cx="43211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1331913" y="4141788"/>
            <a:ext cx="712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9900" indent="-469900" algn="l">
              <a:spcBef>
                <a:spcPct val="20000"/>
              </a:spcBef>
              <a:buClr>
                <a:srgbClr val="383E68"/>
              </a:buClr>
            </a:pPr>
            <a:r>
              <a:rPr lang="nl-NL" sz="1800">
                <a:solidFill>
                  <a:srgbClr val="383E68"/>
                </a:solidFill>
              </a:rPr>
              <a:t>Balakrishnan, Fitzmaurice, and Kurtenbach. CHI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Examples</a:t>
            </a:r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2771775" y="1484313"/>
            <a:ext cx="3960813" cy="4392612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15"/>
          <p:cNvSpPr>
            <a:spLocks noChangeShapeType="1"/>
          </p:cNvSpPr>
          <p:nvPr/>
        </p:nvSpPr>
        <p:spPr bwMode="auto">
          <a:xfrm>
            <a:off x="2771775" y="3716338"/>
            <a:ext cx="396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ptemplate">
  <a:themeElements>
    <a:clrScheme name="dgptemplat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dgp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gptemplat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gptemplat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gptemplat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full talk</Template>
  <TotalTime>295</TotalTime>
  <Words>683</Words>
  <Application>Microsoft Office PowerPoint</Application>
  <PresentationFormat>On-screen Show (4:3)</PresentationFormat>
  <Paragraphs>1493</Paragraphs>
  <Slides>49</Slides>
  <Notes>49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Verdana</vt:lpstr>
      <vt:lpstr>Arial</vt:lpstr>
      <vt:lpstr>Times New Roman</vt:lpstr>
      <vt:lpstr>dgptemplate</vt:lpstr>
      <vt:lpstr>Microsoft Equation 3.0</vt:lpstr>
      <vt:lpstr>Exploring and Reducing the Effects of Orientation on Text Readability in Volumetric Displays</vt:lpstr>
      <vt:lpstr>Volumetric Displays</vt:lpstr>
      <vt:lpstr>Volumetric Displays</vt:lpstr>
      <vt:lpstr>360° Viewing</vt:lpstr>
      <vt:lpstr>Reading Text</vt:lpstr>
      <vt:lpstr>Our Goals</vt:lpstr>
      <vt:lpstr>Related Work</vt:lpstr>
      <vt:lpstr>Related Work</vt:lpstr>
      <vt:lpstr>Some Examples</vt:lpstr>
      <vt:lpstr>Some Examples</vt:lpstr>
      <vt:lpstr>Some Examples</vt:lpstr>
      <vt:lpstr>Some Examples</vt:lpstr>
      <vt:lpstr>Some Examples</vt:lpstr>
      <vt:lpstr>Some Examples</vt:lpstr>
      <vt:lpstr>Some Examples</vt:lpstr>
      <vt:lpstr>Some Examples</vt:lpstr>
      <vt:lpstr>Some Examples</vt:lpstr>
      <vt:lpstr>Some Examples</vt:lpstr>
      <vt:lpstr>Some Examples</vt:lpstr>
      <vt:lpstr>Resolving Ambiguity</vt:lpstr>
      <vt:lpstr>Resolving Ambiguity</vt:lpstr>
      <vt:lpstr>Resolving Ambiguity</vt:lpstr>
      <vt:lpstr>Experiment 1: Effect of Rotation</vt:lpstr>
      <vt:lpstr>Experiment 1: Design</vt:lpstr>
      <vt:lpstr> Experiment 1: Results</vt:lpstr>
      <vt:lpstr> Experiment 1: Results</vt:lpstr>
      <vt:lpstr>Orientation Optimization</vt:lpstr>
      <vt:lpstr>Orientation Optimization</vt:lpstr>
      <vt:lpstr>Reading Time Estimates</vt:lpstr>
      <vt:lpstr>Reading Time Estimates</vt:lpstr>
      <vt:lpstr>Reading Time Estimates</vt:lpstr>
      <vt:lpstr>Reading Time Estimates</vt:lpstr>
      <vt:lpstr>Reading Time Estimates</vt:lpstr>
      <vt:lpstr>Reading Time Estimates</vt:lpstr>
      <vt:lpstr>Reading Time Estimates</vt:lpstr>
      <vt:lpstr>Optimization Orientation</vt:lpstr>
      <vt:lpstr>Experiment 2: Group Reading</vt:lpstr>
      <vt:lpstr>Experiment 2: Design</vt:lpstr>
      <vt:lpstr>Experiment 2: Results</vt:lpstr>
      <vt:lpstr>Experiment 2: Results</vt:lpstr>
      <vt:lpstr>Experiment 2: Results</vt:lpstr>
      <vt:lpstr>Summary</vt:lpstr>
      <vt:lpstr>Future Work</vt:lpstr>
      <vt:lpstr>Acknowledgements</vt:lpstr>
      <vt:lpstr>Questions</vt:lpstr>
      <vt:lpstr>Volumetric Displays</vt:lpstr>
      <vt:lpstr>Display Specifications</vt:lpstr>
      <vt:lpstr>PowerPoint Presentation</vt:lpstr>
      <vt:lpstr>PowerPoint Presentation</vt:lpstr>
    </vt:vector>
  </TitlesOfParts>
  <Company>dgp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and Reducing the Effects of Orientation on Text Readability in Volumetric Displays</dc:title>
  <dc:creator>tgrossman</dc:creator>
  <cp:lastModifiedBy>Daniel Wigdor</cp:lastModifiedBy>
  <cp:revision>16</cp:revision>
  <dcterms:created xsi:type="dcterms:W3CDTF">2007-04-21T03:07:21Z</dcterms:created>
  <dcterms:modified xsi:type="dcterms:W3CDTF">2013-03-06T18:28:12Z</dcterms:modified>
</cp:coreProperties>
</file>