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42"/>
  </p:notesMasterIdLst>
  <p:sldIdLst>
    <p:sldId id="256" r:id="rId2"/>
    <p:sldId id="283" r:id="rId3"/>
    <p:sldId id="310" r:id="rId4"/>
    <p:sldId id="284" r:id="rId5"/>
    <p:sldId id="295" r:id="rId6"/>
    <p:sldId id="290" r:id="rId7"/>
    <p:sldId id="288" r:id="rId8"/>
    <p:sldId id="312" r:id="rId9"/>
    <p:sldId id="279" r:id="rId10"/>
    <p:sldId id="313" r:id="rId11"/>
    <p:sldId id="267" r:id="rId12"/>
    <p:sldId id="314" r:id="rId13"/>
    <p:sldId id="306" r:id="rId14"/>
    <p:sldId id="319" r:id="rId15"/>
    <p:sldId id="287" r:id="rId16"/>
    <p:sldId id="266" r:id="rId17"/>
    <p:sldId id="304" r:id="rId18"/>
    <p:sldId id="285" r:id="rId19"/>
    <p:sldId id="320" r:id="rId20"/>
    <p:sldId id="289" r:id="rId21"/>
    <p:sldId id="315" r:id="rId22"/>
    <p:sldId id="298" r:id="rId23"/>
    <p:sldId id="316" r:id="rId24"/>
    <p:sldId id="286" r:id="rId25"/>
    <p:sldId id="317" r:id="rId26"/>
    <p:sldId id="276" r:id="rId27"/>
    <p:sldId id="299" r:id="rId28"/>
    <p:sldId id="300" r:id="rId29"/>
    <p:sldId id="301" r:id="rId30"/>
    <p:sldId id="278" r:id="rId31"/>
    <p:sldId id="308" r:id="rId32"/>
    <p:sldId id="318" r:id="rId33"/>
    <p:sldId id="261" r:id="rId34"/>
    <p:sldId id="262" r:id="rId35"/>
    <p:sldId id="282" r:id="rId36"/>
    <p:sldId id="309" r:id="rId37"/>
    <p:sldId id="269" r:id="rId38"/>
    <p:sldId id="270" r:id="rId39"/>
    <p:sldId id="273" r:id="rId40"/>
    <p:sldId id="275"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72" y="-13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89837288-B7C4-44C7-9FD1-9F9073C9D813}" type="datetime1">
              <a:rPr lang="en-US"/>
              <a:pPr>
                <a:defRPr/>
              </a:pPr>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44E34344-D629-4BEF-9A63-C582CECD1BF1}" type="slidenum">
              <a:rPr lang="en-US"/>
              <a:pPr>
                <a:defRPr/>
              </a:pPr>
              <a:t>‹#›</a:t>
            </a:fld>
            <a:endParaRPr lang="en-US"/>
          </a:p>
        </p:txBody>
      </p:sp>
    </p:spTree>
    <p:extLst>
      <p:ext uri="{BB962C8B-B14F-4D97-AF65-F5344CB8AC3E}">
        <p14:creationId xmlns:p14="http://schemas.microsoft.com/office/powerpoint/2010/main" val="23552488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Dynamic Guides does not SCALE to multitouch.</a:t>
            </a:r>
          </a:p>
          <a:p>
            <a:pPr eaLnBrk="1" hangingPunct="1">
              <a:spcBef>
                <a:spcPct val="0"/>
              </a:spcBef>
            </a:pPr>
            <a:endParaRPr lang="en-US" smtClean="0"/>
          </a:p>
          <a:p>
            <a:pPr eaLnBrk="1" hangingPunct="1">
              <a:spcBef>
                <a:spcPct val="0"/>
              </a:spcBef>
            </a:pPr>
            <a:r>
              <a:rPr lang="en-US" smtClean="0"/>
              <a:t>WHY does this fail?...</a:t>
            </a:r>
          </a:p>
          <a:p>
            <a:pPr eaLnBrk="1" hangingPunct="1">
              <a:spcBef>
                <a:spcPct val="0"/>
              </a:spcBef>
            </a:pPr>
            <a:endParaRPr lang="en-US" smtClean="0"/>
          </a:p>
          <a:p>
            <a:pPr eaLnBrk="1" hangingPunct="1">
              <a:spcBef>
                <a:spcPct val="0"/>
              </a:spcBef>
            </a:pPr>
            <a:r>
              <a:rPr lang="en-US" smtClean="0"/>
              <a:t>User cannot see what they are supposed to do. Most of the stuff is underneath the user hand. MOTIVATION TO NEXT.</a:t>
            </a:r>
          </a:p>
          <a:p>
            <a:pPr eaLnBrk="1" hangingPunct="1">
              <a:spcBef>
                <a:spcPct val="0"/>
              </a:spcBef>
            </a:pPr>
            <a:endParaRPr lang="en-US" smtClean="0"/>
          </a:p>
          <a:p>
            <a:pPr eaLnBrk="1" hangingPunct="1">
              <a:spcBef>
                <a:spcPct val="0"/>
              </a:spcBef>
            </a:pPr>
            <a:r>
              <a:rPr lang="en-US" smtClean="0"/>
              <a:t>Now I’m going to talk about our system…..</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0BFD21E-03DD-41A9-A77D-1FA32256C5E5}"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INTRODUCE more.</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CD0AF15-1D64-4FAA-BA95-F7B07A00B2A6}"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DIFFUSED ILLUMINATION</a:t>
            </a:r>
          </a:p>
          <a:p>
            <a:pPr eaLnBrk="1" hangingPunct="1">
              <a:spcBef>
                <a:spcPct val="0"/>
              </a:spcBef>
            </a:pPr>
            <a:endParaRPr lang="en-US" smtClean="0"/>
          </a:p>
          <a:p>
            <a:pPr eaLnBrk="1" hangingPunct="1">
              <a:spcBef>
                <a:spcPct val="0"/>
              </a:spcBef>
            </a:pPr>
            <a:r>
              <a:rPr lang="en-US" smtClean="0"/>
              <a:t>OFFSET shadow solves OCCLUSION problems.</a:t>
            </a:r>
          </a:p>
          <a:p>
            <a:pPr eaLnBrk="1" hangingPunct="1">
              <a:spcBef>
                <a:spcPct val="0"/>
              </a:spcBef>
            </a:pPr>
            <a:endParaRPr lang="en-US" smtClean="0"/>
          </a:p>
          <a:p>
            <a:pPr eaLnBrk="1" hangingPunct="1">
              <a:spcBef>
                <a:spcPct val="0"/>
              </a:spcBef>
            </a:pPr>
            <a:r>
              <a:rPr lang="en-US" smtClean="0"/>
              <a:t>Emphasize the value of the FEEDBACK in the shadow.</a:t>
            </a:r>
          </a:p>
          <a:p>
            <a:pPr eaLnBrk="1" hangingPunct="1">
              <a:spcBef>
                <a:spcPct val="0"/>
              </a:spcBef>
            </a:pPr>
            <a:r>
              <a:rPr lang="en-US" smtClean="0"/>
              <a:t>Seeing the hand as a whole helps with ORIENTATION.</a:t>
            </a:r>
          </a:p>
          <a:p>
            <a:pPr eaLnBrk="1" hangingPunct="1">
              <a:spcBef>
                <a:spcPct val="0"/>
              </a:spcBef>
            </a:pPr>
            <a:endParaRPr lang="en-US" smtClean="0"/>
          </a:p>
          <a:p>
            <a:pPr eaLnBrk="1" hangingPunct="1">
              <a:spcBef>
                <a:spcPct val="0"/>
              </a:spcBef>
            </a:pPr>
            <a:r>
              <a:rPr lang="en-US" smtClean="0"/>
              <a:t>Problem CANNOT be solved using the best computer vision system on the planet</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0CF5F3E-48E4-4D36-9FEE-D7DE2DD9E2F7}"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OOR = out of range.</a:t>
            </a:r>
          </a:p>
          <a:p>
            <a:endParaRPr lang="en-US" smtClean="0"/>
          </a:p>
          <a:p>
            <a:r>
              <a:rPr lang="en-US" smtClean="0"/>
              <a:t>Relate back to dynamic guides.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2766D0C-17A2-41B2-BF0B-D2847125E9B5}"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shall use…</a:t>
            </a:r>
          </a:p>
          <a:p>
            <a:endParaRPr lang="en-US" smtClean="0"/>
          </a:p>
          <a:p>
            <a:r>
              <a:rPr lang="en-US" smtClean="0"/>
              <a:t>User Shadow Annotations EXTEND dynamic guides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D07BB89-4388-469C-9249-046BC4CA6AA5}"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normAutofit fontScale="92500" lnSpcReduction="10000"/>
          </a:bodyPr>
          <a:lstStyle/>
          <a:p>
            <a:pPr eaLnBrk="1" hangingPunct="1">
              <a:spcBef>
                <a:spcPct val="0"/>
              </a:spcBef>
              <a:defRPr/>
            </a:pPr>
            <a:r>
              <a:rPr lang="en-US" dirty="0" smtClean="0"/>
              <a:t>One way to start single point + path gestures, many POTENTIAL ways to start multi-touch and whole hand gestures.</a:t>
            </a:r>
          </a:p>
          <a:p>
            <a:pPr eaLnBrk="1" hangingPunct="1">
              <a:spcBef>
                <a:spcPct val="0"/>
              </a:spcBef>
              <a:defRPr/>
            </a:pPr>
            <a:endParaRPr lang="en-US" dirty="0" smtClean="0"/>
          </a:p>
          <a:p>
            <a:pPr eaLnBrk="1" hangingPunct="1">
              <a:spcBef>
                <a:spcPct val="0"/>
              </a:spcBef>
              <a:defRPr/>
            </a:pPr>
            <a:r>
              <a:rPr lang="en-US" dirty="0" smtClean="0"/>
              <a:t>Goal: The physical actions of a NOVICE should be the SAME as an EXPERT. Aids the TRANSITION to an expert user.</a:t>
            </a:r>
          </a:p>
          <a:p>
            <a:pPr eaLnBrk="1" hangingPunct="1">
              <a:spcBef>
                <a:spcPct val="0"/>
              </a:spcBef>
              <a:defRPr/>
            </a:pPr>
            <a:endParaRPr lang="en-US" dirty="0" smtClean="0"/>
          </a:p>
          <a:p>
            <a:pPr eaLnBrk="1" hangingPunct="1">
              <a:spcBef>
                <a:spcPct val="0"/>
              </a:spcBef>
              <a:defRPr/>
            </a:pPr>
            <a:r>
              <a:rPr lang="en-US" dirty="0" smtClean="0"/>
              <a:t>DEFINE IN SITU</a:t>
            </a:r>
          </a:p>
          <a:p>
            <a:pPr eaLnBrk="1" hangingPunct="1">
              <a:spcBef>
                <a:spcPct val="0"/>
              </a:spcBef>
              <a:defRPr/>
            </a:pPr>
            <a:r>
              <a:rPr lang="en-US" dirty="0" smtClean="0"/>
              <a:t>Next steps the user must perform are shown relative to their current state</a:t>
            </a:r>
          </a:p>
          <a:p>
            <a:pPr eaLnBrk="1" hangingPunct="1">
              <a:spcBef>
                <a:spcPct val="0"/>
              </a:spcBef>
              <a:defRPr/>
            </a:pPr>
            <a:endParaRPr lang="en-US" dirty="0" smtClean="0"/>
          </a:p>
          <a:p>
            <a:pPr eaLnBrk="1" hangingPunct="1">
              <a:spcBef>
                <a:spcPct val="0"/>
              </a:spcBef>
              <a:defRPr/>
            </a:pPr>
            <a:r>
              <a:rPr lang="en-US" dirty="0" smtClean="0"/>
              <a:t>EXAMPLE of a novice user invoking help from a single point for a gesture that starts with a fist.</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CFE2551-0E41-4937-9D66-86BD258CE9E6}"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SELL! Say what it ACCOMPLISHES.</a:t>
            </a:r>
          </a:p>
          <a:p>
            <a:pPr eaLnBrk="1" hangingPunct="1">
              <a:spcBef>
                <a:spcPct val="0"/>
              </a:spcBef>
            </a:pPr>
            <a:endParaRPr lang="en-US" smtClean="0"/>
          </a:p>
          <a:p>
            <a:pPr eaLnBrk="1" hangingPunct="1">
              <a:spcBef>
                <a:spcPct val="0"/>
              </a:spcBef>
            </a:pPr>
            <a:r>
              <a:rPr lang="en-US" smtClean="0"/>
              <a:t>Our registration pose guide shows two views of a given registration pose: the shape of the contact area on the surface, as represented by a raw visual input from the Microsoft Surface (more on that later), and the parts of the hand(s) used to make that shape on a cartoon hand. </a:t>
            </a:r>
          </a:p>
          <a:p>
            <a:pPr eaLnBrk="1" hangingPunct="1">
              <a:spcBef>
                <a:spcPct val="0"/>
              </a:spcBef>
            </a:pPr>
            <a:endParaRPr lang="en-US" smtClean="0"/>
          </a:p>
          <a:p>
            <a:pPr eaLnBrk="1" hangingPunct="1">
              <a:spcBef>
                <a:spcPct val="0"/>
              </a:spcBef>
            </a:pPr>
            <a:r>
              <a:rPr lang="en-US" smtClean="0"/>
              <a:t>Showing two representations was done for a few reasons:</a:t>
            </a:r>
          </a:p>
          <a:p>
            <a:pPr eaLnBrk="1" hangingPunct="1">
              <a:spcBef>
                <a:spcPct val="0"/>
              </a:spcBef>
              <a:buFontTx/>
              <a:buChar char="-"/>
            </a:pPr>
            <a:r>
              <a:rPr lang="en-US" smtClean="0"/>
              <a:t>It can be hard to tell what parts of the hand are being used for, given only the contact shape</a:t>
            </a:r>
          </a:p>
          <a:p>
            <a:pPr eaLnBrk="1" hangingPunct="1">
              <a:spcBef>
                <a:spcPct val="0"/>
              </a:spcBef>
              <a:buFontTx/>
              <a:buChar char="-"/>
            </a:pPr>
            <a:r>
              <a:rPr lang="en-US" smtClean="0"/>
              <a:t> Given only the cartoon hand, it is unclear what kind of contact shape should be made with it</a:t>
            </a:r>
          </a:p>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8FB07F4-808A-41D9-AABE-CCB8C7C9177D}"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(REVERSE) PINCH gesture example</a:t>
            </a:r>
          </a:p>
          <a:p>
            <a:endParaRPr lang="en-US" smtClean="0"/>
          </a:p>
          <a:p>
            <a:r>
              <a:rPr lang="en-US" smtClean="0"/>
              <a:t>While it may be performable using contacts coming from different hands then intended, it won’t be comfortable or efficient.</a:t>
            </a:r>
          </a:p>
          <a:p>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4A3D9EE-0334-4F09-85DA-34AC19DE9CC2}"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CHEAT SHEET. Gives the user an overview of all possible registrations in this system.</a:t>
            </a:r>
          </a:p>
          <a:p>
            <a:r>
              <a:rPr lang="en-US" smtClean="0"/>
              <a:t>Not in-situ</a:t>
            </a:r>
          </a:p>
          <a:p>
            <a:endParaRPr lang="en-US" smtClean="0"/>
          </a:p>
          <a:p>
            <a:r>
              <a:rPr lang="en-US" smtClean="0"/>
              <a:t>MULTIPLE gestures may be available from the same registration pose.</a:t>
            </a:r>
          </a:p>
          <a:p>
            <a:endParaRPr lang="en-US" smtClean="0"/>
          </a:p>
          <a:p>
            <a:r>
              <a:rPr lang="en-US" smtClean="0"/>
              <a:t>Let’s perform the CAT gesture.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D5625B1-6363-41D9-AC94-1EFCE345AD49}"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shall use…</a:t>
            </a:r>
          </a:p>
          <a:p>
            <a:endParaRPr lang="en-US" smtClean="0"/>
          </a:p>
          <a:p>
            <a:r>
              <a:rPr lang="en-US" smtClean="0"/>
              <a:t>User Shadow Annotations EXTEND dynamic guides</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3338231-ED89-4354-B0BE-E6F473F4A0B4}"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let’s COME DOWN TO EARTH and see what INTERACTING WITH THE REAL WORLD IS LIKE.</a:t>
            </a:r>
          </a:p>
          <a:p>
            <a:pPr eaLnBrk="1" hangingPunct="1"/>
            <a:endParaRPr lang="en-US" smtClean="0"/>
          </a:p>
          <a:p>
            <a:pPr eaLnBrk="1" hangingPunct="1"/>
            <a:r>
              <a:rPr lang="en-US" smtClean="0"/>
              <a:t>In the real world, we use many different parts of our hand in subtle and expressive ways.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B1E47A6-0559-4D90-BD3E-5632A2641938}" type="slidenum">
              <a:rPr lang="en-US">
                <a:latin typeface="Calibri" charset="0"/>
              </a:rPr>
              <a:pPr eaLnBrk="1" hangingPunct="1"/>
              <a:t>2</a:t>
            </a:fld>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Let’s look at a sample gesture that could be hard to teach.</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F9FE990-A850-4BF6-9AD2-91A0463845E1}"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can express motions of the gesture, but we also need to cue them to stop and add another finger at a certain point.</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B8565BD-4A22-4AEC-8993-BB565DF54A88}" type="slidenum">
              <a:rPr lang="en-US">
                <a:latin typeface="Calibri" charset="0"/>
              </a:rPr>
              <a:pPr eaLnBrk="1" hangingPunct="1"/>
              <a:t>21</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Let’s watch the user performing the gesture with ShadowGuides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411C45C-B47E-4B33-A356-AD432531A5EA}"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Let’s watch that gesture again from the view of the user shadow annotations.</a:t>
            </a:r>
          </a:p>
          <a:p>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4E51F5D-F6B3-4189-A941-5AEFD881EACB}" type="slidenum">
              <a:rPr lang="en-US">
                <a:latin typeface="Calibri" charset="0"/>
              </a:rPr>
              <a:pPr eaLnBrk="1" hangingPunct="1"/>
              <a:t>23</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annotate the user shadow with not only dynamic guides, but also dynamic markers to represent cues.</a:t>
            </a:r>
          </a:p>
          <a:p>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AE1A9D3-F391-4849-9554-B0AFDF07D5FC}"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Lets look at key frames.</a:t>
            </a:r>
          </a:p>
          <a:p>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87194F4-7CEF-4B47-A2C9-76B58675DC8C}" type="slidenum">
              <a:rPr lang="en-US">
                <a:latin typeface="Calibri" charset="0"/>
              </a:rPr>
              <a:pPr eaLnBrk="1" hangingPunct="1"/>
              <a:t>25</a:t>
            </a:fld>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5F2CCC7-C280-4F22-B50A-7720123CBA2B}" type="slidenum">
              <a:rPr lang="en-US">
                <a:latin typeface="Calibri" charset="0"/>
              </a:rPr>
              <a:pPr eaLnBrk="1" hangingPunct="1"/>
              <a:t>26</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BAEBF6E-6B8C-4164-A73E-EFB154198229}" type="slidenum">
              <a:rPr lang="en-US">
                <a:latin typeface="Calibri" charset="0"/>
              </a:rPr>
              <a:pPr eaLnBrk="1" hangingPunct="1"/>
              <a:t>27</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82064F9-B469-4A34-B63B-767758A73F5C}" type="slidenum">
              <a:rPr lang="en-US">
                <a:latin typeface="Calibri" charset="0"/>
              </a:rPr>
              <a:pPr eaLnBrk="1" hangingPunct="1"/>
              <a:t>28</a:t>
            </a:fld>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27FFB25-23BE-46EB-9B13-B97AB141F679}" type="slidenum">
              <a:rPr lang="en-US">
                <a:latin typeface="Calibri" charset="0"/>
              </a:rPr>
              <a:pPr eaLnBrk="1" hangingPunct="1"/>
              <a:t>29</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currently the gestures we design in our systems are missing out on the EXPRESSIVITY that we all have a capacity for.</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917B35C-E4BE-4F1A-AFC8-AC534286C542}" type="slidenum">
              <a:rPr lang="en-US">
                <a:latin typeface="Calibri" charset="0"/>
              </a:rPr>
              <a:pPr eaLnBrk="1" hangingPunct="1"/>
              <a:t>3</a:t>
            </a:fld>
            <a:endParaRPr 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The user has just put their fist down – and there are two gestures possible from this starting pose.</a:t>
            </a:r>
          </a:p>
          <a:p>
            <a:pPr eaLnBrk="1" hangingPunct="1">
              <a:spcBef>
                <a:spcPct val="0"/>
              </a:spcBef>
            </a:pPr>
            <a:endParaRPr lang="en-US" smtClean="0"/>
          </a:p>
          <a:p>
            <a:pPr eaLnBrk="1" hangingPunct="1">
              <a:spcBef>
                <a:spcPct val="0"/>
              </a:spcBef>
            </a:pPr>
            <a:r>
              <a:rPr lang="en-US" smtClean="0"/>
              <a:t>contact shape KEYFRAMES for shape deformation</a:t>
            </a:r>
          </a:p>
          <a:p>
            <a:pPr eaLnBrk="1" hangingPunct="1">
              <a:spcBef>
                <a:spcPct val="0"/>
              </a:spcBef>
            </a:pPr>
            <a:endParaRPr lang="en-US" smtClean="0"/>
          </a:p>
          <a:p>
            <a:pPr eaLnBrk="1" hangingPunct="1">
              <a:spcBef>
                <a:spcPct val="0"/>
              </a:spcBef>
            </a:pPr>
            <a:r>
              <a:rPr lang="en-US" smtClean="0"/>
              <a:t>Now you have seen ALL of ShadowGuides!</a:t>
            </a:r>
          </a:p>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8E407D2-CA09-4371-899D-3521F7DB142C}" type="slidenum">
              <a:rPr lang="en-US">
                <a:latin typeface="Calibri" charset="0"/>
              </a:rPr>
              <a:pPr eaLnBrk="1" hangingPunct="1"/>
              <a:t>30</a:t>
            </a:fld>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D25115-24BD-4C6B-9039-CD361787FD36}" type="slidenum">
              <a:rPr lang="en-US">
                <a:latin typeface="Calibri" charset="0"/>
              </a:rPr>
              <a:pPr eaLnBrk="1" hangingPunct="1"/>
              <a:t>31</a:t>
            </a:fld>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Joke: So I’m on an internship for a first time, and I’m like, so guys, whats the standard test to determine how well your system teaches gestures? </a:t>
            </a:r>
          </a:p>
          <a:p>
            <a:r>
              <a:rPr lang="en-US" smtClean="0"/>
              <a:t>And they’re like, uhhhhhhhh that doesn’t exist yet.</a:t>
            </a:r>
          </a:p>
          <a:p>
            <a:r>
              <a:rPr lang="en-US" smtClean="0"/>
              <a:t>So my work was not done yet.</a:t>
            </a:r>
          </a:p>
          <a:p>
            <a:pPr eaLnBrk="1" hangingPunct="1">
              <a:spcBef>
                <a:spcPct val="0"/>
              </a:spcBef>
            </a:pPr>
            <a:endParaRPr lang="en-US" smtClean="0"/>
          </a:p>
          <a:p>
            <a:pPr eaLnBrk="1" hangingPunct="1">
              <a:spcBef>
                <a:spcPct val="0"/>
              </a:spcBef>
            </a:pPr>
            <a:r>
              <a:rPr lang="en-US" smtClean="0"/>
              <a:t>No one has a map for the space of multi-touch and whole hand gestures. This motivates our Taxonomy.</a:t>
            </a:r>
          </a:p>
          <a:p>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08B57D9-59C8-4A53-B04D-E701FC311B4B}" type="slidenum">
              <a:rPr lang="en-US">
                <a:latin typeface="Calibri" charset="0"/>
              </a:rPr>
              <a:pPr eaLnBrk="1" hangingPunct="1"/>
              <a:t>32</a:t>
            </a:fld>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 build our taxonomy based on User-Defined Gestures work in CHI 2009. They used </a:t>
            </a:r>
            <a:r>
              <a:rPr lang="en-US" i="1" smtClean="0"/>
              <a:t>form, nature, binding, and flow, </a:t>
            </a:r>
            <a:r>
              <a:rPr lang="en-US" smtClean="0"/>
              <a:t>but we are semantics-agnostic, so we only focus on the form on the gesture, which we expand to </a:t>
            </a:r>
          </a:p>
          <a:p>
            <a:pPr eaLnBrk="1" hangingPunct="1">
              <a:spcBef>
                <a:spcPct val="0"/>
              </a:spcBef>
            </a:pPr>
            <a:r>
              <a:rPr lang="en-US" smtClean="0"/>
              <a:t>Registration Pose, Continuation Pose and Movement</a:t>
            </a:r>
          </a:p>
          <a:p>
            <a:pPr eaLnBrk="1" hangingPunct="1">
              <a:spcBef>
                <a:spcPct val="0"/>
              </a:spcBef>
            </a:pPr>
            <a:endParaRPr lang="en-US" smtClean="0"/>
          </a:p>
          <a:p>
            <a:pPr eaLnBrk="1" hangingPunct="1">
              <a:spcBef>
                <a:spcPct val="0"/>
              </a:spcBef>
            </a:pPr>
            <a:r>
              <a:rPr lang="en-US" smtClean="0"/>
              <a:t>While it may be impossible to anticipate every difficulty that could arise with a complex gesture, this mapping of the set of gestures, which has some validity as it comes from observation of users, is useful to understand what is possible. </a:t>
            </a:r>
          </a:p>
          <a:p>
            <a:pPr eaLnBrk="1" hangingPunct="1">
              <a:spcBef>
                <a:spcPct val="0"/>
              </a:spcBef>
            </a:pPr>
            <a:r>
              <a:rPr lang="en-US" smtClean="0"/>
              <a:t>What is NOT included: timing-relevant gestures: double-tap for example.</a:t>
            </a:r>
          </a:p>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88DF76E-B68F-47E9-B622-ABE637BCE2F8}"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Gestures in LITERATURE. Had to invent COMPLICATED gestures</a:t>
            </a:r>
          </a:p>
          <a:p>
            <a:pPr eaLnBrk="1" hangingPunct="1">
              <a:spcBef>
                <a:spcPct val="0"/>
              </a:spcBef>
            </a:pPr>
            <a:endParaRPr lang="en-US" smtClean="0"/>
          </a:p>
          <a:p>
            <a:pPr eaLnBrk="1" hangingPunct="1">
              <a:spcBef>
                <a:spcPct val="0"/>
              </a:spcBef>
            </a:pPr>
            <a:r>
              <a:rPr lang="en-US" smtClean="0"/>
              <a:t>We reserve the ONE-FINGER tap for invoking the help system.</a:t>
            </a:r>
          </a:p>
          <a:p>
            <a:pPr eaLnBrk="1" hangingPunct="1">
              <a:spcBef>
                <a:spcPct val="0"/>
              </a:spcBef>
            </a:pPr>
            <a:endParaRPr lang="en-US" smtClean="0"/>
          </a:p>
          <a:p>
            <a:pPr eaLnBrk="1" hangingPunct="1">
              <a:spcBef>
                <a:spcPct val="0"/>
              </a:spcBef>
            </a:pPr>
            <a:r>
              <a:rPr lang="en-US" smtClean="0"/>
              <a:t>We OFFER this set to the community to provide a basis of comparison for gesture learning.</a:t>
            </a:r>
          </a:p>
          <a:p>
            <a:pPr eaLnBrk="1" hangingPunct="1">
              <a:spcBef>
                <a:spcPct val="0"/>
              </a:spcBef>
            </a:pPr>
            <a:r>
              <a:rPr lang="en-US" smtClean="0"/>
              <a:t>The entire gesture set is shown in a video accompanying the paper.</a:t>
            </a:r>
          </a:p>
          <a:p>
            <a:pPr eaLnBrk="1" hangingPunct="1">
              <a:spcBef>
                <a:spcPct val="0"/>
              </a:spcBef>
            </a:pPr>
            <a:endParaRPr lang="en-US" smtClean="0"/>
          </a:p>
          <a:p>
            <a:pPr eaLnBrk="1" hangingPunct="1">
              <a:spcBef>
                <a:spcPct val="0"/>
              </a:spcBef>
            </a:pPr>
            <a:r>
              <a:rPr lang="en-US" smtClean="0"/>
              <a:t>Our NEXT PROBLEM was that there we need a suitable BASELINE comparison.</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8BC9FBF-E4F8-4263-AC77-36B1290211DF}" type="slidenum">
              <a:rPr lang="en-US">
                <a:latin typeface="Calibri" charset="0"/>
              </a:rPr>
              <a:pPr eaLnBrk="1" hangingPunct="1"/>
              <a:t>34</a:t>
            </a:fld>
            <a:endParaRPr lang="en-US">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 built a menu of tap-able videos for each gesture. </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6CA1F2B-3D6E-4E4A-931A-B135F8BF28B9}" type="slidenum">
              <a:rPr lang="en-US">
                <a:latin typeface="Calibri" charset="0"/>
              </a:rPr>
              <a:pPr eaLnBrk="1" hangingPunct="1"/>
              <a:t>35</a:t>
            </a:fld>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a:p>
            <a:pPr eaLnBrk="1" hangingPunct="1">
              <a:spcBef>
                <a:spcPct val="0"/>
              </a:spcBef>
            </a:pPr>
            <a:r>
              <a:rPr lang="en-US" smtClean="0"/>
              <a:t>Video emphasizes the OPPOSITE properties of ShadowGuides</a:t>
            </a:r>
          </a:p>
          <a:p>
            <a:pPr eaLnBrk="1" hangingPunct="1">
              <a:spcBef>
                <a:spcPct val="0"/>
              </a:spcBef>
              <a:buFontTx/>
              <a:buChar char="-"/>
            </a:pPr>
            <a:r>
              <a:rPr lang="en-US" smtClean="0"/>
              <a:t>No feedback</a:t>
            </a:r>
          </a:p>
          <a:p>
            <a:pPr eaLnBrk="1" hangingPunct="1">
              <a:spcBef>
                <a:spcPct val="0"/>
              </a:spcBef>
              <a:buFontTx/>
              <a:buChar char="-"/>
            </a:pPr>
            <a:r>
              <a:rPr lang="en-US" smtClean="0"/>
              <a:t>Not interactive</a:t>
            </a:r>
          </a:p>
          <a:p>
            <a:pPr eaLnBrk="1" hangingPunct="1">
              <a:spcBef>
                <a:spcPct val="0"/>
              </a:spcBef>
            </a:pPr>
            <a:r>
              <a:rPr lang="en-US" smtClean="0"/>
              <a:t>-Easy to make</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93DDD75-CC8D-4792-97ED-2D7E374DF06C}" type="slidenum">
              <a:rPr lang="en-US">
                <a:latin typeface="Calibri" charset="0"/>
              </a:rPr>
              <a:pPr eaLnBrk="1" hangingPunct="1"/>
              <a:t>36</a:t>
            </a:fld>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In each trial, users were cued to perform a gesture, named after an animal.</a:t>
            </a:r>
          </a:p>
          <a:p>
            <a:pPr eaLnBrk="1" hangingPunct="1">
              <a:spcBef>
                <a:spcPct val="0"/>
              </a:spcBef>
            </a:pPr>
            <a:endParaRPr lang="en-US" smtClean="0"/>
          </a:p>
          <a:p>
            <a:pPr eaLnBrk="1" hangingPunct="1">
              <a:spcBef>
                <a:spcPct val="0"/>
              </a:spcBef>
            </a:pPr>
            <a:r>
              <a:rPr lang="en-US" smtClean="0"/>
              <a:t>People did not KNOW they were going to be tested in the memory phase.</a:t>
            </a:r>
          </a:p>
          <a:p>
            <a:pPr eaLnBrk="1" hangingPunct="1">
              <a:spcBef>
                <a:spcPct val="0"/>
              </a:spcBef>
            </a:pPr>
            <a:endParaRPr lang="en-US" smtClean="0"/>
          </a:p>
          <a:p>
            <a:pPr eaLnBrk="1" hangingPunct="1">
              <a:spcBef>
                <a:spcPct val="0"/>
              </a:spcBef>
            </a:pPr>
            <a:r>
              <a:rPr lang="en-US" smtClean="0"/>
              <a:t>We MEASURED: Time of each trial, # of attempts, if they invoked the menu or not.</a:t>
            </a:r>
          </a:p>
          <a:p>
            <a:pPr eaLnBrk="1" hangingPunct="1">
              <a:spcBef>
                <a:spcPct val="0"/>
              </a:spcBef>
            </a:pPr>
            <a:endParaRPr lang="en-US" smtClean="0"/>
          </a:p>
          <a:p>
            <a:pPr eaLnBrk="1" hangingPunct="1">
              <a:spcBef>
                <a:spcPct val="0"/>
              </a:spcBef>
            </a:pPr>
            <a:r>
              <a:rPr lang="en-US" smtClean="0"/>
              <a:t>No significant QUANTITATIVE differences were found in the LEARNING PHASE. Variation in learning was very high across users, however, so any inter-method variation would have been obscured.</a:t>
            </a:r>
          </a:p>
          <a:p>
            <a:pPr eaLnBrk="1" hangingPunct="1">
              <a:spcBef>
                <a:spcPct val="0"/>
              </a:spcBef>
            </a:pPr>
            <a:endParaRPr lang="en-US" smtClean="0"/>
          </a:p>
          <a:p>
            <a:pPr eaLnBrk="1" hangingPunct="1">
              <a:spcBef>
                <a:spcPct val="0"/>
              </a:spcBef>
            </a:pPr>
            <a:r>
              <a:rPr lang="en-US" smtClean="0"/>
              <a:t>Other data:</a:t>
            </a:r>
          </a:p>
          <a:p>
            <a:pPr eaLnBrk="1" hangingPunct="1">
              <a:spcBef>
                <a:spcPct val="0"/>
              </a:spcBef>
            </a:pPr>
            <a:r>
              <a:rPr lang="en-US" smtClean="0"/>
              <a:t>Users were between the ages of 18-50 and had used nothing more complicated than a touch-sensitive phone</a:t>
            </a:r>
          </a:p>
          <a:p>
            <a:pPr eaLnBrk="1" hangingPunct="1">
              <a:spcBef>
                <a:spcPct val="0"/>
              </a:spcBef>
            </a:pPr>
            <a:r>
              <a:rPr lang="en-US" smtClean="0"/>
              <a:t>Participants took between 60-90 minutes.</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483AEB2-4769-4194-AF62-AE40D9CAFE85}" type="slidenum">
              <a:rPr lang="en-US">
                <a:latin typeface="Calibri" charset="0"/>
              </a:rPr>
              <a:pPr eaLnBrk="1" hangingPunct="1"/>
              <a:t>37</a:t>
            </a:fld>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Explain AXES</a:t>
            </a:r>
          </a:p>
          <a:p>
            <a:pPr eaLnBrk="1" hangingPunct="1">
              <a:spcBef>
                <a:spcPct val="0"/>
              </a:spcBef>
            </a:pPr>
            <a:r>
              <a:rPr lang="en-US" smtClean="0"/>
              <a:t>Participants using ShadowGuides were significantly more successful in performing gestures during the memory test. </a:t>
            </a:r>
          </a:p>
          <a:p>
            <a:pPr eaLnBrk="1" hangingPunct="1">
              <a:spcBef>
                <a:spcPct val="0"/>
              </a:spcBef>
            </a:pPr>
            <a:r>
              <a:rPr lang="en-US" smtClean="0"/>
              <a:t>First attempt: 50% more gestures for SG.     9.4/15 SG    6/15 V</a:t>
            </a:r>
          </a:p>
          <a:p>
            <a:pPr eaLnBrk="1" hangingPunct="1">
              <a:spcBef>
                <a:spcPct val="0"/>
              </a:spcBef>
            </a:pPr>
            <a:r>
              <a:rPr lang="en-US" smtClean="0"/>
              <a:t>Fourth attempt: 30% more gestures for SG. 12.8/15 SG  9.7/15 V</a:t>
            </a:r>
          </a:p>
          <a:p>
            <a:pPr eaLnBrk="1" hangingPunct="1">
              <a:spcBef>
                <a:spcPct val="0"/>
              </a:spcBef>
            </a:pPr>
            <a:r>
              <a:rPr lang="en-US" smtClean="0"/>
              <a:t>(this gap does not close after the 4</a:t>
            </a:r>
            <a:r>
              <a:rPr lang="en-US" baseline="30000" smtClean="0"/>
              <a:t>th</a:t>
            </a:r>
            <a:r>
              <a:rPr lang="en-US" smtClean="0"/>
              <a:t> attempt)</a:t>
            </a:r>
          </a:p>
          <a:p>
            <a:pPr eaLnBrk="1" hangingPunct="1">
              <a:spcBef>
                <a:spcPct val="0"/>
              </a:spcBef>
            </a:pPr>
            <a:endParaRPr lang="en-US" smtClean="0"/>
          </a:p>
          <a:p>
            <a:pPr eaLnBrk="1" hangingPunct="1">
              <a:spcBef>
                <a:spcPct val="0"/>
              </a:spcBef>
            </a:pPr>
            <a:r>
              <a:rPr lang="en-US" smtClean="0"/>
              <a:t>SG scored better or equal on Likert</a:t>
            </a:r>
          </a:p>
          <a:p>
            <a:pPr eaLnBrk="1" hangingPunct="1">
              <a:spcBef>
                <a:spcPct val="0"/>
              </a:spcBef>
            </a:pPr>
            <a:endParaRPr lang="en-US" smtClean="0"/>
          </a:p>
          <a:p>
            <a:pPr eaLnBrk="1" hangingPunct="1">
              <a:spcBef>
                <a:spcPct val="0"/>
              </a:spcBef>
            </a:pPr>
            <a:r>
              <a:rPr lang="en-US" smtClean="0"/>
              <a:t>While there were no clear QUANTITATIVE results in the learning phase, our QUALITATIVE observations were quite different.</a:t>
            </a:r>
          </a:p>
          <a:p>
            <a:pPr eaLnBrk="1" hangingPunct="1">
              <a:spcBef>
                <a:spcPct val="0"/>
              </a:spcBef>
            </a:pPr>
            <a:endParaRPr lang="en-US" smtClean="0"/>
          </a:p>
          <a:p>
            <a:pPr eaLnBrk="1" hangingPunct="1">
              <a:spcBef>
                <a:spcPct val="0"/>
              </a:spcBef>
            </a:pPr>
            <a:r>
              <a:rPr lang="en-US" smtClean="0"/>
              <a:t>Extra Data Observations:</a:t>
            </a:r>
          </a:p>
          <a:p>
            <a:pPr eaLnBrk="1" hangingPunct="1">
              <a:spcBef>
                <a:spcPct val="0"/>
              </a:spcBef>
              <a:buFontTx/>
              <a:buChar char="-"/>
            </a:pPr>
            <a:r>
              <a:rPr lang="en-US" smtClean="0"/>
              <a:t>EVERY gesture was either more often or equally remembered by ShadowGuides participants, after both 1 and 4 attempts.</a:t>
            </a:r>
          </a:p>
          <a:p>
            <a:pPr eaLnBrk="1" hangingPunct="1">
              <a:spcBef>
                <a:spcPct val="0"/>
              </a:spcBef>
              <a:buFontTx/>
              <a:buChar char="-"/>
            </a:pPr>
            <a:r>
              <a:rPr lang="en-US" smtClean="0"/>
              <a:t>Some gestures were (unsurprisingly) much harder to remember and/or perform than others.</a:t>
            </a:r>
          </a:p>
          <a:p>
            <a:pPr eaLnBrk="1" hangingPunct="1">
              <a:spcBef>
                <a:spcPct val="0"/>
              </a:spcBef>
            </a:pPr>
            <a:r>
              <a:rPr lang="en-US" smtClean="0"/>
              <a:t>-Manually categorized errors in the memory phase by watching video after the trial as errors in PERFORMANCE or errors in MEMORY. There were obviously more errors in the video mode, but both there were much more of both types of errors. If watching video relative to ShadowGuides only had an effect on the details of the gesture, then we would only expect an increase in errors in performance.</a:t>
            </a:r>
          </a:p>
          <a:p>
            <a:pPr eaLnBrk="1" hangingPunct="1">
              <a:spcBef>
                <a:spcPct val="0"/>
              </a:spcBef>
            </a:pPr>
            <a:r>
              <a:rPr lang="en-US" smtClean="0"/>
              <a:t>-Every user performed each gesture at least once correctly during the learning phase.</a:t>
            </a:r>
          </a:p>
          <a:p>
            <a:pPr eaLnBrk="1" hangingPunct="1">
              <a:spcBef>
                <a:spcPct val="0"/>
              </a:spcBef>
            </a:pPr>
            <a:r>
              <a:rPr lang="en-US" smtClean="0"/>
              <a:t>ShadowGuides First Attempt:</a:t>
            </a:r>
          </a:p>
          <a:p>
            <a:pPr eaLnBrk="1" hangingPunct="1">
              <a:spcBef>
                <a:spcPct val="0"/>
              </a:spcBef>
            </a:pPr>
            <a:r>
              <a:rPr lang="en-US" smtClean="0"/>
              <a:t>Median: 10. Mode and Max: 13 (3 users). Min: 3</a:t>
            </a:r>
          </a:p>
          <a:p>
            <a:pPr eaLnBrk="1" hangingPunct="1">
              <a:spcBef>
                <a:spcPct val="0"/>
              </a:spcBef>
            </a:pPr>
            <a:r>
              <a:rPr lang="en-US" smtClean="0"/>
              <a:t>Video First Attempt:</a:t>
            </a:r>
          </a:p>
          <a:p>
            <a:pPr eaLnBrk="1" hangingPunct="1">
              <a:spcBef>
                <a:spcPct val="0"/>
              </a:spcBef>
            </a:pPr>
            <a:r>
              <a:rPr lang="en-US" smtClean="0"/>
              <a:t>Median and Mode: 6 Max: 11 Min: 3</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01B7326-BA1C-4021-A934-C9F31C211E7D}" type="slidenum">
              <a:rPr lang="en-US">
                <a:latin typeface="Calibri" charset="0"/>
              </a:rPr>
              <a:pPr eaLnBrk="1" hangingPunct="1"/>
              <a:t>38</a:t>
            </a:fld>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Users would essentially MIMIC THE VIDEO, missing details.</a:t>
            </a:r>
          </a:p>
          <a:p>
            <a:pPr eaLnBrk="1" hangingPunct="1">
              <a:spcBef>
                <a:spcPct val="0"/>
              </a:spcBef>
              <a:buFontTx/>
              <a:buChar char="-"/>
            </a:pPr>
            <a:endParaRPr lang="en-US" smtClean="0"/>
          </a:p>
          <a:p>
            <a:pPr eaLnBrk="1" hangingPunct="1">
              <a:spcBef>
                <a:spcPct val="0"/>
              </a:spcBef>
            </a:pPr>
            <a:r>
              <a:rPr lang="en-US" smtClean="0"/>
              <a:t>SG users were learning a gesture for the first time with SG, they would move very SLOWLY and CAUTIOUSLY. Perhaps video or animation could be used in concert with our annotations to alleviate the first-time experience.</a:t>
            </a:r>
          </a:p>
          <a:p>
            <a:pPr eaLnBrk="1" hangingPunct="1">
              <a:spcBef>
                <a:spcPct val="0"/>
              </a:spcBef>
              <a:buFontTx/>
              <a:buChar char="-"/>
            </a:pPr>
            <a:endParaRPr lang="en-US" smtClean="0"/>
          </a:p>
          <a:p>
            <a:pPr eaLnBrk="1" hangingPunct="1">
              <a:spcBef>
                <a:spcPct val="0"/>
              </a:spcBef>
            </a:pPr>
            <a:r>
              <a:rPr lang="en-US" smtClean="0"/>
              <a:t>CLAIM: teaching dynamically gives people exactly the information they need at exactly the right time, and helps them remember details, but does not inspire confidence or provide an overview.</a:t>
            </a:r>
          </a:p>
          <a:p>
            <a:pPr eaLnBrk="1" hangingPunct="1">
              <a:spcBef>
                <a:spcPct val="0"/>
              </a:spcBef>
            </a:pPr>
            <a:endParaRPr lang="en-US" smtClean="0"/>
          </a:p>
          <a:p>
            <a:pPr eaLnBrk="1" hangingPunct="1">
              <a:spcBef>
                <a:spcPct val="0"/>
              </a:spcBef>
            </a:pPr>
            <a:r>
              <a:rPr lang="en-US" smtClean="0"/>
              <a:t>An expert gestures confidently and accurately. While a video shows people subtle cues on how to behave, it cannot show details. The exact same situation can arise when a live teacher is demonstrating the gesture for the user. It is hard to mimic something exactly unless we emphasize what parts are the most important.</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8053896-78BC-467A-9036-2FEA55202052}" type="slidenum">
              <a:rPr lang="en-US">
                <a:latin typeface="Calibri" charset="0"/>
              </a:rPr>
              <a:pPr eaLnBrk="1" hangingPunct="1"/>
              <a:t>39</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Little agreement in abstract gestures.</a:t>
            </a:r>
          </a:p>
          <a:p>
            <a:pPr eaLnBrk="1" hangingPunct="1"/>
            <a:endParaRPr lang="en-US" smtClean="0"/>
          </a:p>
          <a:p>
            <a:pPr eaLnBrk="1" hangingPunct="1"/>
            <a:r>
              <a:rPr lang="en-US" smtClean="0"/>
              <a:t>(Don’t spend too much time here.)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2903D16-03E8-4A65-9160-F34818745EC5}" type="slidenum">
              <a:rPr lang="en-US">
                <a:latin typeface="Calibri" charset="0"/>
              </a:rPr>
              <a:pPr eaLnBrk="1" hangingPunct="1"/>
              <a:t>4</a:t>
            </a:fld>
            <a:endParaRPr lang="en-US">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Contributions: ShadowGuides, Taxonomy, Representative Gesture Set, User Study observations.</a:t>
            </a:r>
          </a:p>
          <a:p>
            <a:pPr eaLnBrk="1" hangingPunct="1"/>
            <a:endParaRPr lang="en-US" smtClean="0"/>
          </a:p>
          <a:p>
            <a:pPr eaLnBrk="1" hangingPunct="1"/>
            <a:r>
              <a:rPr lang="en-US" smtClean="0"/>
              <a:t>SG represents a POINT in the design space. We have opened up the design space and given a map in the form of the taxonomy.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Physically analogous gestures are guessable. Abstract actions (which is what we were interested in anyway) have very little agreement when users are guessing.</a:t>
            </a:r>
          </a:p>
          <a:p>
            <a:pPr eaLnBrk="1" hangingPunct="1"/>
            <a:endParaRPr lang="en-US" smtClean="0"/>
          </a:p>
          <a:p>
            <a:pPr eaLnBrk="1" hangingPunct="1"/>
            <a:r>
              <a:rPr lang="en-US" smtClean="0"/>
              <a:t>Option A: build your entire gesture interface around the RECOGNIZABLE GUI.</a:t>
            </a:r>
          </a:p>
          <a:p>
            <a:pPr eaLnBrk="1" hangingPunct="1"/>
            <a:r>
              <a:rPr lang="en-US" smtClean="0"/>
              <a:t>Option B: TEACH people gestures. THIS IS WHAT WE WILL DO.</a:t>
            </a:r>
          </a:p>
          <a:p>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7A7C4BA-75A7-4599-B913-ABECB2AEEF06}" type="slidenum">
              <a:rPr lang="en-US">
                <a:latin typeface="Calibri" charset="0"/>
              </a:rPr>
              <a:pPr eaLnBrk="1" hangingPunct="1"/>
              <a:t>5</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(Don’t use term feedforward)</a:t>
            </a:r>
          </a:p>
          <a:p>
            <a:endParaRPr lang="en-US" smtClean="0"/>
          </a:p>
          <a:p>
            <a:r>
              <a:rPr lang="en-US" smtClean="0"/>
              <a:t>Let’s look at an implementation of dynamic guides on the tabletop…</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AF1F28F-73EC-4435-BF49-B37346E1F17C}"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MY IMPLEMENTATION.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A60DCD7-1F31-45E2-824C-0EC2F15AE5EC}"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This works fine for one point, but WHAT IF I want my user to put 5 fingers down and move in a circle…</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77E4035-1625-4607-997B-79FFF9A262C0}"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Let’s see dynamic guides teach the gesture of putting 5 fingers down and rotating in a circle.</a:t>
            </a:r>
          </a:p>
          <a:p>
            <a:pPr eaLnBrk="1" hangingPunct="1">
              <a:spcBef>
                <a:spcPct val="0"/>
              </a:spcBef>
            </a:pPr>
            <a:endParaRPr lang="en-US" smtClean="0"/>
          </a:p>
          <a:p>
            <a:pPr eaLnBrk="1" hangingPunct="1">
              <a:spcBef>
                <a:spcPct val="0"/>
              </a:spcBef>
            </a:pPr>
            <a:r>
              <a:rPr lang="en-US" smtClean="0"/>
              <a:t>Five finger gesture rotating in a circle. </a:t>
            </a:r>
          </a:p>
          <a:p>
            <a:pPr eaLnBrk="1" hangingPunct="1">
              <a:spcBef>
                <a:spcPct val="0"/>
              </a:spcBef>
            </a:pPr>
            <a:r>
              <a:rPr lang="en-US" smtClean="0"/>
              <a:t>[PLAY VIDEO]</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7FAD1DD-E066-4CC7-A1E2-059E5337A491}" type="slidenum">
              <a:rPr lang="en-US">
                <a:latin typeface="Calibri" charset="0"/>
              </a:rPr>
              <a:pPr eaLnBrk="1" hangingPunct="1"/>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83E68"/>
          </a:solidFill>
          <a:ln w="9525">
            <a:solidFill>
              <a:srgbClr val="383E68"/>
            </a:solidFill>
            <a:round/>
            <a:headEnd/>
            <a:tailEnd/>
          </a:ln>
        </p:spPr>
        <p:txBody>
          <a:bodyPr/>
          <a:lstStyle/>
          <a:p>
            <a:pPr>
              <a:defRPr/>
            </a:pPr>
            <a:endParaRPr lang="en-US" sz="2400">
              <a:latin typeface="Times New Roman" charset="0"/>
              <a:cs typeface="ＭＳ Ｐゴシック" charset="-128"/>
            </a:endParaRPr>
          </a:p>
        </p:txBody>
      </p:sp>
      <p:pic>
        <p:nvPicPr>
          <p:cNvPr id="5" name="Picture 10" descr="dgp_logo_lowercase cop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6413" y="4179888"/>
            <a:ext cx="4051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0" name="Rectangle 2"/>
          <p:cNvSpPr>
            <a:spLocks noGrp="1" noChangeArrowheads="1"/>
          </p:cNvSpPr>
          <p:nvPr>
            <p:ph type="ctrTitle"/>
          </p:nvPr>
        </p:nvSpPr>
        <p:spPr>
          <a:xfrm>
            <a:off x="685800" y="990600"/>
            <a:ext cx="7772400" cy="1371600"/>
          </a:xfrm>
        </p:spPr>
        <p:txBody>
          <a:bodyPr/>
          <a:lstStyle>
            <a:lvl1pPr>
              <a:defRPr sz="3600"/>
            </a:lvl1pPr>
          </a:lstStyle>
          <a:p>
            <a:r>
              <a:rPr lang="en-CA" smtClean="0"/>
              <a:t>Click to edit Master title style</a:t>
            </a:r>
            <a:endParaRPr lang="en-US"/>
          </a:p>
        </p:txBody>
      </p:sp>
      <p:sp>
        <p:nvSpPr>
          <p:cNvPr id="217091" name="Rectangle 3"/>
          <p:cNvSpPr>
            <a:spLocks noGrp="1" noChangeArrowheads="1"/>
          </p:cNvSpPr>
          <p:nvPr>
            <p:ph type="subTitle" idx="1"/>
          </p:nvPr>
        </p:nvSpPr>
        <p:spPr>
          <a:xfrm>
            <a:off x="1447800" y="3429000"/>
            <a:ext cx="7010400" cy="1600200"/>
          </a:xfrm>
        </p:spPr>
        <p:txBody>
          <a:bodyPr/>
          <a:lstStyle>
            <a:lvl1pPr marL="0" indent="0" algn="r">
              <a:buFontTx/>
              <a:buNone/>
              <a:defRPr sz="2400"/>
            </a:lvl1pPr>
          </a:lstStyle>
          <a:p>
            <a:r>
              <a:rPr lang="en-CA" smtClean="0"/>
              <a:t>Click to edit Master subtitle style</a:t>
            </a:r>
            <a:endParaRPr lang="en-US"/>
          </a:p>
        </p:txBody>
      </p:sp>
    </p:spTree>
    <p:extLst>
      <p:ext uri="{BB962C8B-B14F-4D97-AF65-F5344CB8AC3E}">
        <p14:creationId xmlns:p14="http://schemas.microsoft.com/office/powerpoint/2010/main" val="186574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64770CA5-D492-4769-BE79-F0233D4B26BF}" type="slidenum">
              <a:rPr lang="en-US"/>
              <a:pPr>
                <a:defRPr/>
              </a:pPr>
              <a:t>‹#›</a:t>
            </a:fld>
            <a:endParaRPr lang="en-US"/>
          </a:p>
        </p:txBody>
      </p:sp>
    </p:spTree>
    <p:extLst>
      <p:ext uri="{BB962C8B-B14F-4D97-AF65-F5344CB8AC3E}">
        <p14:creationId xmlns:p14="http://schemas.microsoft.com/office/powerpoint/2010/main" val="142928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228600"/>
            <a:ext cx="2001837" cy="57912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566738" y="228600"/>
            <a:ext cx="5854700" cy="5791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05AF8C3-C6CE-4204-9CCA-82923EB7C74A}" type="slidenum">
              <a:rPr lang="en-US"/>
              <a:pPr>
                <a:defRPr/>
              </a:pPr>
              <a:t>‹#›</a:t>
            </a:fld>
            <a:endParaRPr lang="en-US"/>
          </a:p>
        </p:txBody>
      </p:sp>
    </p:spTree>
    <p:extLst>
      <p:ext uri="{BB962C8B-B14F-4D97-AF65-F5344CB8AC3E}">
        <p14:creationId xmlns:p14="http://schemas.microsoft.com/office/powerpoint/2010/main" val="348154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C236C4D-DC46-4875-A0E8-0490FE874923}" type="slidenum">
              <a:rPr lang="en-US"/>
              <a:pPr>
                <a:defRPr/>
              </a:pPr>
              <a:t>‹#›</a:t>
            </a:fld>
            <a:endParaRPr lang="en-US"/>
          </a:p>
        </p:txBody>
      </p:sp>
    </p:spTree>
    <p:extLst>
      <p:ext uri="{BB962C8B-B14F-4D97-AF65-F5344CB8AC3E}">
        <p14:creationId xmlns:p14="http://schemas.microsoft.com/office/powerpoint/2010/main" val="321690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E05010B1-1BE2-42F3-B040-2EC3BD1EA1DB}" type="slidenum">
              <a:rPr lang="en-US"/>
              <a:pPr>
                <a:defRPr/>
              </a:pPr>
              <a:t>‹#›</a:t>
            </a:fld>
            <a:endParaRPr lang="en-US"/>
          </a:p>
        </p:txBody>
      </p:sp>
    </p:spTree>
    <p:extLst>
      <p:ext uri="{BB962C8B-B14F-4D97-AF65-F5344CB8AC3E}">
        <p14:creationId xmlns:p14="http://schemas.microsoft.com/office/powerpoint/2010/main" val="388691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566738" y="1196975"/>
            <a:ext cx="3924300" cy="482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3438" y="1196975"/>
            <a:ext cx="3924300" cy="482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B744D58E-01F4-4A9D-9416-E0D43C0F8321}" type="slidenum">
              <a:rPr lang="en-US"/>
              <a:pPr>
                <a:defRPr/>
              </a:pPr>
              <a:t>‹#›</a:t>
            </a:fld>
            <a:endParaRPr lang="en-US"/>
          </a:p>
        </p:txBody>
      </p:sp>
    </p:spTree>
    <p:extLst>
      <p:ext uri="{BB962C8B-B14F-4D97-AF65-F5344CB8AC3E}">
        <p14:creationId xmlns:p14="http://schemas.microsoft.com/office/powerpoint/2010/main" val="28102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29616A9C-A3F9-4819-867E-EDEBB8DFC620}" type="slidenum">
              <a:rPr lang="en-US"/>
              <a:pPr>
                <a:defRPr/>
              </a:pPr>
              <a:t>‹#›</a:t>
            </a:fld>
            <a:endParaRPr lang="en-US"/>
          </a:p>
        </p:txBody>
      </p:sp>
    </p:spTree>
    <p:extLst>
      <p:ext uri="{BB962C8B-B14F-4D97-AF65-F5344CB8AC3E}">
        <p14:creationId xmlns:p14="http://schemas.microsoft.com/office/powerpoint/2010/main" val="362429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8D77FEF7-EF57-4F96-BC20-2EE32E9B391B}" type="slidenum">
              <a:rPr lang="en-US"/>
              <a:pPr>
                <a:defRPr/>
              </a:pPr>
              <a:t>‹#›</a:t>
            </a:fld>
            <a:endParaRPr lang="en-US"/>
          </a:p>
        </p:txBody>
      </p:sp>
    </p:spTree>
    <p:extLst>
      <p:ext uri="{BB962C8B-B14F-4D97-AF65-F5344CB8AC3E}">
        <p14:creationId xmlns:p14="http://schemas.microsoft.com/office/powerpoint/2010/main" val="95563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09179A86-B589-419D-B5AC-907CE18570E7}" type="slidenum">
              <a:rPr lang="en-US"/>
              <a:pPr>
                <a:defRPr/>
              </a:pPr>
              <a:t>‹#›</a:t>
            </a:fld>
            <a:endParaRPr lang="en-US"/>
          </a:p>
        </p:txBody>
      </p:sp>
    </p:spTree>
    <p:extLst>
      <p:ext uri="{BB962C8B-B14F-4D97-AF65-F5344CB8AC3E}">
        <p14:creationId xmlns:p14="http://schemas.microsoft.com/office/powerpoint/2010/main" val="160548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789B4109-05E0-4E35-9FB3-992A49D77685}" type="slidenum">
              <a:rPr lang="en-US"/>
              <a:pPr>
                <a:defRPr/>
              </a:pPr>
              <a:t>‹#›</a:t>
            </a:fld>
            <a:endParaRPr lang="en-US"/>
          </a:p>
        </p:txBody>
      </p:sp>
    </p:spTree>
    <p:extLst>
      <p:ext uri="{BB962C8B-B14F-4D97-AF65-F5344CB8AC3E}">
        <p14:creationId xmlns:p14="http://schemas.microsoft.com/office/powerpoint/2010/main" val="102401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5E855EA7-BDDD-4CE0-9357-F88717C33624}" type="slidenum">
              <a:rPr lang="en-US"/>
              <a:pPr>
                <a:defRPr/>
              </a:pPr>
              <a:t>‹#›</a:t>
            </a:fld>
            <a:endParaRPr lang="en-US"/>
          </a:p>
        </p:txBody>
      </p:sp>
    </p:spTree>
    <p:extLst>
      <p:ext uri="{BB962C8B-B14F-4D97-AF65-F5344CB8AC3E}">
        <p14:creationId xmlns:p14="http://schemas.microsoft.com/office/powerpoint/2010/main" val="134659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228600"/>
            <a:ext cx="8001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endParaRPr lang="en-US" smtClean="0"/>
          </a:p>
        </p:txBody>
      </p:sp>
      <p:sp>
        <p:nvSpPr>
          <p:cNvPr id="4099" name="Rectangle 3"/>
          <p:cNvSpPr>
            <a:spLocks noGrp="1" noChangeArrowheads="1"/>
          </p:cNvSpPr>
          <p:nvPr>
            <p:ph type="body" idx="1"/>
          </p:nvPr>
        </p:nvSpPr>
        <p:spPr bwMode="auto">
          <a:xfrm>
            <a:off x="566738" y="1196975"/>
            <a:ext cx="80010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216069" name="Line 5"/>
          <p:cNvSpPr>
            <a:spLocks noChangeShapeType="1"/>
          </p:cNvSpPr>
          <p:nvPr/>
        </p:nvSpPr>
        <p:spPr bwMode="auto">
          <a:xfrm flipV="1">
            <a:off x="609600" y="6172200"/>
            <a:ext cx="7924800" cy="0"/>
          </a:xfrm>
          <a:prstGeom prst="line">
            <a:avLst/>
          </a:prstGeom>
          <a:noFill/>
          <a:ln w="3175">
            <a:solidFill>
              <a:srgbClr val="383E68"/>
            </a:solidFill>
            <a:round/>
            <a:headEnd/>
            <a:tailEnd/>
          </a:ln>
          <a:effectLst/>
        </p:spPr>
        <p:txBody>
          <a:bodyPr/>
          <a:lstStyle/>
          <a:p>
            <a:pPr>
              <a:defRPr/>
            </a:pPr>
            <a:endParaRPr lang="en-US">
              <a:cs typeface="ＭＳ Ｐゴシック" charset="-128"/>
            </a:endParaRPr>
          </a:p>
        </p:txBody>
      </p:sp>
      <p:sp>
        <p:nvSpPr>
          <p:cNvPr id="21607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rgbClr val="383E68"/>
                </a:solidFill>
              </a:defRPr>
            </a:lvl1pPr>
          </a:lstStyle>
          <a:p>
            <a:pPr>
              <a:defRPr/>
            </a:pPr>
            <a:fld id="{3C5EA1AA-DBB9-4DE5-993E-B77E4B052BDD}" type="slidenum">
              <a:rPr lang="en-US"/>
              <a:pPr>
                <a:defRPr/>
              </a:pPr>
              <a:t>‹#›</a:t>
            </a:fld>
            <a:endParaRPr lang="en-US"/>
          </a:p>
        </p:txBody>
      </p:sp>
      <p:sp>
        <p:nvSpPr>
          <p:cNvPr id="216076" name="Line 12"/>
          <p:cNvSpPr>
            <a:spLocks noChangeShapeType="1"/>
          </p:cNvSpPr>
          <p:nvPr/>
        </p:nvSpPr>
        <p:spPr bwMode="auto">
          <a:xfrm flipV="1">
            <a:off x="611188" y="981075"/>
            <a:ext cx="7924800" cy="0"/>
          </a:xfrm>
          <a:prstGeom prst="line">
            <a:avLst/>
          </a:prstGeom>
          <a:noFill/>
          <a:ln w="3175">
            <a:solidFill>
              <a:srgbClr val="383E68"/>
            </a:solidFill>
            <a:round/>
            <a:headEnd/>
            <a:tailEnd/>
          </a:ln>
          <a:effectLst/>
        </p:spPr>
        <p:txBody>
          <a:bodyPr/>
          <a:lstStyle/>
          <a:p>
            <a:pPr>
              <a:defRPr/>
            </a:pPr>
            <a:endParaRPr lang="en-US">
              <a:cs typeface="ＭＳ Ｐゴシック" charset="-128"/>
            </a:endParaRPr>
          </a:p>
        </p:txBody>
      </p:sp>
      <p:pic>
        <p:nvPicPr>
          <p:cNvPr id="4103" name="Picture 15" descr="dgp_logo_lowercase copy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3613" y="6245225"/>
            <a:ext cx="2736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logo_msr.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14363" y="6245225"/>
            <a:ext cx="1816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7"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rgbClr val="383E68"/>
          </a:solidFill>
          <a:latin typeface="+mj-lt"/>
          <a:ea typeface="ＭＳ Ｐゴシック" charset="-128"/>
          <a:cs typeface="ＭＳ Ｐゴシック" charset="-128"/>
        </a:defRPr>
      </a:lvl1pPr>
      <a:lvl2pPr algn="l" rtl="0" eaLnBrk="0" fontAlgn="base" hangingPunct="0">
        <a:spcBef>
          <a:spcPct val="0"/>
        </a:spcBef>
        <a:spcAft>
          <a:spcPct val="0"/>
        </a:spcAft>
        <a:defRPr sz="3800">
          <a:solidFill>
            <a:srgbClr val="383E68"/>
          </a:solidFill>
          <a:latin typeface="Verdana" charset="0"/>
          <a:ea typeface="ＭＳ Ｐゴシック" charset="-128"/>
          <a:cs typeface="ＭＳ Ｐゴシック" charset="-128"/>
        </a:defRPr>
      </a:lvl2pPr>
      <a:lvl3pPr algn="l" rtl="0" eaLnBrk="0" fontAlgn="base" hangingPunct="0">
        <a:spcBef>
          <a:spcPct val="0"/>
        </a:spcBef>
        <a:spcAft>
          <a:spcPct val="0"/>
        </a:spcAft>
        <a:defRPr sz="3800">
          <a:solidFill>
            <a:srgbClr val="383E68"/>
          </a:solidFill>
          <a:latin typeface="Verdana" charset="0"/>
          <a:ea typeface="ＭＳ Ｐゴシック" charset="-128"/>
          <a:cs typeface="ＭＳ Ｐゴシック" charset="-128"/>
        </a:defRPr>
      </a:lvl3pPr>
      <a:lvl4pPr algn="l" rtl="0" eaLnBrk="0" fontAlgn="base" hangingPunct="0">
        <a:spcBef>
          <a:spcPct val="0"/>
        </a:spcBef>
        <a:spcAft>
          <a:spcPct val="0"/>
        </a:spcAft>
        <a:defRPr sz="3800">
          <a:solidFill>
            <a:srgbClr val="383E68"/>
          </a:solidFill>
          <a:latin typeface="Verdana" charset="0"/>
          <a:ea typeface="ＭＳ Ｐゴシック" charset="-128"/>
          <a:cs typeface="ＭＳ Ｐゴシック" charset="-128"/>
        </a:defRPr>
      </a:lvl4pPr>
      <a:lvl5pPr algn="l" rtl="0" eaLnBrk="0" fontAlgn="base" hangingPunct="0">
        <a:spcBef>
          <a:spcPct val="0"/>
        </a:spcBef>
        <a:spcAft>
          <a:spcPct val="0"/>
        </a:spcAft>
        <a:defRPr sz="3800">
          <a:solidFill>
            <a:srgbClr val="383E68"/>
          </a:solidFill>
          <a:latin typeface="Verdana" charset="0"/>
          <a:ea typeface="ＭＳ Ｐゴシック" charset="-128"/>
          <a:cs typeface="ＭＳ Ｐゴシック" charset="-128"/>
        </a:defRPr>
      </a:lvl5pPr>
      <a:lvl6pPr marL="457200" algn="l" rtl="0" eaLnBrk="1" fontAlgn="base" hangingPunct="1">
        <a:spcBef>
          <a:spcPct val="0"/>
        </a:spcBef>
        <a:spcAft>
          <a:spcPct val="0"/>
        </a:spcAft>
        <a:defRPr sz="3800">
          <a:solidFill>
            <a:srgbClr val="383E68"/>
          </a:solidFill>
          <a:latin typeface="Verdana" charset="0"/>
        </a:defRPr>
      </a:lvl6pPr>
      <a:lvl7pPr marL="914400" algn="l" rtl="0" eaLnBrk="1" fontAlgn="base" hangingPunct="1">
        <a:spcBef>
          <a:spcPct val="0"/>
        </a:spcBef>
        <a:spcAft>
          <a:spcPct val="0"/>
        </a:spcAft>
        <a:defRPr sz="3800">
          <a:solidFill>
            <a:srgbClr val="383E68"/>
          </a:solidFill>
          <a:latin typeface="Verdana" charset="0"/>
        </a:defRPr>
      </a:lvl7pPr>
      <a:lvl8pPr marL="1371600" algn="l" rtl="0" eaLnBrk="1" fontAlgn="base" hangingPunct="1">
        <a:spcBef>
          <a:spcPct val="0"/>
        </a:spcBef>
        <a:spcAft>
          <a:spcPct val="0"/>
        </a:spcAft>
        <a:defRPr sz="3800">
          <a:solidFill>
            <a:srgbClr val="383E68"/>
          </a:solidFill>
          <a:latin typeface="Verdana" charset="0"/>
        </a:defRPr>
      </a:lvl8pPr>
      <a:lvl9pPr marL="1828800" algn="l" rtl="0" eaLnBrk="1" fontAlgn="base" hangingPunct="1">
        <a:spcBef>
          <a:spcPct val="0"/>
        </a:spcBef>
        <a:spcAft>
          <a:spcPct val="0"/>
        </a:spcAft>
        <a:defRPr sz="3800">
          <a:solidFill>
            <a:srgbClr val="383E68"/>
          </a:solidFill>
          <a:latin typeface="Verdana" charset="0"/>
        </a:defRPr>
      </a:lvl9pPr>
    </p:titleStyle>
    <p:bodyStyle>
      <a:lvl1pPr marL="469900" indent="-469900" algn="l" rtl="0" eaLnBrk="0" fontAlgn="base" hangingPunct="0">
        <a:spcBef>
          <a:spcPct val="20000"/>
        </a:spcBef>
        <a:spcAft>
          <a:spcPct val="0"/>
        </a:spcAft>
        <a:buClr>
          <a:srgbClr val="383E68"/>
        </a:buClr>
        <a:buChar char="•"/>
        <a:defRPr sz="3000">
          <a:solidFill>
            <a:srgbClr val="383E68"/>
          </a:solidFill>
          <a:latin typeface="+mn-lt"/>
          <a:ea typeface="ＭＳ Ｐゴシック" charset="-128"/>
          <a:cs typeface="ＭＳ Ｐゴシック" charset="-128"/>
        </a:defRPr>
      </a:lvl1pPr>
      <a:lvl2pPr marL="908050" indent="-436563" algn="l" rtl="0" eaLnBrk="0" fontAlgn="base" hangingPunct="0">
        <a:spcBef>
          <a:spcPct val="20000"/>
        </a:spcBef>
        <a:spcAft>
          <a:spcPct val="0"/>
        </a:spcAft>
        <a:buClr>
          <a:srgbClr val="383E68"/>
        </a:buClr>
        <a:buChar char="•"/>
        <a:defRPr sz="2600">
          <a:solidFill>
            <a:srgbClr val="383E68"/>
          </a:solidFill>
          <a:latin typeface="+mn-lt"/>
          <a:ea typeface="ＭＳ Ｐゴシック" charset="-128"/>
        </a:defRPr>
      </a:lvl2pPr>
      <a:lvl3pPr marL="1304925" indent="-395288" algn="l" rtl="0" eaLnBrk="0" fontAlgn="base" hangingPunct="0">
        <a:spcBef>
          <a:spcPct val="20000"/>
        </a:spcBef>
        <a:spcAft>
          <a:spcPct val="0"/>
        </a:spcAft>
        <a:buClr>
          <a:srgbClr val="383E68"/>
        </a:buClr>
        <a:buChar char="•"/>
        <a:defRPr sz="2300">
          <a:solidFill>
            <a:srgbClr val="383E68"/>
          </a:solidFill>
          <a:latin typeface="+mn-lt"/>
          <a:ea typeface="ＭＳ Ｐゴシック" charset="-128"/>
        </a:defRPr>
      </a:lvl3pPr>
      <a:lvl4pPr marL="1693863" indent="-387350" algn="l" rtl="0" eaLnBrk="0" fontAlgn="base" hangingPunct="0">
        <a:spcBef>
          <a:spcPct val="20000"/>
        </a:spcBef>
        <a:spcAft>
          <a:spcPct val="0"/>
        </a:spcAft>
        <a:buClr>
          <a:srgbClr val="383E68"/>
        </a:buClr>
        <a:buChar char="•"/>
        <a:defRPr sz="2000">
          <a:solidFill>
            <a:srgbClr val="383E68"/>
          </a:solidFill>
          <a:latin typeface="+mn-lt"/>
          <a:ea typeface="ＭＳ Ｐゴシック" charset="-128"/>
        </a:defRPr>
      </a:lvl4pPr>
      <a:lvl5pPr marL="2093913" indent="-398463" algn="l" rtl="0" eaLnBrk="0" fontAlgn="base" hangingPunct="0">
        <a:spcBef>
          <a:spcPct val="25000"/>
        </a:spcBef>
        <a:spcAft>
          <a:spcPct val="0"/>
        </a:spcAft>
        <a:buClr>
          <a:srgbClr val="383E68"/>
        </a:buClr>
        <a:buChar char="•"/>
        <a:defRPr sz="2000">
          <a:solidFill>
            <a:srgbClr val="383E68"/>
          </a:solidFill>
          <a:latin typeface="+mn-lt"/>
          <a:ea typeface="ＭＳ Ｐゴシック" charset="-128"/>
        </a:defRPr>
      </a:lvl5pPr>
      <a:lvl6pPr marL="2551113" indent="-398463" algn="l" rtl="0" eaLnBrk="1" fontAlgn="base" hangingPunct="1">
        <a:spcBef>
          <a:spcPct val="25000"/>
        </a:spcBef>
        <a:spcAft>
          <a:spcPct val="0"/>
        </a:spcAft>
        <a:buClr>
          <a:srgbClr val="383E68"/>
        </a:buClr>
        <a:buChar char="•"/>
        <a:defRPr sz="2000">
          <a:solidFill>
            <a:srgbClr val="383E68"/>
          </a:solidFill>
          <a:latin typeface="+mn-lt"/>
          <a:ea typeface="ＭＳ Ｐゴシック" charset="-128"/>
        </a:defRPr>
      </a:lvl6pPr>
      <a:lvl7pPr marL="3008313" indent="-398463" algn="l" rtl="0" eaLnBrk="1" fontAlgn="base" hangingPunct="1">
        <a:spcBef>
          <a:spcPct val="25000"/>
        </a:spcBef>
        <a:spcAft>
          <a:spcPct val="0"/>
        </a:spcAft>
        <a:buClr>
          <a:srgbClr val="383E68"/>
        </a:buClr>
        <a:buChar char="•"/>
        <a:defRPr sz="2000">
          <a:solidFill>
            <a:srgbClr val="383E68"/>
          </a:solidFill>
          <a:latin typeface="+mn-lt"/>
          <a:ea typeface="ＭＳ Ｐゴシック" charset="-128"/>
        </a:defRPr>
      </a:lvl7pPr>
      <a:lvl8pPr marL="3465513" indent="-398463" algn="l" rtl="0" eaLnBrk="1" fontAlgn="base" hangingPunct="1">
        <a:spcBef>
          <a:spcPct val="25000"/>
        </a:spcBef>
        <a:spcAft>
          <a:spcPct val="0"/>
        </a:spcAft>
        <a:buClr>
          <a:srgbClr val="383E68"/>
        </a:buClr>
        <a:buChar char="•"/>
        <a:defRPr sz="2000">
          <a:solidFill>
            <a:srgbClr val="383E68"/>
          </a:solidFill>
          <a:latin typeface="+mn-lt"/>
          <a:ea typeface="ＭＳ Ｐゴシック" charset="-128"/>
        </a:defRPr>
      </a:lvl8pPr>
      <a:lvl9pPr marL="3922713" indent="-398463" algn="l" rtl="0" eaLnBrk="1" fontAlgn="base" hangingPunct="1">
        <a:spcBef>
          <a:spcPct val="25000"/>
        </a:spcBef>
        <a:spcAft>
          <a:spcPct val="0"/>
        </a:spcAft>
        <a:buClr>
          <a:srgbClr val="383E68"/>
        </a:buClr>
        <a:buChar char="•"/>
        <a:defRPr sz="2000">
          <a:solidFill>
            <a:srgbClr val="383E6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Dynamic%20Guide%20Explosion.m4v" TargetMode="External"/><Relationship Id="rId1" Type="http://schemas.microsoft.com/office/2007/relationships/media" Target="\Users\dustinfreeman\Dropbox\Research\MSR\TABLETOP%20Presentation\Dynamic%20Guide%20Explosion.m4v" TargetMode="External"/><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User%20Shadow%20Example.m4v" TargetMode="External"/><Relationship Id="rId1" Type="http://schemas.microsoft.com/office/2007/relationships/media" Target="\Users\dustinfreeman\Dropbox\Research\MSR\TABLETOP%20Presentation\User%20Shadow%20Example.m4v" TargetMode="External"/><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User%20Shadow%20Example.m4v" TargetMode="External"/><Relationship Id="rId1" Type="http://schemas.microsoft.com/office/2007/relationships/media" Target="\Users\dustinfreeman\Dropbox\Research\MSR\TABLETOP%20Presentation\User%20Shadow%20Example.m4v" TargetMode="External"/><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image" Target="../media/image15.wmf"/><Relationship Id="rId4" Type="http://schemas.openxmlformats.org/officeDocument/2006/relationships/oleObject" Target="???"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Multi-point%20Interaction.mp4" TargetMode="External"/><Relationship Id="rId1" Type="http://schemas.microsoft.com/office/2007/relationships/media" Target="\Users\dustinfreeman\Dropbox\Research\MSR\TABLETOP%20Presentation\Multi-point%20Interaction.mp4" TargetMode="Externa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ocuments\Research\MSR\Benko%20Gesture%20Videos\DustinVideos\video_OneFingerOverTwoFingerDown.wmv" TargetMode="External"/><Relationship Id="rId1" Type="http://schemas.microsoft.com/office/2007/relationships/media" Target="\Users\dustinfreeman\Documents\Research\MSR\Benko%20Gesture%20Videos\DustinVideos\video_OneFingerOverTwoFingerDown.wmv" TargetMode="External"/><Relationship Id="rId5" Type="http://schemas.openxmlformats.org/officeDocument/2006/relationships/image" Target="../media/image2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ocuments\Research\MSR\Benko%20Gesture%20Videos\DustinVideos\video_OneFingerOverTwoFingerDown.wmv" TargetMode="External"/><Relationship Id="rId1" Type="http://schemas.microsoft.com/office/2007/relationships/media" Target="\Users\dustinfreeman\Documents\Research\MSR\Benko%20Gesture%20Videos\DustinVideos\video_OneFingerOverTwoFingerDown.wmv" TargetMode="External"/><Relationship Id="rId5" Type="http://schemas.openxmlformats.org/officeDocument/2006/relationships/image" Target="../media/image2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Cat%20-%20user%20view.mp4" TargetMode="External"/><Relationship Id="rId1" Type="http://schemas.microsoft.com/office/2007/relationships/media" Target="\Users\dustinfreeman\Dropbox\Research\MSR\TABLETOP%20Presentation\Cat%20-%20user%20view.mp4" TargetMode="External"/><Relationship Id="rId5" Type="http://schemas.openxmlformats.org/officeDocument/2006/relationships/image" Target="../media/image26.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Cat%20-%20user%20view.mp4" TargetMode="External"/><Relationship Id="rId1" Type="http://schemas.microsoft.com/office/2007/relationships/media" Target="\Users\dustinfreeman\Dropbox\Research\MSR\TABLETOP%20Presentation\Cat%20-%20user%20view.mp4" TargetMode="External"/><Relationship Id="rId5" Type="http://schemas.openxmlformats.org/officeDocument/2006/relationships/image" Target="../media/image2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Untitled.wmv" TargetMode="External"/><Relationship Id="rId1" Type="http://schemas.microsoft.com/office/2007/relationships/media" Target="\Users\dustinfreeman\Dropbox\Research\MSR\TABLETOP%20Presentation\Untitled.wmv" TargetMode="External"/><Relationship Id="rId5" Type="http://schemas.openxmlformats.org/officeDocument/2006/relationships/image" Target="../media/image27.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Untitled.wmv" TargetMode="External"/><Relationship Id="rId1" Type="http://schemas.microsoft.com/office/2007/relationships/media" Target="\Users\dustinfreeman\Dropbox\Research\MSR\TABLETOP%20Presentation\Untitled.wmv" TargetMode="External"/><Relationship Id="rId5" Type="http://schemas.openxmlformats.org/officeDocument/2006/relationships/image" Target="../media/image27.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Single%20Point%20Interaction.mp4" TargetMode="External"/><Relationship Id="rId1" Type="http://schemas.microsoft.com/office/2007/relationships/media" Target="\Users\dustinfreeman\Dropbox\Research\MSR\TABLETOP%20Presentation\Single%20Point%20Interaction.mp4" TargetMode="Externa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MSR-SG%20Presentation.mp4" TargetMode="External"/><Relationship Id="rId1" Type="http://schemas.microsoft.com/office/2007/relationships/media" Target="\Users\dustinfreeman\Dropbox\Research\MSR\TABLETOP%20Presentation\MSR-SG%20Presentation.mp4" TargetMode="Externa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MSR-SG%20Presentation.mp4" TargetMode="External"/><Relationship Id="rId1" Type="http://schemas.microsoft.com/office/2007/relationships/media" Target="\Users\dustinfreeman\Dropbox\Research\MSR\TABLETOP%20Presentation\MSR-SG%20Presentation.mp4" TargetMode="Externa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Single%20Point%20Dynamic%20Guides.AVI" TargetMode="External"/><Relationship Id="rId1" Type="http://schemas.microsoft.com/office/2007/relationships/media" Target="\Users\dustinfreeman\Dropbox\Research\MSR\TABLETOP%20Presentation\Single%20Point%20Dynamic%20Guides.AVI" TargetMode="Externa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Single%20Point%20Dynamic%20Guides.AVI" TargetMode="External"/><Relationship Id="rId1" Type="http://schemas.microsoft.com/office/2007/relationships/media" Target="\Users\dustinfreeman\Dropbox\Research\MSR\TABLETOP%20Presentation\Single%20Point%20Dynamic%20Guides.AVI" TargetMode="Externa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dustinfreeman\Dropbox\Research\MSR\TABLETOP%20Presentation\Dynamic%20Guide%20Explosion.m4v" TargetMode="External"/><Relationship Id="rId1" Type="http://schemas.microsoft.com/office/2007/relationships/media" Target="\Users\dustinfreeman\Dropbox\Research\MSR\TABLETOP%20Presentation\Dynamic%20Guide%20Explosion.m4v" TargetMode="External"/><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1301750"/>
            <a:ext cx="7313613" cy="868363"/>
          </a:xfrm>
        </p:spPr>
        <p:txBody>
          <a:bodyPr/>
          <a:lstStyle/>
          <a:p>
            <a:pPr eaLnBrk="1" hangingPunct="1"/>
            <a:r>
              <a:rPr lang="en-US" sz="2500" b="1" smtClean="0"/>
              <a:t>ShadowGuides: </a:t>
            </a:r>
            <a:br>
              <a:rPr lang="en-US" sz="2500" b="1" smtClean="0"/>
            </a:br>
            <a:r>
              <a:rPr lang="en-US" sz="2500" b="1" smtClean="0"/>
              <a:t>Visualizations for In-Situ Learning of </a:t>
            </a:r>
            <a:br>
              <a:rPr lang="en-US" sz="2500" b="1" smtClean="0"/>
            </a:br>
            <a:r>
              <a:rPr lang="en-US" sz="2500" b="1" smtClean="0"/>
              <a:t>Multi-Touch and Whole-Hand Gestures</a:t>
            </a:r>
            <a:endParaRPr lang="en-US" sz="2500" smtClean="0"/>
          </a:p>
        </p:txBody>
      </p:sp>
      <p:pic>
        <p:nvPicPr>
          <p:cNvPr id="6147" name="Picture 4" descr="SG Overvi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800" y="2684463"/>
            <a:ext cx="4741863"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Subtitle 2"/>
          <p:cNvSpPr txBox="1">
            <a:spLocks/>
          </p:cNvSpPr>
          <p:nvPr/>
        </p:nvSpPr>
        <p:spPr bwMode="auto">
          <a:xfrm>
            <a:off x="6037263" y="2684463"/>
            <a:ext cx="2865437"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45720" bIns="0"/>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eaLnBrk="1" hangingPunct="1">
              <a:lnSpc>
                <a:spcPts val="2600"/>
              </a:lnSpc>
              <a:buSzPct val="90000"/>
            </a:pPr>
            <a:r>
              <a:rPr lang="en-US" sz="2000" b="1">
                <a:latin typeface="Goudy Old Style" charset="0"/>
              </a:rPr>
              <a:t>Dustin Freeman</a:t>
            </a:r>
          </a:p>
          <a:p>
            <a:pPr defTabSz="914400" eaLnBrk="1" hangingPunct="1">
              <a:lnSpc>
                <a:spcPts val="2600"/>
              </a:lnSpc>
              <a:buSzPct val="90000"/>
            </a:pPr>
            <a:r>
              <a:rPr lang="en-US" sz="2000" b="1" i="1">
                <a:latin typeface="Goudy Old Style" charset="0"/>
              </a:rPr>
              <a:t>University of Toronto</a:t>
            </a:r>
          </a:p>
          <a:p>
            <a:pPr defTabSz="914400" eaLnBrk="1" hangingPunct="1">
              <a:lnSpc>
                <a:spcPts val="2600"/>
              </a:lnSpc>
              <a:buSzPct val="90000"/>
            </a:pPr>
            <a:r>
              <a:rPr lang="en-US" sz="2000" b="1">
                <a:latin typeface="Goudy Old Style" charset="0"/>
              </a:rPr>
              <a:t> </a:t>
            </a:r>
          </a:p>
          <a:p>
            <a:pPr defTabSz="914400" eaLnBrk="1" hangingPunct="1">
              <a:lnSpc>
                <a:spcPts val="2600"/>
              </a:lnSpc>
              <a:buSzPct val="90000"/>
            </a:pPr>
            <a:r>
              <a:rPr lang="en-US" sz="2000" b="1">
                <a:latin typeface="Goudy Old Style" charset="0"/>
              </a:rPr>
              <a:t>Hrvoje Benko </a:t>
            </a:r>
          </a:p>
          <a:p>
            <a:pPr defTabSz="914400" eaLnBrk="1" hangingPunct="1">
              <a:lnSpc>
                <a:spcPts val="2600"/>
              </a:lnSpc>
              <a:buSzPct val="90000"/>
            </a:pPr>
            <a:r>
              <a:rPr lang="en-US" sz="2000" b="1">
                <a:latin typeface="Goudy Old Style" charset="0"/>
              </a:rPr>
              <a:t>Meredith Ringel Morris</a:t>
            </a:r>
          </a:p>
          <a:p>
            <a:pPr defTabSz="914400" eaLnBrk="1" hangingPunct="1">
              <a:lnSpc>
                <a:spcPts val="2600"/>
              </a:lnSpc>
              <a:buSzPct val="90000"/>
            </a:pPr>
            <a:r>
              <a:rPr lang="en-US" sz="2000" b="1" i="1">
                <a:latin typeface="Goudy Old Style" charset="0"/>
              </a:rPr>
              <a:t>Microsoft Research</a:t>
            </a:r>
          </a:p>
          <a:p>
            <a:pPr defTabSz="914400" eaLnBrk="1" hangingPunct="1">
              <a:lnSpc>
                <a:spcPts val="2600"/>
              </a:lnSpc>
              <a:buSzPct val="90000"/>
            </a:pPr>
            <a:r>
              <a:rPr lang="en-US" sz="2000" b="1">
                <a:latin typeface="Goudy Old Style" charset="0"/>
              </a:rPr>
              <a:t> </a:t>
            </a:r>
          </a:p>
          <a:p>
            <a:pPr defTabSz="914400" eaLnBrk="1" hangingPunct="1">
              <a:lnSpc>
                <a:spcPts val="2600"/>
              </a:lnSpc>
              <a:buSzPct val="90000"/>
            </a:pPr>
            <a:r>
              <a:rPr lang="en-US" sz="2000" b="1">
                <a:latin typeface="Goudy Old Style" charset="0"/>
              </a:rPr>
              <a:t>Daniel Wigdor</a:t>
            </a:r>
          </a:p>
          <a:p>
            <a:pPr defTabSz="914400" eaLnBrk="1" hangingPunct="1">
              <a:lnSpc>
                <a:spcPts val="2600"/>
              </a:lnSpc>
              <a:buSzPct val="90000"/>
            </a:pPr>
            <a:r>
              <a:rPr lang="en-US" sz="2000" b="1" i="1">
                <a:latin typeface="Goudy Old Style" charset="0"/>
              </a:rPr>
              <a:t>Microsoft Surface</a:t>
            </a:r>
            <a:endParaRPr lang="en-US" sz="2000" i="1">
              <a:latin typeface="Goudy Old Style"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Multi-point dynamic guides</a:t>
            </a:r>
          </a:p>
        </p:txBody>
      </p:sp>
      <p:pic>
        <p:nvPicPr>
          <p:cNvPr id="32771" name="Dynamic Guide Explosion.m4v" descr="/Users/dustinfreeman/Music/iTunes/iTunes Music/Movies/Dynamic Guide Explosion.m4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524000" y="124618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3480" fill="hold"/>
                                        <p:tgtEl>
                                          <p:spTgt spid="3277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771"/>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32771"/>
                                        </p:tgtEl>
                                      </p:cBhvr>
                                    </p:cmd>
                                  </p:childTnLst>
                                </p:cTn>
                              </p:par>
                            </p:childTnLst>
                          </p:cTn>
                        </p:par>
                      </p:childTnLst>
                    </p:cTn>
                  </p:par>
                </p:childTnLst>
              </p:cTn>
              <p:nextCondLst>
                <p:cond evt="onClick" delay="0">
                  <p:tgtEl>
                    <p:spTgt spid="32771"/>
                  </p:tgtEl>
                </p:cond>
              </p:nextCondLst>
            </p:seq>
            <p:video>
              <p:cMediaNode>
                <p:cTn id="12" fill="hold" display="0">
                  <p:stCondLst>
                    <p:cond delay="indefinite"/>
                  </p:stCondLst>
                  <p:endCondLst>
                    <p:cond evt="onNext" delay="0">
                      <p:tgtEl>
                        <p:sldTgt/>
                      </p:tgtEl>
                    </p:cond>
                    <p:cond evt="onPrev" delay="0">
                      <p:tgtEl>
                        <p:sldTgt/>
                      </p:tgtEl>
                    </p:cond>
                  </p:endCondLst>
                </p:cTn>
                <p:tgtEl>
                  <p:spTgt spid="32771"/>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Idea: The User Shadow</a:t>
            </a:r>
          </a:p>
        </p:txBody>
      </p:sp>
      <p:pic>
        <p:nvPicPr>
          <p:cNvPr id="34819" name="User Shadow Example.m4v" descr="/Users/dustinfreeman/Dropbox/Research/MSR/TABLETOP Presentation/User Shadow Example.m4v">
            <a:hlinkClick r:id="" action="ppaction://media"/>
            <a:hlinkHover r:id="" action="ppaction://ole?verb=0"/>
          </p:cNvPr>
          <p:cNvPicPr>
            <a:picLocks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2109788" y="1760538"/>
            <a:ext cx="4914900" cy="36957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4819"/>
                                        </p:tgtEl>
                                      </p:cBhvr>
                                    </p:cmd>
                                  </p:childTnLst>
                                </p:cTn>
                              </p:par>
                            </p:childTnLst>
                          </p:cTn>
                        </p:par>
                      </p:childTnLst>
                    </p:cTn>
                  </p:par>
                </p:childTnLst>
              </p:cTn>
              <p:nextCondLst>
                <p:cond evt="onClick" delay="0">
                  <p:tgtEl>
                    <p:spTgt spid="34819"/>
                  </p:tgtEl>
                </p:cond>
              </p:nextCondLst>
            </p:seq>
            <p:video>
              <p:cMediaNode>
                <p:cTn id="7" fill="hold" display="0">
                  <p:stCondLst>
                    <p:cond delay="indefinite"/>
                  </p:stCondLst>
                  <p:endCondLst>
                    <p:cond evt="onNext" delay="0">
                      <p:tgtEl>
                        <p:sldTgt/>
                      </p:tgtEl>
                    </p:cond>
                    <p:cond evt="onPrev" delay="0">
                      <p:tgtEl>
                        <p:sldTgt/>
                      </p:tgtEl>
                    </p:cond>
                  </p:endCondLst>
                </p:cTn>
                <p:tgtEl>
                  <p:spTgt spid="3481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Idea: The User Shadow</a:t>
            </a:r>
          </a:p>
        </p:txBody>
      </p:sp>
      <p:pic>
        <p:nvPicPr>
          <p:cNvPr id="36867" name="User Shadow Example.m4v" descr="/Users/dustinfreeman/Dropbox/Research/MSR/TABLETOP Presentation/User Shadow Example.m4v">
            <a:hlinkClick r:id="" action="ppaction://media"/>
            <a:hlinkHover r:id="" action="ppaction://ole?verb=0"/>
          </p:cNvPr>
          <p:cNvPicPr>
            <a:picLocks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2109788" y="1760538"/>
            <a:ext cx="4914900" cy="36957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916" fill="hold"/>
                                        <p:tgtEl>
                                          <p:spTgt spid="3686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686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36867"/>
                                        </p:tgtEl>
                                      </p:cBhvr>
                                    </p:cmd>
                                  </p:childTnLst>
                                </p:cTn>
                              </p:par>
                            </p:childTnLst>
                          </p:cTn>
                        </p:par>
                      </p:childTnLst>
                    </p:cTn>
                  </p:par>
                </p:childTnLst>
              </p:cTn>
              <p:nextCondLst>
                <p:cond evt="onClick" delay="0">
                  <p:tgtEl>
                    <p:spTgt spid="36867"/>
                  </p:tgtEl>
                </p:cond>
              </p:nextCondLst>
            </p:seq>
            <p:video>
              <p:cMediaNode>
                <p:cTn id="12" fill="hold" display="0">
                  <p:stCondLst>
                    <p:cond delay="indefinite"/>
                  </p:stCondLst>
                  <p:endCondLst>
                    <p:cond evt="onNext" delay="0">
                      <p:tgtEl>
                        <p:sldTgt/>
                      </p:tgtEl>
                    </p:cond>
                    <p:cond evt="onPrev" delay="0">
                      <p:tgtEl>
                        <p:sldTgt/>
                      </p:tgtEl>
                    </p:cond>
                  </p:endCondLst>
                </p:cTn>
                <p:tgtEl>
                  <p:spTgt spid="3686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74675" y="1381125"/>
          <a:ext cx="8069263" cy="1854200"/>
        </p:xfrm>
        <a:graphic>
          <a:graphicData uri="http://schemas.openxmlformats.org/presentationml/2006/ole">
            <mc:AlternateContent xmlns:mc="http://schemas.openxmlformats.org/markup-compatibility/2006">
              <mc:Choice xmlns:v="urn:schemas-microsoft-com:vml" Requires="v">
                <p:oleObj spid="_x0000_s1030" name="Document" r:id="rId4" imgW="2819400" imgH="647700" progId="Word.Document.12">
                  <p:link updateAutomatic="1"/>
                </p:oleObj>
              </mc:Choice>
              <mc:Fallback>
                <p:oleObj name="Document" r:id="rId4" imgW="2819400" imgH="647700"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1381125"/>
                        <a:ext cx="8069263"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itle 1"/>
          <p:cNvSpPr>
            <a:spLocks noGrp="1"/>
          </p:cNvSpPr>
          <p:nvPr>
            <p:ph type="title"/>
          </p:nvPr>
        </p:nvSpPr>
        <p:spPr/>
        <p:txBody>
          <a:bodyPr/>
          <a:lstStyle/>
          <a:p>
            <a:r>
              <a:rPr lang="en-US" smtClean="0"/>
              <a:t>Gesture As State Machine</a:t>
            </a:r>
          </a:p>
        </p:txBody>
      </p:sp>
      <p:sp>
        <p:nvSpPr>
          <p:cNvPr id="6" name="TextBox 5"/>
          <p:cNvSpPr txBox="1">
            <a:spLocks noChangeArrowheads="1"/>
          </p:cNvSpPr>
          <p:nvPr/>
        </p:nvSpPr>
        <p:spPr bwMode="auto">
          <a:xfrm>
            <a:off x="4627563" y="3690938"/>
            <a:ext cx="417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t>Current single-point stroke methods</a:t>
            </a:r>
          </a:p>
        </p:txBody>
      </p:sp>
      <p:sp>
        <p:nvSpPr>
          <p:cNvPr id="7" name="Line Callout 1 (Border and Accent Bar) 6"/>
          <p:cNvSpPr>
            <a:spLocks/>
          </p:cNvSpPr>
          <p:nvPr/>
        </p:nvSpPr>
        <p:spPr bwMode="auto">
          <a:xfrm rot="16200000" flipV="1">
            <a:off x="6216651" y="133350"/>
            <a:ext cx="901700" cy="4276725"/>
          </a:xfrm>
          <a:prstGeom prst="accentBorderCallout1">
            <a:avLst>
              <a:gd name="adj1" fmla="val 25921"/>
              <a:gd name="adj2" fmla="val 1898"/>
              <a:gd name="adj3" fmla="val 57204"/>
              <a:gd name="adj4" fmla="val -108542"/>
            </a:avLst>
          </a:prstGeom>
          <a:solidFill>
            <a:srgbClr val="FFFF00">
              <a:alpha val="10980"/>
            </a:srgbClr>
          </a:solidFill>
          <a:ln w="63500">
            <a:solidFill>
              <a:schemeClr val="tx1"/>
            </a:solidFill>
            <a:miter lim="800000"/>
            <a:headEnd/>
            <a:tailEnd/>
          </a:ln>
        </p:spPr>
        <p:txBody>
          <a:bodyPr wrap="none"/>
          <a:lstStyle/>
          <a:p>
            <a:pPr defTabSz="914400"/>
            <a:endParaRPr lang="en-US" sz="3200">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74675" y="1381125"/>
          <a:ext cx="8069263" cy="1854200"/>
        </p:xfrm>
        <a:graphic>
          <a:graphicData uri="http://schemas.openxmlformats.org/presentationml/2006/ole">
            <mc:AlternateContent xmlns:mc="http://schemas.openxmlformats.org/markup-compatibility/2006">
              <mc:Choice xmlns:v="urn:schemas-microsoft-com:vml" Requires="v">
                <p:oleObj spid="_x0000_s2056" name="Document" r:id="rId4" imgW="2819400" imgH="647700" progId="Word.Document.12">
                  <p:link updateAutomatic="1"/>
                </p:oleObj>
              </mc:Choice>
              <mc:Fallback>
                <p:oleObj name="Document" r:id="rId4" imgW="2819400" imgH="647700"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1381125"/>
                        <a:ext cx="8069263"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Title 1"/>
          <p:cNvSpPr>
            <a:spLocks noGrp="1"/>
          </p:cNvSpPr>
          <p:nvPr>
            <p:ph type="title"/>
          </p:nvPr>
        </p:nvSpPr>
        <p:spPr/>
        <p:txBody>
          <a:bodyPr/>
          <a:lstStyle/>
          <a:p>
            <a:r>
              <a:rPr lang="en-US" smtClean="0"/>
              <a:t>ShadowGuides Overview</a:t>
            </a:r>
          </a:p>
        </p:txBody>
      </p:sp>
      <p:sp>
        <p:nvSpPr>
          <p:cNvPr id="2052" name="TextBox 5"/>
          <p:cNvSpPr txBox="1">
            <a:spLocks noChangeArrowheads="1"/>
          </p:cNvSpPr>
          <p:nvPr/>
        </p:nvSpPr>
        <p:spPr bwMode="auto">
          <a:xfrm>
            <a:off x="4627563" y="3690938"/>
            <a:ext cx="417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t>User Shadow Annotations</a:t>
            </a:r>
          </a:p>
        </p:txBody>
      </p:sp>
      <p:sp>
        <p:nvSpPr>
          <p:cNvPr id="2053" name="Line Callout 1 (Border and Accent Bar) 6"/>
          <p:cNvSpPr>
            <a:spLocks/>
          </p:cNvSpPr>
          <p:nvPr/>
        </p:nvSpPr>
        <p:spPr bwMode="auto">
          <a:xfrm rot="16200000" flipV="1">
            <a:off x="6216651" y="133350"/>
            <a:ext cx="901700" cy="4276725"/>
          </a:xfrm>
          <a:prstGeom prst="accentBorderCallout1">
            <a:avLst>
              <a:gd name="adj1" fmla="val 25921"/>
              <a:gd name="adj2" fmla="val 1898"/>
              <a:gd name="adj3" fmla="val 57204"/>
              <a:gd name="adj4" fmla="val -108542"/>
            </a:avLst>
          </a:prstGeom>
          <a:solidFill>
            <a:srgbClr val="FFFF00">
              <a:alpha val="10980"/>
            </a:srgbClr>
          </a:solidFill>
          <a:ln w="63500">
            <a:solidFill>
              <a:schemeClr val="tx1"/>
            </a:solidFill>
            <a:miter lim="800000"/>
            <a:headEnd/>
            <a:tailEnd/>
          </a:ln>
        </p:spPr>
        <p:txBody>
          <a:bodyPr wrap="none"/>
          <a:lstStyle/>
          <a:p>
            <a:pPr defTabSz="914400"/>
            <a:endParaRPr lang="en-US" sz="3200">
              <a:latin typeface="Verdana" charset="0"/>
            </a:endParaRPr>
          </a:p>
        </p:txBody>
      </p:sp>
      <p:sp>
        <p:nvSpPr>
          <p:cNvPr id="2054" name="TextBox 7"/>
          <p:cNvSpPr txBox="1">
            <a:spLocks noChangeArrowheads="1"/>
          </p:cNvSpPr>
          <p:nvPr/>
        </p:nvSpPr>
        <p:spPr bwMode="auto">
          <a:xfrm>
            <a:off x="1244600" y="3692525"/>
            <a:ext cx="283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t>Registration Pose Guide</a:t>
            </a:r>
          </a:p>
        </p:txBody>
      </p:sp>
      <p:sp>
        <p:nvSpPr>
          <p:cNvPr id="2055" name="Line Callout 1 (Border and Accent Bar) 8"/>
          <p:cNvSpPr>
            <a:spLocks/>
          </p:cNvSpPr>
          <p:nvPr/>
        </p:nvSpPr>
        <p:spPr bwMode="auto">
          <a:xfrm rot="16200000" flipV="1">
            <a:off x="3021013" y="1303338"/>
            <a:ext cx="901700" cy="1936750"/>
          </a:xfrm>
          <a:prstGeom prst="accentBorderCallout1">
            <a:avLst>
              <a:gd name="adj1" fmla="val 25921"/>
              <a:gd name="adj2" fmla="val 1898"/>
              <a:gd name="adj3" fmla="val 93060"/>
              <a:gd name="adj4" fmla="val -109903"/>
            </a:avLst>
          </a:prstGeom>
          <a:solidFill>
            <a:srgbClr val="FFFF00">
              <a:alpha val="10980"/>
            </a:srgbClr>
          </a:solidFill>
          <a:ln w="63500">
            <a:solidFill>
              <a:schemeClr val="tx1"/>
            </a:solidFill>
            <a:miter lim="800000"/>
            <a:headEnd/>
            <a:tailEnd/>
          </a:ln>
        </p:spPr>
        <p:txBody>
          <a:bodyPr wrap="none"/>
          <a:lstStyle/>
          <a:p>
            <a:pPr defTabSz="914400"/>
            <a:endParaRPr lang="en-US" sz="3200">
              <a:latin typeface="Verdana"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74675" y="228600"/>
            <a:ext cx="8001000" cy="668338"/>
          </a:xfrm>
        </p:spPr>
        <p:txBody>
          <a:bodyPr/>
          <a:lstStyle/>
          <a:p>
            <a:pPr eaLnBrk="1" hangingPunct="1"/>
            <a:r>
              <a:rPr lang="en-US" sz="3000" smtClean="0"/>
              <a:t>Registration Pose</a:t>
            </a:r>
          </a:p>
        </p:txBody>
      </p:sp>
      <p:pic>
        <p:nvPicPr>
          <p:cNvPr id="18435" name="Picture 5" descr="video_Pigtai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25" y="1320800"/>
            <a:ext cx="233997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video_FiveFingerRota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650" y="3937000"/>
            <a:ext cx="248602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video_TwoLHand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4538" y="3937000"/>
            <a:ext cx="24812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38" name="Straight Connector 11"/>
          <p:cNvCxnSpPr>
            <a:cxnSpLocks noChangeShapeType="1"/>
          </p:cNvCxnSpPr>
          <p:nvPr/>
        </p:nvCxnSpPr>
        <p:spPr bwMode="auto">
          <a:xfrm rot="10800000" flipV="1">
            <a:off x="514350" y="3492500"/>
            <a:ext cx="8001000" cy="1428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pic>
        <p:nvPicPr>
          <p:cNvPr id="18439" name="Picture 7" descr="video_OpeningPoun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53138" y="3937000"/>
            <a:ext cx="24765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Registration Pose Visualization</a:t>
            </a:r>
          </a:p>
        </p:txBody>
      </p:sp>
      <p:pic>
        <p:nvPicPr>
          <p:cNvPr id="19459" name="Picture 4" descr="CornerHan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04913"/>
            <a:ext cx="4808538"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Expert Style</a:t>
            </a:r>
          </a:p>
        </p:txBody>
      </p:sp>
      <p:pic>
        <p:nvPicPr>
          <p:cNvPr id="20483" name="Picture 5" descr="TwoFing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90713"/>
            <a:ext cx="3557587"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TwoFingersTwoHa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1890713"/>
            <a:ext cx="3557587"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Registration Pose Guide</a:t>
            </a:r>
          </a:p>
        </p:txBody>
      </p:sp>
      <p:pic>
        <p:nvPicPr>
          <p:cNvPr id="21507" name="Picture 3" descr="Gesture Menu - final.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371600"/>
            <a:ext cx="8550275"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574675" y="1381125"/>
          <a:ext cx="8069263" cy="1854200"/>
        </p:xfrm>
        <a:graphic>
          <a:graphicData uri="http://schemas.openxmlformats.org/presentationml/2006/ole">
            <mc:AlternateContent xmlns:mc="http://schemas.openxmlformats.org/markup-compatibility/2006">
              <mc:Choice xmlns:v="urn:schemas-microsoft-com:vml" Requires="v">
                <p:oleObj spid="_x0000_s3082" name="Document" r:id="rId4" imgW="2819400" imgH="647700" progId="Word.Document.12">
                  <p:link updateAutomatic="1"/>
                </p:oleObj>
              </mc:Choice>
              <mc:Fallback>
                <p:oleObj name="Document" r:id="rId4" imgW="2819400" imgH="647700"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1381125"/>
                        <a:ext cx="8069263"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Title 1"/>
          <p:cNvSpPr>
            <a:spLocks noGrp="1"/>
          </p:cNvSpPr>
          <p:nvPr>
            <p:ph type="title"/>
          </p:nvPr>
        </p:nvSpPr>
        <p:spPr/>
        <p:txBody>
          <a:bodyPr/>
          <a:lstStyle/>
          <a:p>
            <a:r>
              <a:rPr lang="en-US" smtClean="0"/>
              <a:t>The “Cat” Gesture</a:t>
            </a:r>
          </a:p>
        </p:txBody>
      </p:sp>
      <p:sp>
        <p:nvSpPr>
          <p:cNvPr id="3076" name="TextBox 5"/>
          <p:cNvSpPr txBox="1">
            <a:spLocks noChangeArrowheads="1"/>
          </p:cNvSpPr>
          <p:nvPr/>
        </p:nvSpPr>
        <p:spPr bwMode="auto">
          <a:xfrm>
            <a:off x="4627563" y="3690938"/>
            <a:ext cx="417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t>User Shadow Annotations</a:t>
            </a:r>
          </a:p>
        </p:txBody>
      </p:sp>
      <p:sp>
        <p:nvSpPr>
          <p:cNvPr id="3077" name="Line Callout 1 (Border and Accent Bar) 6"/>
          <p:cNvSpPr>
            <a:spLocks/>
          </p:cNvSpPr>
          <p:nvPr/>
        </p:nvSpPr>
        <p:spPr bwMode="auto">
          <a:xfrm rot="16200000" flipV="1">
            <a:off x="6216651" y="133350"/>
            <a:ext cx="901700" cy="4276725"/>
          </a:xfrm>
          <a:prstGeom prst="accentBorderCallout1">
            <a:avLst>
              <a:gd name="adj1" fmla="val 25921"/>
              <a:gd name="adj2" fmla="val 1898"/>
              <a:gd name="adj3" fmla="val 57204"/>
              <a:gd name="adj4" fmla="val -108542"/>
            </a:avLst>
          </a:prstGeom>
          <a:solidFill>
            <a:srgbClr val="FFFF00">
              <a:alpha val="10980"/>
            </a:srgbClr>
          </a:solidFill>
          <a:ln w="63500">
            <a:solidFill>
              <a:schemeClr val="tx1"/>
            </a:solidFill>
            <a:miter lim="800000"/>
            <a:headEnd/>
            <a:tailEnd/>
          </a:ln>
        </p:spPr>
        <p:txBody>
          <a:bodyPr wrap="none"/>
          <a:lstStyle/>
          <a:p>
            <a:pPr defTabSz="914400"/>
            <a:endParaRPr lang="en-US" sz="3200">
              <a:latin typeface="Verdana" charset="0"/>
            </a:endParaRPr>
          </a:p>
        </p:txBody>
      </p:sp>
      <p:sp>
        <p:nvSpPr>
          <p:cNvPr id="3078" name="TextBox 7"/>
          <p:cNvSpPr txBox="1">
            <a:spLocks noChangeArrowheads="1"/>
          </p:cNvSpPr>
          <p:nvPr/>
        </p:nvSpPr>
        <p:spPr bwMode="auto">
          <a:xfrm>
            <a:off x="1244600" y="3692525"/>
            <a:ext cx="283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t>Registration Pose Guide</a:t>
            </a:r>
          </a:p>
        </p:txBody>
      </p:sp>
      <p:sp>
        <p:nvSpPr>
          <p:cNvPr id="3079" name="Line Callout 1 (Border and Accent Bar) 8"/>
          <p:cNvSpPr>
            <a:spLocks/>
          </p:cNvSpPr>
          <p:nvPr/>
        </p:nvSpPr>
        <p:spPr bwMode="auto">
          <a:xfrm rot="16200000" flipV="1">
            <a:off x="3021013" y="1303338"/>
            <a:ext cx="901700" cy="1936750"/>
          </a:xfrm>
          <a:prstGeom prst="accentBorderCallout1">
            <a:avLst>
              <a:gd name="adj1" fmla="val 25921"/>
              <a:gd name="adj2" fmla="val 1898"/>
              <a:gd name="adj3" fmla="val 93060"/>
              <a:gd name="adj4" fmla="val -109903"/>
            </a:avLst>
          </a:prstGeom>
          <a:solidFill>
            <a:srgbClr val="FFFF00">
              <a:alpha val="10980"/>
            </a:srgbClr>
          </a:solidFill>
          <a:ln w="63500">
            <a:solidFill>
              <a:schemeClr val="tx1"/>
            </a:solidFill>
            <a:miter lim="800000"/>
            <a:headEnd/>
            <a:tailEnd/>
          </a:ln>
        </p:spPr>
        <p:txBody>
          <a:bodyPr wrap="none"/>
          <a:lstStyle/>
          <a:p>
            <a:pPr defTabSz="914400"/>
            <a:endParaRPr lang="en-US" sz="3200">
              <a:latin typeface="Verdana" charset="0"/>
            </a:endParaRPr>
          </a:p>
        </p:txBody>
      </p:sp>
      <p:pic>
        <p:nvPicPr>
          <p:cNvPr id="3080" name="Picture 9" descr="Registration Pose Guide - One Fing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44600" y="4252913"/>
            <a:ext cx="25939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11"/>
          <p:cNvSpPr txBox="1">
            <a:spLocks noChangeArrowheads="1"/>
          </p:cNvSpPr>
          <p:nvPr/>
        </p:nvSpPr>
        <p:spPr bwMode="auto">
          <a:xfrm>
            <a:off x="5570538" y="4252913"/>
            <a:ext cx="1044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800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What The Real World Is Like</a:t>
            </a:r>
          </a:p>
        </p:txBody>
      </p:sp>
      <p:pic>
        <p:nvPicPr>
          <p:cNvPr id="16387" name="Multi-point Interaction.mp4" descr="/Users/dustinfreeman/Dropbox/Research/MSR/TABLETOP Presentation/Multi-point Interac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425575" y="1252538"/>
            <a:ext cx="6316663"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583" fill="hold"/>
                                        <p:tgtEl>
                                          <p:spTgt spid="1638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38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6387"/>
                                        </p:tgtEl>
                                      </p:cBhvr>
                                    </p:cmd>
                                  </p:childTnLst>
                                </p:cTn>
                              </p:par>
                            </p:childTnLst>
                          </p:cTn>
                        </p:par>
                      </p:childTnLst>
                    </p:cTn>
                  </p:par>
                </p:childTnLst>
              </p:cTn>
              <p:nextCondLst>
                <p:cond evt="onClick" delay="0">
                  <p:tgtEl>
                    <p:spTgt spid="16387"/>
                  </p:tgtEl>
                </p:cond>
              </p:nextCondLst>
            </p:seq>
            <p:video>
              <p:cMediaNode>
                <p:cTn id="12" fill="hold" display="0">
                  <p:stCondLst>
                    <p:cond delay="indefinite"/>
                  </p:stCondLst>
                  <p:endCondLst>
                    <p:cond evt="onNext" delay="0">
                      <p:tgtEl>
                        <p:sldTgt/>
                      </p:tgtEl>
                    </p:cond>
                    <p:cond evt="onPrev" delay="0">
                      <p:tgtEl>
                        <p:sldTgt/>
                      </p:tgtEl>
                    </p:cond>
                  </p:endCondLst>
                </p:cTn>
                <p:tgtEl>
                  <p:spTgt spid="16387"/>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Cat Gesture Video</a:t>
            </a:r>
          </a:p>
        </p:txBody>
      </p:sp>
      <p:pic>
        <p:nvPicPr>
          <p:cNvPr id="53251" name="video_OneFingerOverTwoFingerDown.wmv" descr="/Users/dustinfreeman/Documents/Research/MSR/Benko Gesture Videos/DustinVideos/video_OneFingerOverTwoFingerDown.wm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624013" y="1584325"/>
            <a:ext cx="5865812"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25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3251"/>
                                        </p:tgtEl>
                                      </p:cBhvr>
                                    </p:cmd>
                                  </p:childTnLst>
                                </p:cTn>
                              </p:par>
                            </p:childTnLst>
                          </p:cTn>
                        </p:par>
                      </p:childTnLst>
                    </p:cTn>
                  </p:par>
                </p:childTnLst>
              </p:cTn>
              <p:nextCondLst>
                <p:cond evt="onClick" delay="0">
                  <p:tgtEl>
                    <p:spTgt spid="53251"/>
                  </p:tgtEl>
                </p:cond>
              </p:nextCondLst>
            </p:seq>
            <p:video>
              <p:cMediaNode>
                <p:cTn id="7" fill="hold" display="0">
                  <p:stCondLst>
                    <p:cond delay="indefinite"/>
                  </p:stCondLst>
                  <p:endCondLst>
                    <p:cond evt="onNext" delay="0">
                      <p:tgtEl>
                        <p:sldTgt/>
                      </p:tgtEl>
                    </p:cond>
                    <p:cond evt="onPrev" delay="0">
                      <p:tgtEl>
                        <p:sldTgt/>
                      </p:tgtEl>
                    </p:cond>
                  </p:endCondLst>
                </p:cTn>
                <p:tgtEl>
                  <p:spTgt spid="53251"/>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Cat Gesture Video</a:t>
            </a:r>
          </a:p>
        </p:txBody>
      </p:sp>
      <p:pic>
        <p:nvPicPr>
          <p:cNvPr id="55299" name="video_OneFingerOverTwoFingerDown.wmv" descr="/Users/dustinfreeman/Documents/Research/MSR/Benko Gesture Videos/DustinVideos/video_OneFingerOverTwoFingerDown.wm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624013" y="1584325"/>
            <a:ext cx="5865812"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833" fill="hold"/>
                                        <p:tgtEl>
                                          <p:spTgt spid="5529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529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55299"/>
                                        </p:tgtEl>
                                      </p:cBhvr>
                                    </p:cmd>
                                  </p:childTnLst>
                                </p:cTn>
                              </p:par>
                            </p:childTnLst>
                          </p:cTn>
                        </p:par>
                      </p:childTnLst>
                    </p:cTn>
                  </p:par>
                </p:childTnLst>
              </p:cTn>
              <p:nextCondLst>
                <p:cond evt="onClick" delay="0">
                  <p:tgtEl>
                    <p:spTgt spid="55299"/>
                  </p:tgtEl>
                </p:cond>
              </p:nextCondLst>
            </p:seq>
            <p:video>
              <p:cMediaNode>
                <p:cTn id="12" fill="hold" display="0">
                  <p:stCondLst>
                    <p:cond delay="indefinite"/>
                  </p:stCondLst>
                  <p:endCondLst>
                    <p:cond evt="onNext" delay="0">
                      <p:tgtEl>
                        <p:sldTgt/>
                      </p:tgtEl>
                    </p:cond>
                    <p:cond evt="onPrev" delay="0">
                      <p:tgtEl>
                        <p:sldTgt/>
                      </p:tgtEl>
                    </p:cond>
                  </p:endCondLst>
                </p:cTn>
                <p:tgtEl>
                  <p:spTgt spid="5529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Learning The Cat Gesture</a:t>
            </a:r>
          </a:p>
        </p:txBody>
      </p:sp>
      <p:pic>
        <p:nvPicPr>
          <p:cNvPr id="57347" name="Cat - user view.mp4" descr="/Users/dustinfreeman/Dropbox/Research/MSR/TABLETOP Presentation/Cat - user view.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3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7347"/>
                                        </p:tgtEl>
                                      </p:cBhvr>
                                    </p:cmd>
                                  </p:childTnLst>
                                </p:cTn>
                              </p:par>
                            </p:childTnLst>
                          </p:cTn>
                        </p:par>
                      </p:childTnLst>
                    </p:cTn>
                  </p:par>
                </p:childTnLst>
              </p:cTn>
              <p:nextCondLst>
                <p:cond evt="onClick" delay="0">
                  <p:tgtEl>
                    <p:spTgt spid="57347"/>
                  </p:tgtEl>
                </p:cond>
              </p:nextCondLst>
            </p:seq>
            <p:video>
              <p:cMediaNode>
                <p:cTn id="7" fill="hold" display="0">
                  <p:stCondLst>
                    <p:cond delay="indefinite"/>
                  </p:stCondLst>
                  <p:endCondLst>
                    <p:cond evt="onNext" delay="0">
                      <p:tgtEl>
                        <p:sldTgt/>
                      </p:tgtEl>
                    </p:cond>
                    <p:cond evt="onPrev" delay="0">
                      <p:tgtEl>
                        <p:sldTgt/>
                      </p:tgtEl>
                    </p:cond>
                  </p:endCondLst>
                </p:cTn>
                <p:tgtEl>
                  <p:spTgt spid="5734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Learning The Cat Gesture</a:t>
            </a:r>
          </a:p>
        </p:txBody>
      </p:sp>
      <p:pic>
        <p:nvPicPr>
          <p:cNvPr id="59395" name="Cat - user view.mp4" descr="/Users/dustinfreeman/Dropbox/Research/MSR/TABLETOP Presentation/Cat - user view.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6105" fill="hold"/>
                                        <p:tgtEl>
                                          <p:spTgt spid="5939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939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59395"/>
                                        </p:tgtEl>
                                      </p:cBhvr>
                                    </p:cmd>
                                  </p:childTnLst>
                                </p:cTn>
                              </p:par>
                            </p:childTnLst>
                          </p:cTn>
                        </p:par>
                      </p:childTnLst>
                    </p:cTn>
                  </p:par>
                </p:childTnLst>
              </p:cTn>
              <p:nextCondLst>
                <p:cond evt="onClick" delay="0">
                  <p:tgtEl>
                    <p:spTgt spid="59395"/>
                  </p:tgtEl>
                </p:cond>
              </p:nextCondLst>
            </p:seq>
            <p:video>
              <p:cMediaNode>
                <p:cTn id="12" fill="hold" display="0">
                  <p:stCondLst>
                    <p:cond delay="indefinite"/>
                  </p:stCondLst>
                  <p:endCondLst>
                    <p:cond evt="onNext" delay="0">
                      <p:tgtEl>
                        <p:sldTgt/>
                      </p:tgtEl>
                    </p:cond>
                    <p:cond evt="onPrev" delay="0">
                      <p:tgtEl>
                        <p:sldTgt/>
                      </p:tgtEl>
                    </p:cond>
                  </p:endCondLst>
                </p:cTn>
                <p:tgtEl>
                  <p:spTgt spid="5939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User Shadow Annotations</a:t>
            </a:r>
          </a:p>
        </p:txBody>
      </p:sp>
      <p:pic>
        <p:nvPicPr>
          <p:cNvPr id="61443" name="Untitled.wmv" descr="/Users/dustinfreeman/Dropbox/Research/MSR/TABLETOP Presentation/Untitled.wmv">
            <a:hlinkClick r:id="" action="ppaction://media"/>
          </p:cNvPr>
          <p:cNvPicPr>
            <a:picLocks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2027238" y="1576388"/>
            <a:ext cx="5080000" cy="4064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44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1443"/>
                                        </p:tgtEl>
                                      </p:cBhvr>
                                    </p:cmd>
                                  </p:childTnLst>
                                </p:cTn>
                              </p:par>
                            </p:childTnLst>
                          </p:cTn>
                        </p:par>
                      </p:childTnLst>
                    </p:cTn>
                  </p:par>
                </p:childTnLst>
              </p:cTn>
              <p:nextCondLst>
                <p:cond evt="onClick" delay="0">
                  <p:tgtEl>
                    <p:spTgt spid="61443"/>
                  </p:tgtEl>
                </p:cond>
              </p:nextCondLst>
            </p:seq>
            <p:video>
              <p:cMediaNode>
                <p:cTn id="7" fill="hold" display="0">
                  <p:stCondLst>
                    <p:cond delay="indefinite"/>
                  </p:stCondLst>
                  <p:endCondLst>
                    <p:cond evt="onNext" delay="0">
                      <p:tgtEl>
                        <p:sldTgt/>
                      </p:tgtEl>
                    </p:cond>
                    <p:cond evt="onPrev" delay="0">
                      <p:tgtEl>
                        <p:sldTgt/>
                      </p:tgtEl>
                    </p:cond>
                  </p:endCondLst>
                </p:cTn>
                <p:tgtEl>
                  <p:spTgt spid="6144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User Shadow Annotations</a:t>
            </a:r>
          </a:p>
        </p:txBody>
      </p:sp>
      <p:pic>
        <p:nvPicPr>
          <p:cNvPr id="63491" name="Untitled.wmv" descr="/Users/dustinfreeman/Dropbox/Research/MSR/TABLETOP Presentation/Untitled.wmv">
            <a:hlinkClick r:id="" action="ppaction://media"/>
          </p:cNvPr>
          <p:cNvPicPr>
            <a:picLocks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2027238" y="1576388"/>
            <a:ext cx="5080000" cy="4064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2731" fill="hold"/>
                                        <p:tgtEl>
                                          <p:spTgt spid="6349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3491"/>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63491"/>
                                        </p:tgtEl>
                                      </p:cBhvr>
                                    </p:cmd>
                                  </p:childTnLst>
                                </p:cTn>
                              </p:par>
                            </p:childTnLst>
                          </p:cTn>
                        </p:par>
                      </p:childTnLst>
                    </p:cTn>
                  </p:par>
                </p:childTnLst>
              </p:cTn>
              <p:nextCondLst>
                <p:cond evt="onClick" delay="0">
                  <p:tgtEl>
                    <p:spTgt spid="63491"/>
                  </p:tgtEl>
                </p:cond>
              </p:nextCondLst>
            </p:seq>
            <p:video>
              <p:cMediaNode>
                <p:cTn id="12" fill="hold" display="0">
                  <p:stCondLst>
                    <p:cond delay="indefinite"/>
                  </p:stCondLst>
                  <p:endCondLst>
                    <p:cond evt="onNext" delay="0">
                      <p:tgtEl>
                        <p:sldTgt/>
                      </p:tgtEl>
                    </p:cond>
                    <p:cond evt="onPrev" delay="0">
                      <p:tgtEl>
                        <p:sldTgt/>
                      </p:tgtEl>
                    </p:cond>
                  </p:endCondLst>
                </p:cTn>
                <p:tgtEl>
                  <p:spTgt spid="63491"/>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User Shadow Annotations</a:t>
            </a:r>
          </a:p>
        </p:txBody>
      </p:sp>
      <p:pic>
        <p:nvPicPr>
          <p:cNvPr id="28675" name="Picture 7" descr="Untitl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1420813"/>
            <a:ext cx="58991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User Shadow Annotations</a:t>
            </a:r>
          </a:p>
        </p:txBody>
      </p:sp>
      <p:pic>
        <p:nvPicPr>
          <p:cNvPr id="29699" name="Picture 7" descr="Untitl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1420813"/>
            <a:ext cx="58991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2" descr="Untitled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5913" y="1420813"/>
            <a:ext cx="589915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User Shadow Annotations</a:t>
            </a:r>
          </a:p>
        </p:txBody>
      </p:sp>
      <p:pic>
        <p:nvPicPr>
          <p:cNvPr id="30723" name="Picture 7" descr="Untitl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1420813"/>
            <a:ext cx="58991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0" descr="Untitled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5913" y="1420813"/>
            <a:ext cx="5986462"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User Shadow Annotations</a:t>
            </a:r>
          </a:p>
        </p:txBody>
      </p:sp>
      <p:pic>
        <p:nvPicPr>
          <p:cNvPr id="31747" name="Picture 7" descr="Untitl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1420813"/>
            <a:ext cx="58991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3" descr="Untitled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5913" y="1420813"/>
            <a:ext cx="5945187"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Multi-touch In The Real World</a:t>
            </a:r>
          </a:p>
        </p:txBody>
      </p:sp>
      <p:pic>
        <p:nvPicPr>
          <p:cNvPr id="18435" name="Single Point Interaction.mp4" descr="/Users/dustinfreeman/Dropbox/Research/MSR/TABLETOP Presentation/Single Point Interac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411288" y="1247775"/>
            <a:ext cx="614680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613" fill="hold"/>
                                        <p:tgtEl>
                                          <p:spTgt spid="1843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43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8435"/>
                                        </p:tgtEl>
                                      </p:cBhvr>
                                    </p:cmd>
                                  </p:childTnLst>
                                </p:cTn>
                              </p:par>
                            </p:childTnLst>
                          </p:cTn>
                        </p:par>
                      </p:childTnLst>
                    </p:cTn>
                  </p:par>
                </p:childTnLst>
              </p:cTn>
              <p:nextCondLst>
                <p:cond evt="onClick" delay="0">
                  <p:tgtEl>
                    <p:spTgt spid="18435"/>
                  </p:tgtEl>
                </p:cond>
              </p:nextCondLst>
            </p:seq>
            <p:video>
              <p:cMediaNode>
                <p:cTn id="12" fill="hold" display="0">
                  <p:stCondLst>
                    <p:cond delay="indefinite"/>
                  </p:stCondLst>
                  <p:endCondLst>
                    <p:cond evt="onNext" delay="0">
                      <p:tgtEl>
                        <p:sldTgt/>
                      </p:tgtEl>
                    </p:cond>
                    <p:cond evt="onPrev" delay="0">
                      <p:tgtEl>
                        <p:sldTgt/>
                      </p:tgtEl>
                    </p:cond>
                  </p:endCondLst>
                </p:cTn>
                <p:tgtEl>
                  <p:spTgt spid="1843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Annotations for Contact Shape</a:t>
            </a:r>
          </a:p>
        </p:txBody>
      </p:sp>
      <p:pic>
        <p:nvPicPr>
          <p:cNvPr id="32771" name="Content Placeholder 4" descr="jk.jpg"/>
          <p:cNvPicPr>
            <a:picLocks noGrp="1" noChangeAspect="1"/>
          </p:cNvPicPr>
          <p:nvPr>
            <p:ph idx="1"/>
          </p:nvPr>
        </p:nvPicPr>
        <p:blipFill>
          <a:blip r:embed="rId3">
            <a:extLst>
              <a:ext uri="{28A0092B-C50C-407E-A947-70E740481C1C}">
                <a14:useLocalDpi xmlns:a14="http://schemas.microsoft.com/office/drawing/2010/main" val="0"/>
              </a:ext>
            </a:extLst>
          </a:blip>
          <a:srcRect l="-13422" r="-13422"/>
          <a:stretch>
            <a:fillRect/>
          </a:stretch>
        </p:blipFill>
        <p:spPr>
          <a:xfrm>
            <a:off x="1641475" y="1498600"/>
            <a:ext cx="7631113" cy="4600575"/>
          </a:xfrm>
        </p:spPr>
      </p:pic>
      <p:pic>
        <p:nvPicPr>
          <p:cNvPr id="32772" name="Picture 3" descr="Registration Pose Guide - Fis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174750"/>
            <a:ext cx="2503488"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Evaluation</a:t>
            </a:r>
          </a:p>
        </p:txBody>
      </p:sp>
      <p:sp>
        <p:nvSpPr>
          <p:cNvPr id="33795" name="Content Placeholder 2"/>
          <p:cNvSpPr>
            <a:spLocks noGrp="1"/>
          </p:cNvSpPr>
          <p:nvPr>
            <p:ph idx="1"/>
          </p:nvPr>
        </p:nvSpPr>
        <p:spPr/>
        <p:txBody>
          <a:bodyPr/>
          <a:lstStyle/>
          <a:p>
            <a:r>
              <a:rPr lang="en-US" smtClean="0"/>
              <a:t>Standardized multi-touch gesture learning evaluation method.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Evaluation</a:t>
            </a:r>
          </a:p>
        </p:txBody>
      </p:sp>
      <p:sp>
        <p:nvSpPr>
          <p:cNvPr id="34819" name="Content Placeholder 2"/>
          <p:cNvSpPr>
            <a:spLocks noGrp="1"/>
          </p:cNvSpPr>
          <p:nvPr>
            <p:ph idx="1"/>
          </p:nvPr>
        </p:nvSpPr>
        <p:spPr/>
        <p:txBody>
          <a:bodyPr/>
          <a:lstStyle/>
          <a:p>
            <a:r>
              <a:rPr lang="en-US" smtClean="0"/>
              <a:t>Standardized multi-touch gesture learning evaluation method. Right?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Taxonomy</a:t>
            </a:r>
          </a:p>
        </p:txBody>
      </p:sp>
      <p:pic>
        <p:nvPicPr>
          <p:cNvPr id="35843" name="Content Placeholder 5" descr="Taxonomy Table.png"/>
          <p:cNvPicPr>
            <a:picLocks noGrp="1" noChangeAspect="1"/>
          </p:cNvPicPr>
          <p:nvPr>
            <p:ph idx="1"/>
          </p:nvPr>
        </p:nvPicPr>
        <p:blipFill>
          <a:blip r:embed="rId3">
            <a:extLst>
              <a:ext uri="{28A0092B-C50C-407E-A947-70E740481C1C}">
                <a14:useLocalDpi xmlns:a14="http://schemas.microsoft.com/office/drawing/2010/main" val="0"/>
              </a:ext>
            </a:extLst>
          </a:blip>
          <a:srcRect l="-20477" r="-20477"/>
          <a:stretch>
            <a:fillRect/>
          </a:stretch>
        </p:blip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Representative Gesture Set</a:t>
            </a:r>
          </a:p>
        </p:txBody>
      </p:sp>
      <p:pic>
        <p:nvPicPr>
          <p:cNvPr id="36867" name="Picture 3" descr="Rep Gesture Se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763" y="2081213"/>
            <a:ext cx="84423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65138" y="2735263"/>
            <a:ext cx="1541462" cy="457200"/>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4400"/>
            <a:endParaRPr lang="en-US" sz="3200">
              <a:latin typeface="Verdana" charset="0"/>
            </a:endParaRPr>
          </a:p>
        </p:txBody>
      </p:sp>
      <p:sp>
        <p:nvSpPr>
          <p:cNvPr id="7" name="Rectangle 6"/>
          <p:cNvSpPr>
            <a:spLocks noChangeArrowheads="1"/>
          </p:cNvSpPr>
          <p:nvPr/>
        </p:nvSpPr>
        <p:spPr bwMode="auto">
          <a:xfrm>
            <a:off x="465138" y="4343400"/>
            <a:ext cx="1541462" cy="576263"/>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4400"/>
            <a:endParaRPr lang="en-US" sz="3200">
              <a:latin typeface="Verdana" charset="0"/>
            </a:endParaRPr>
          </a:p>
        </p:txBody>
      </p:sp>
      <p:sp>
        <p:nvSpPr>
          <p:cNvPr id="8" name="Rectangle 7"/>
          <p:cNvSpPr>
            <a:spLocks noChangeArrowheads="1"/>
          </p:cNvSpPr>
          <p:nvPr/>
        </p:nvSpPr>
        <p:spPr bwMode="auto">
          <a:xfrm>
            <a:off x="3725863" y="3868738"/>
            <a:ext cx="1709737" cy="415925"/>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4400"/>
            <a:endParaRPr lang="en-US" sz="3200">
              <a:latin typeface="Verdana" charset="0"/>
            </a:endParaRPr>
          </a:p>
        </p:txBody>
      </p:sp>
      <p:sp>
        <p:nvSpPr>
          <p:cNvPr id="9" name="Rectangle 8"/>
          <p:cNvSpPr>
            <a:spLocks noChangeArrowheads="1"/>
          </p:cNvSpPr>
          <p:nvPr/>
        </p:nvSpPr>
        <p:spPr bwMode="auto">
          <a:xfrm>
            <a:off x="2065338" y="4351338"/>
            <a:ext cx="1592262" cy="576262"/>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4400"/>
            <a:endParaRPr lang="en-US" sz="3200">
              <a:latin typeface="Verdana" charset="0"/>
            </a:endParaRPr>
          </a:p>
        </p:txBody>
      </p:sp>
      <p:sp>
        <p:nvSpPr>
          <p:cNvPr id="10" name="Rectangle 9"/>
          <p:cNvSpPr>
            <a:spLocks noChangeArrowheads="1"/>
          </p:cNvSpPr>
          <p:nvPr/>
        </p:nvSpPr>
        <p:spPr bwMode="auto">
          <a:xfrm>
            <a:off x="3733800" y="4343400"/>
            <a:ext cx="1701800" cy="576263"/>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4400"/>
            <a:endParaRPr lang="en-US" sz="3200">
              <a:latin typeface="Verdana" charset="0"/>
            </a:endParaRPr>
          </a:p>
        </p:txBody>
      </p:sp>
      <p:sp>
        <p:nvSpPr>
          <p:cNvPr id="11" name="Rectangle 10"/>
          <p:cNvSpPr>
            <a:spLocks noChangeArrowheads="1"/>
          </p:cNvSpPr>
          <p:nvPr/>
        </p:nvSpPr>
        <p:spPr bwMode="auto">
          <a:xfrm>
            <a:off x="461963" y="3860800"/>
            <a:ext cx="1543050" cy="4238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4400"/>
            <a:endParaRPr lang="en-US" sz="3200">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Baseline: Video</a:t>
            </a:r>
          </a:p>
        </p:txBody>
      </p:sp>
      <p:pic>
        <p:nvPicPr>
          <p:cNvPr id="37891" name="Picture 3" descr="Video Menu.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7550" y="1735138"/>
            <a:ext cx="5168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MSR-SG Presentation.mp4" descr="/Users/dustinfreeman/Dropbox/Research/MSR/TABLETOP Presentation/MSR-SG Presenta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39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3972"/>
                                        </p:tgtEl>
                                      </p:cBhvr>
                                    </p:cmd>
                                  </p:childTnLst>
                                </p:cTn>
                              </p:par>
                            </p:childTnLst>
                          </p:cTn>
                        </p:par>
                      </p:childTnLst>
                    </p:cTn>
                  </p:par>
                </p:childTnLst>
              </p:cTn>
              <p:nextCondLst>
                <p:cond evt="onClick" delay="0">
                  <p:tgtEl>
                    <p:spTgt spid="83972"/>
                  </p:tgtEl>
                </p:cond>
              </p:nextCondLst>
            </p:seq>
            <p:video>
              <p:cMediaNode>
                <p:cTn id="7" fill="hold" display="0">
                  <p:stCondLst>
                    <p:cond delay="indefinite"/>
                  </p:stCondLst>
                  <p:endCondLst>
                    <p:cond evt="onNext" delay="0">
                      <p:tgtEl>
                        <p:sldTgt/>
                      </p:tgtEl>
                    </p:cond>
                    <p:cond evt="onPrev" delay="0">
                      <p:tgtEl>
                        <p:sldTgt/>
                      </p:tgtEl>
                    </p:cond>
                  </p:endCondLst>
                </p:cTn>
                <p:tgtEl>
                  <p:spTgt spid="83972"/>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Baseline: Video</a:t>
            </a:r>
          </a:p>
        </p:txBody>
      </p:sp>
      <p:pic>
        <p:nvPicPr>
          <p:cNvPr id="38915" name="Picture 3" descr="Video Menu.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7550" y="1735138"/>
            <a:ext cx="5168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MSR-SG Presentation.mp4" descr="/Users/dustinfreeman/Dropbox/Research/MSR/TABLETOP Presentation/MSR-SG Presenta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524000" y="115728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575" fill="hold"/>
                                        <p:tgtEl>
                                          <p:spTgt spid="860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602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86020"/>
                                        </p:tgtEl>
                                      </p:cBhvr>
                                    </p:cmd>
                                  </p:childTnLst>
                                </p:cTn>
                              </p:par>
                            </p:childTnLst>
                          </p:cTn>
                        </p:par>
                      </p:childTnLst>
                    </p:cTn>
                  </p:par>
                </p:childTnLst>
              </p:cTn>
              <p:nextCondLst>
                <p:cond evt="onClick" delay="0">
                  <p:tgtEl>
                    <p:spTgt spid="86020"/>
                  </p:tgtEl>
                </p:cond>
              </p:nextCondLst>
            </p:seq>
            <p:video>
              <p:cMediaNode>
                <p:cTn id="12" fill="hold" display="0">
                  <p:stCondLst>
                    <p:cond delay="indefinite"/>
                  </p:stCondLst>
                  <p:endCondLst>
                    <p:cond evt="onNext" delay="0">
                      <p:tgtEl>
                        <p:sldTgt/>
                      </p:tgtEl>
                    </p:cond>
                    <p:cond evt="onPrev" delay="0">
                      <p:tgtEl>
                        <p:sldTgt/>
                      </p:tgtEl>
                    </p:cond>
                  </p:endCondLst>
                </p:cTn>
                <p:tgtEl>
                  <p:spTgt spid="86020"/>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Evaluation</a:t>
            </a:r>
          </a:p>
        </p:txBody>
      </p:sp>
      <p:sp>
        <p:nvSpPr>
          <p:cNvPr id="39939" name="Content Placeholder 2"/>
          <p:cNvSpPr>
            <a:spLocks noGrp="1"/>
          </p:cNvSpPr>
          <p:nvPr>
            <p:ph idx="1"/>
          </p:nvPr>
        </p:nvSpPr>
        <p:spPr/>
        <p:txBody>
          <a:bodyPr/>
          <a:lstStyle/>
          <a:p>
            <a:pPr eaLnBrk="1" hangingPunct="1"/>
            <a:r>
              <a:rPr lang="en-US" smtClean="0"/>
              <a:t>Between-subjects comparison</a:t>
            </a:r>
          </a:p>
          <a:p>
            <a:pPr lvl="1" eaLnBrk="1" hangingPunct="1"/>
            <a:r>
              <a:rPr lang="en-US" sz="2400" smtClean="0"/>
              <a:t>11 participants Video</a:t>
            </a:r>
          </a:p>
          <a:p>
            <a:pPr lvl="1" eaLnBrk="1" hangingPunct="1"/>
            <a:r>
              <a:rPr lang="en-US" sz="2400" smtClean="0"/>
              <a:t>11 participants ShadowGuides</a:t>
            </a:r>
          </a:p>
          <a:p>
            <a:pPr eaLnBrk="1" hangingPunct="1"/>
            <a:r>
              <a:rPr lang="en-US" smtClean="0"/>
              <a:t>8 blocks of 15 gestures each</a:t>
            </a:r>
          </a:p>
          <a:p>
            <a:pPr lvl="1" eaLnBrk="1" hangingPunct="1"/>
            <a:r>
              <a:rPr lang="en-US" sz="2400" smtClean="0"/>
              <a:t>Learning Phase: 7 blocks with help</a:t>
            </a:r>
          </a:p>
          <a:p>
            <a:pPr lvl="1" eaLnBrk="1" hangingPunct="1"/>
            <a:r>
              <a:rPr lang="en-US" sz="2400" smtClean="0"/>
              <a:t>Memory Phase: 1 block with no help</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Memory Phase Results</a:t>
            </a:r>
          </a:p>
        </p:txBody>
      </p:sp>
      <p:pic>
        <p:nvPicPr>
          <p:cNvPr id="40963" name="Picture 3" descr="Memory Resul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103313"/>
            <a:ext cx="7123112"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Observations and Next Steps</a:t>
            </a:r>
          </a:p>
        </p:txBody>
      </p:sp>
      <p:sp>
        <p:nvSpPr>
          <p:cNvPr id="53251" name="Content Placeholder 2"/>
          <p:cNvSpPr>
            <a:spLocks noGrp="1"/>
          </p:cNvSpPr>
          <p:nvPr>
            <p:ph idx="1"/>
          </p:nvPr>
        </p:nvSpPr>
        <p:spPr/>
        <p:txBody>
          <a:bodyPr/>
          <a:lstStyle/>
          <a:p>
            <a:pPr eaLnBrk="1" hangingPunct="1"/>
            <a:endParaRPr lang="en-US" smtClean="0"/>
          </a:p>
          <a:p>
            <a:pPr eaLnBrk="1" hangingPunct="1"/>
            <a:r>
              <a:rPr lang="en-US" smtClean="0"/>
              <a:t>Video shows the </a:t>
            </a:r>
            <a:r>
              <a:rPr lang="en-US" b="1" smtClean="0"/>
              <a:t>gist of the gesture</a:t>
            </a:r>
          </a:p>
          <a:p>
            <a:pPr eaLnBrk="1" hangingPunct="1"/>
            <a:endParaRPr lang="en-US" smtClean="0"/>
          </a:p>
          <a:p>
            <a:pPr eaLnBrk="1" hangingPunct="1"/>
            <a:r>
              <a:rPr lang="en-US" smtClean="0"/>
              <a:t>ShadowGuides shows </a:t>
            </a:r>
            <a:r>
              <a:rPr lang="en-US" b="1" smtClean="0"/>
              <a:t>details</a:t>
            </a:r>
          </a:p>
          <a:p>
            <a:pPr eaLnBrk="1" hangingPunct="1"/>
            <a:endParaRPr lang="en-US" b="1" smtClean="0"/>
          </a:p>
          <a:p>
            <a:pPr eaLnBrk="1" hangingPunct="1"/>
            <a:r>
              <a:rPr lang="en-US" smtClean="0"/>
              <a:t>Hybrid approach?</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Intuitive Gestures?</a:t>
            </a:r>
          </a:p>
        </p:txBody>
      </p:sp>
      <p:sp>
        <p:nvSpPr>
          <p:cNvPr id="9219" name="Content Placeholder 3"/>
          <p:cNvSpPr>
            <a:spLocks noGrp="1"/>
          </p:cNvSpPr>
          <p:nvPr>
            <p:ph idx="1"/>
          </p:nvPr>
        </p:nvSpPr>
        <p:spPr>
          <a:xfrm>
            <a:off x="2447925" y="1558925"/>
            <a:ext cx="1881188" cy="754063"/>
          </a:xfrm>
        </p:spPr>
        <p:txBody>
          <a:bodyPr/>
          <a:lstStyle/>
          <a:p>
            <a:pPr eaLnBrk="1" hangingPunct="1">
              <a:buFontTx/>
              <a:buNone/>
            </a:pPr>
            <a:r>
              <a:rPr lang="en-US" smtClean="0"/>
              <a:t>“Paste”</a:t>
            </a:r>
          </a:p>
        </p:txBody>
      </p:sp>
      <p:pic>
        <p:nvPicPr>
          <p:cNvPr id="9220" name="Picture 8" descr="Past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6875" y="3660775"/>
            <a:ext cx="4360863"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descr="Paste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1700" y="1200150"/>
            <a:ext cx="32670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Paste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738" y="2671763"/>
            <a:ext cx="34512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12"/>
          <p:cNvSpPr txBox="1">
            <a:spLocks noChangeArrowheads="1"/>
          </p:cNvSpPr>
          <p:nvPr/>
        </p:nvSpPr>
        <p:spPr bwMode="auto">
          <a:xfrm>
            <a:off x="566738" y="5207000"/>
            <a:ext cx="3370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200"/>
              <a:t>Wobbrock J. O., Morris M. R., and Wilson A. D. User-defined gestures for surface computing. </a:t>
            </a:r>
            <a:r>
              <a:rPr lang="en-US" sz="1200" i="1"/>
              <a:t>CHI 2009.</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010" name="Picture 4" descr="SG Overvi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388" y="292100"/>
            <a:ext cx="9831388"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ontent Placeholder 2"/>
          <p:cNvSpPr>
            <a:spLocks noGrp="1"/>
          </p:cNvSpPr>
          <p:nvPr>
            <p:ph idx="1"/>
          </p:nvPr>
        </p:nvSpPr>
        <p:spPr>
          <a:xfrm>
            <a:off x="2849563" y="5168900"/>
            <a:ext cx="4303712" cy="1624013"/>
          </a:xfrm>
        </p:spPr>
        <p:txBody>
          <a:bodyPr/>
          <a:lstStyle/>
          <a:p>
            <a:pPr eaLnBrk="1" hangingPunct="1">
              <a:buFontTx/>
              <a:buNone/>
            </a:pPr>
            <a:r>
              <a:rPr lang="en-US" sz="2400" smtClean="0">
                <a:solidFill>
                  <a:schemeClr val="bg1"/>
                </a:solidFill>
              </a:rPr>
              <a:t>Dustin Freeman</a:t>
            </a:r>
          </a:p>
          <a:p>
            <a:pPr eaLnBrk="1" hangingPunct="1">
              <a:buFontTx/>
              <a:buNone/>
            </a:pPr>
            <a:r>
              <a:rPr lang="en-US" sz="2400" smtClean="0">
                <a:solidFill>
                  <a:schemeClr val="bg1"/>
                </a:solidFill>
              </a:rPr>
              <a:t>dustin@cs.toronto.edu</a:t>
            </a:r>
          </a:p>
          <a:p>
            <a:pPr eaLnBrk="1" hangingPunct="1">
              <a:buFontTx/>
              <a:buNone/>
            </a:pPr>
            <a:r>
              <a:rPr lang="en-US" sz="2400" smtClean="0">
                <a:solidFill>
                  <a:schemeClr val="bg1"/>
                </a:solidFill>
              </a:rPr>
              <a:t>www.dustinfreeman.org</a:t>
            </a:r>
          </a:p>
        </p:txBody>
      </p:sp>
      <p:sp>
        <p:nvSpPr>
          <p:cNvPr id="43012" name="TextBox 3"/>
          <p:cNvSpPr txBox="1">
            <a:spLocks noChangeArrowheads="1"/>
          </p:cNvSpPr>
          <p:nvPr/>
        </p:nvSpPr>
        <p:spPr bwMode="auto">
          <a:xfrm>
            <a:off x="6829425" y="2395538"/>
            <a:ext cx="23145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i="1">
                <a:solidFill>
                  <a:srgbClr val="FFFFFF"/>
                </a:solidFill>
              </a:rPr>
              <a:t>Thanks to:</a:t>
            </a:r>
          </a:p>
          <a:p>
            <a:pPr eaLnBrk="1" hangingPunct="1"/>
            <a:r>
              <a:rPr lang="en-US">
                <a:solidFill>
                  <a:srgbClr val="FFFFFF"/>
                </a:solidFill>
              </a:rPr>
              <a:t>Jarrod Lombardo Paul Hoover </a:t>
            </a:r>
          </a:p>
          <a:p>
            <a:pPr eaLnBrk="1" hangingPunct="1"/>
            <a:r>
              <a:rPr lang="en-US">
                <a:solidFill>
                  <a:srgbClr val="FFFFFF"/>
                </a:solidFill>
              </a:rPr>
              <a:t>Sarah Williams Xiang Cao </a:t>
            </a:r>
          </a:p>
          <a:p>
            <a:pPr eaLnBrk="1" hangingPunct="1"/>
            <a:r>
              <a:rPr lang="en-US">
                <a:solidFill>
                  <a:srgbClr val="FFFFFF"/>
                </a:solidFill>
              </a:rPr>
              <a:t>Tony Tang </a:t>
            </a:r>
          </a:p>
          <a:p>
            <a:pPr eaLnBrk="1" hangingPunct="1"/>
            <a:r>
              <a:rPr lang="en-US">
                <a:solidFill>
                  <a:srgbClr val="FFFFFF"/>
                </a:solidFill>
              </a:rPr>
              <a:t>Andy Wilson </a:t>
            </a:r>
          </a:p>
          <a:p>
            <a:pPr eaLnBrk="1" hangingPunct="1"/>
            <a:r>
              <a:rPr lang="en-US">
                <a:solidFill>
                  <a:srgbClr val="FFFFFF"/>
                </a:solidFill>
              </a:rPr>
              <a:t>Ken Hinckley </a:t>
            </a:r>
          </a:p>
          <a:p>
            <a:pPr eaLnBrk="1" hangingPunct="1"/>
            <a:r>
              <a:rPr lang="en-US">
                <a:solidFill>
                  <a:srgbClr val="FFFFFF"/>
                </a:solidFill>
              </a:rPr>
              <a:t>Dennis Wixon August de los Reyes</a:t>
            </a:r>
          </a:p>
          <a:p>
            <a:pPr eaLnBrk="1" hangingPunct="1"/>
            <a:r>
              <a:rPr lang="en-US">
                <a:solidFill>
                  <a:srgbClr val="FFFFFF"/>
                </a:solidFill>
              </a:rPr>
              <a:t>Clifton Forlines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Lack of Agreement</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62484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Single-Point Stroke Gestures</a:t>
            </a:r>
          </a:p>
        </p:txBody>
      </p:sp>
      <p:sp>
        <p:nvSpPr>
          <p:cNvPr id="5" name="TextBox 12"/>
          <p:cNvSpPr txBox="1">
            <a:spLocks noChangeArrowheads="1"/>
          </p:cNvSpPr>
          <p:nvPr/>
        </p:nvSpPr>
        <p:spPr bwMode="auto">
          <a:xfrm>
            <a:off x="874713" y="5141913"/>
            <a:ext cx="3370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200"/>
              <a:t>Kurtenbach G. and Buxton W. Issues in combining marking and direct manipulation techniques. </a:t>
            </a:r>
            <a:r>
              <a:rPr lang="en-US" sz="1200" i="1"/>
              <a:t>UIST 1991.</a:t>
            </a:r>
          </a:p>
        </p:txBody>
      </p:sp>
      <p:sp>
        <p:nvSpPr>
          <p:cNvPr id="8" name="TextBox 12"/>
          <p:cNvSpPr txBox="1">
            <a:spLocks noChangeArrowheads="1"/>
          </p:cNvSpPr>
          <p:nvPr/>
        </p:nvSpPr>
        <p:spPr bwMode="auto">
          <a:xfrm>
            <a:off x="5043488" y="5141913"/>
            <a:ext cx="3370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200"/>
              <a:t>Bau O. and Mackay W.E. OctoPocus: a dynamic guide for learning gesture-based command sets. </a:t>
            </a:r>
            <a:r>
              <a:rPr lang="en-US" sz="1200" i="1"/>
              <a:t>UIST 2008.</a:t>
            </a:r>
          </a:p>
        </p:txBody>
      </p:sp>
      <p:pic>
        <p:nvPicPr>
          <p:cNvPr id="10" name="Picture 9" descr="Dynamic Guid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1657350"/>
            <a:ext cx="3370262"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MExpert_CHI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263" y="1765300"/>
            <a:ext cx="41306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Single-point dynamic guides</a:t>
            </a:r>
          </a:p>
        </p:txBody>
      </p:sp>
      <p:pic>
        <p:nvPicPr>
          <p:cNvPr id="26627" name="Single Point Dynamic Guides.AVI" descr="/Users/dustinfreeman/Dropbox/Research/MSR/TABLETOP Presentation/Single Point Dynamic Guides.AVI">
            <a:hlinkClick r:id="" action="ppaction://media"/>
          </p:cNvPr>
          <p:cNvPicPr>
            <a:picLocks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1331913" y="1209675"/>
            <a:ext cx="6272212" cy="47053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2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627"/>
                                        </p:tgtEl>
                                      </p:cBhvr>
                                    </p:cmd>
                                  </p:childTnLst>
                                </p:cTn>
                              </p:par>
                            </p:childTnLst>
                          </p:cTn>
                        </p:par>
                      </p:childTnLst>
                    </p:cTn>
                  </p:par>
                </p:childTnLst>
              </p:cTn>
              <p:nextCondLst>
                <p:cond evt="onClick" delay="0">
                  <p:tgtEl>
                    <p:spTgt spid="26627"/>
                  </p:tgtEl>
                </p:cond>
              </p:nextCondLst>
            </p:seq>
            <p:video>
              <p:cMediaNode>
                <p:cTn id="7" fill="hold" display="0">
                  <p:stCondLst>
                    <p:cond delay="indefinite"/>
                  </p:stCondLst>
                  <p:endCondLst>
                    <p:cond evt="onNext" delay="0">
                      <p:tgtEl>
                        <p:sldTgt/>
                      </p:tgtEl>
                    </p:cond>
                    <p:cond evt="onPrev" delay="0">
                      <p:tgtEl>
                        <p:sldTgt/>
                      </p:tgtEl>
                    </p:cond>
                  </p:endCondLst>
                </p:cTn>
                <p:tgtEl>
                  <p:spTgt spid="2662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Single-point dynamic guides</a:t>
            </a:r>
          </a:p>
        </p:txBody>
      </p:sp>
      <p:pic>
        <p:nvPicPr>
          <p:cNvPr id="28675" name="Single Point Dynamic Guides.AVI" descr="/Users/dustinfreeman/Dropbox/Research/MSR/TABLETOP Presentation/Single Point Dynamic Guides.AVI">
            <a:hlinkClick r:id="" action="ppaction://media"/>
          </p:cNvPr>
          <p:cNvPicPr>
            <a:picLocks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1331913" y="1223963"/>
            <a:ext cx="6272212" cy="47053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600" fill="hold"/>
                                        <p:tgtEl>
                                          <p:spTgt spid="2867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867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28675"/>
                                        </p:tgtEl>
                                      </p:cBhvr>
                                    </p:cmd>
                                  </p:childTnLst>
                                </p:cTn>
                              </p:par>
                            </p:childTnLst>
                          </p:cTn>
                        </p:par>
                      </p:childTnLst>
                    </p:cTn>
                  </p:par>
                </p:childTnLst>
              </p:cTn>
              <p:nextCondLst>
                <p:cond evt="onClick" delay="0">
                  <p:tgtEl>
                    <p:spTgt spid="28675"/>
                  </p:tgtEl>
                </p:cond>
              </p:nextCondLst>
            </p:seq>
            <p:video>
              <p:cMediaNode>
                <p:cTn id="12" fill="hold" display="0">
                  <p:stCondLst>
                    <p:cond delay="indefinite"/>
                  </p:stCondLst>
                  <p:endCondLst>
                    <p:cond evt="onNext" delay="0">
                      <p:tgtEl>
                        <p:sldTgt/>
                      </p:tgtEl>
                    </p:cond>
                    <p:cond evt="onPrev" delay="0">
                      <p:tgtEl>
                        <p:sldTgt/>
                      </p:tgtEl>
                    </p:cond>
                  </p:endCondLst>
                </p:cTn>
                <p:tgtEl>
                  <p:spTgt spid="2867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Multi-point dynamic guides</a:t>
            </a:r>
          </a:p>
        </p:txBody>
      </p:sp>
      <p:pic>
        <p:nvPicPr>
          <p:cNvPr id="30723" name="Dynamic Guide Explosion.m4v" descr="/Users/dustinfreeman/Music/iTunes/iTunes Music/Movies/Dynamic Guide Explosion.m4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524000" y="124618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0723"/>
                                        </p:tgtEl>
                                      </p:cBhvr>
                                    </p:cmd>
                                  </p:childTnLst>
                                </p:cTn>
                              </p:par>
                            </p:childTnLst>
                          </p:cTn>
                        </p:par>
                      </p:childTnLst>
                    </p:cTn>
                  </p:par>
                </p:childTnLst>
              </p:cTn>
              <p:nextCondLst>
                <p:cond evt="onClick" delay="0">
                  <p:tgtEl>
                    <p:spTgt spid="30723"/>
                  </p:tgtEl>
                </p:cond>
              </p:nextCondLst>
            </p:seq>
            <p:video>
              <p:cMediaNode>
                <p:cTn id="7" fill="hold" display="0">
                  <p:stCondLst>
                    <p:cond delay="indefinite"/>
                  </p:stCondLst>
                  <p:endCondLst>
                    <p:cond evt="onNext" delay="0">
                      <p:tgtEl>
                        <p:sldTgt/>
                      </p:tgtEl>
                    </p:cond>
                    <p:cond evt="onPrev" delay="0">
                      <p:tgtEl>
                        <p:sldTgt/>
                      </p:tgtEl>
                    </p:cond>
                  </p:endCondLst>
                </p:cTn>
                <p:tgtEl>
                  <p:spTgt spid="30723"/>
                </p:tgtEl>
              </p:cMediaNode>
            </p:video>
          </p:childTnLst>
        </p:cTn>
      </p:par>
    </p:tnLst>
  </p:timing>
</p:sld>
</file>

<file path=ppt/theme/theme1.xml><?xml version="1.0" encoding="utf-8"?>
<a:theme xmlns:a="http://schemas.openxmlformats.org/drawingml/2006/main" name="dgp2">
  <a:themeElements>
    <a:clrScheme name="dgp2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dgp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charset="0"/>
          </a:defRPr>
        </a:defPPr>
      </a:lstStyle>
    </a:lnDef>
  </a:objectDefaults>
  <a:extraClrSchemeLst>
    <a:extraClrScheme>
      <a:clrScheme name="dgp2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dgp2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dgp2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dgp2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dgp2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gp2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dgp2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dgp2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dgp2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dgptemplate.pot</Template>
  <TotalTime>2942</TotalTime>
  <Words>1858</Words>
  <Application>Microsoft Office PowerPoint</Application>
  <PresentationFormat>On-screen Show (4:3)</PresentationFormat>
  <Paragraphs>265</Paragraphs>
  <Slides>40</Slides>
  <Notes>40</Notes>
  <HiddenSlides>0</HiddenSlides>
  <MMClips>16</MMClips>
  <ScaleCrop>false</ScaleCrop>
  <HeadingPairs>
    <vt:vector size="8" baseType="variant">
      <vt:variant>
        <vt:lpstr>Fonts Used</vt:lpstr>
      </vt:variant>
      <vt:variant>
        <vt:i4>5</vt:i4>
      </vt:variant>
      <vt:variant>
        <vt:lpstr>Theme</vt:lpstr>
      </vt:variant>
      <vt:variant>
        <vt:i4>1</vt:i4>
      </vt:variant>
      <vt:variant>
        <vt:lpstr>Links</vt:lpstr>
      </vt:variant>
      <vt:variant>
        <vt:i4>3</vt:i4>
      </vt:variant>
      <vt:variant>
        <vt:lpstr>Slide Titles</vt:lpstr>
      </vt:variant>
      <vt:variant>
        <vt:i4>40</vt:i4>
      </vt:variant>
    </vt:vector>
  </HeadingPairs>
  <TitlesOfParts>
    <vt:vector size="49" baseType="lpstr">
      <vt:lpstr>Arial</vt:lpstr>
      <vt:lpstr>ＭＳ Ｐゴシック</vt:lpstr>
      <vt:lpstr>Verdana</vt:lpstr>
      <vt:lpstr>Calibri</vt:lpstr>
      <vt:lpstr>Goudy Old Style</vt:lpstr>
      <vt:lpstr>dgp2</vt:lpstr>
      <vt:lpstr>???</vt:lpstr>
      <vt:lpstr>???</vt:lpstr>
      <vt:lpstr>???</vt:lpstr>
      <vt:lpstr>ShadowGuides:  Visualizations for In-Situ Learning of  Multi-Touch and Whole-Hand Gestures</vt:lpstr>
      <vt:lpstr>What The Real World Is Like</vt:lpstr>
      <vt:lpstr>Multi-touch In The Real World</vt:lpstr>
      <vt:lpstr>Intuitive Gestures?</vt:lpstr>
      <vt:lpstr>Lack of Agreement</vt:lpstr>
      <vt:lpstr>Single-Point Stroke Gestures</vt:lpstr>
      <vt:lpstr>Single-point dynamic guides</vt:lpstr>
      <vt:lpstr>Single-point dynamic guides</vt:lpstr>
      <vt:lpstr>Multi-point dynamic guides</vt:lpstr>
      <vt:lpstr>Multi-point dynamic guides</vt:lpstr>
      <vt:lpstr>Idea: The User Shadow</vt:lpstr>
      <vt:lpstr>Idea: The User Shadow</vt:lpstr>
      <vt:lpstr>Gesture As State Machine</vt:lpstr>
      <vt:lpstr>ShadowGuides Overview</vt:lpstr>
      <vt:lpstr>Registration Pose</vt:lpstr>
      <vt:lpstr>Registration Pose Visualization</vt:lpstr>
      <vt:lpstr>Expert Style</vt:lpstr>
      <vt:lpstr>Registration Pose Guide</vt:lpstr>
      <vt:lpstr>The “Cat” Gesture</vt:lpstr>
      <vt:lpstr>Cat Gesture Video</vt:lpstr>
      <vt:lpstr>Cat Gesture Video</vt:lpstr>
      <vt:lpstr>Learning The Cat Gesture</vt:lpstr>
      <vt:lpstr>Learning The Cat Gesture</vt:lpstr>
      <vt:lpstr>User Shadow Annotations</vt:lpstr>
      <vt:lpstr>User Shadow Annotations</vt:lpstr>
      <vt:lpstr>User Shadow Annotations</vt:lpstr>
      <vt:lpstr>User Shadow Annotations</vt:lpstr>
      <vt:lpstr>User Shadow Annotations</vt:lpstr>
      <vt:lpstr>User Shadow Annotations</vt:lpstr>
      <vt:lpstr>Annotations for Contact Shape</vt:lpstr>
      <vt:lpstr>Evaluation</vt:lpstr>
      <vt:lpstr>Evaluation</vt:lpstr>
      <vt:lpstr>Taxonomy</vt:lpstr>
      <vt:lpstr>Representative Gesture Set</vt:lpstr>
      <vt:lpstr>Baseline: Video</vt:lpstr>
      <vt:lpstr>Baseline: Video</vt:lpstr>
      <vt:lpstr>Evaluation</vt:lpstr>
      <vt:lpstr>Memory Phase Results</vt:lpstr>
      <vt:lpstr>Observations and Next Steps</vt:lpstr>
      <vt:lpstr>PowerPoint Presentation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Dustin Freeman</dc:creator>
  <cp:lastModifiedBy>Daniel Wigdor</cp:lastModifiedBy>
  <cp:revision>66</cp:revision>
  <dcterms:created xsi:type="dcterms:W3CDTF">2009-11-25T01:18:21Z</dcterms:created>
  <dcterms:modified xsi:type="dcterms:W3CDTF">2013-03-06T19:06:20Z</dcterms:modified>
</cp:coreProperties>
</file>