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2"/>
  </p:sldMasterIdLst>
  <p:notesMasterIdLst>
    <p:notesMasterId r:id="rId66"/>
  </p:notesMasterIdLst>
  <p:handoutMasterIdLst>
    <p:handoutMasterId r:id="rId67"/>
  </p:handoutMasterIdLst>
  <p:sldIdLst>
    <p:sldId id="284" r:id="rId3"/>
    <p:sldId id="341" r:id="rId4"/>
    <p:sldId id="318" r:id="rId5"/>
    <p:sldId id="286" r:id="rId6"/>
    <p:sldId id="288" r:id="rId7"/>
    <p:sldId id="338" r:id="rId8"/>
    <p:sldId id="320" r:id="rId9"/>
    <p:sldId id="319" r:id="rId10"/>
    <p:sldId id="321" r:id="rId11"/>
    <p:sldId id="353" r:id="rId12"/>
    <p:sldId id="352" r:id="rId13"/>
    <p:sldId id="297" r:id="rId14"/>
    <p:sldId id="301" r:id="rId15"/>
    <p:sldId id="293" r:id="rId16"/>
    <p:sldId id="354" r:id="rId17"/>
    <p:sldId id="300" r:id="rId18"/>
    <p:sldId id="298" r:id="rId19"/>
    <p:sldId id="303" r:id="rId20"/>
    <p:sldId id="304" r:id="rId21"/>
    <p:sldId id="305" r:id="rId22"/>
    <p:sldId id="302" r:id="rId23"/>
    <p:sldId id="289" r:id="rId24"/>
    <p:sldId id="342" r:id="rId25"/>
    <p:sldId id="343" r:id="rId26"/>
    <p:sldId id="344" r:id="rId27"/>
    <p:sldId id="345" r:id="rId28"/>
    <p:sldId id="346" r:id="rId29"/>
    <p:sldId id="347" r:id="rId30"/>
    <p:sldId id="310" r:id="rId31"/>
    <p:sldId id="309" r:id="rId32"/>
    <p:sldId id="311" r:id="rId33"/>
    <p:sldId id="292" r:id="rId34"/>
    <p:sldId id="306" r:id="rId35"/>
    <p:sldId id="339" r:id="rId36"/>
    <p:sldId id="348" r:id="rId37"/>
    <p:sldId id="349" r:id="rId38"/>
    <p:sldId id="350" r:id="rId39"/>
    <p:sldId id="351" r:id="rId40"/>
    <p:sldId id="308" r:id="rId41"/>
    <p:sldId id="307" r:id="rId42"/>
    <p:sldId id="312" r:id="rId43"/>
    <p:sldId id="314" r:id="rId44"/>
    <p:sldId id="313" r:id="rId45"/>
    <p:sldId id="294" r:id="rId46"/>
    <p:sldId id="295" r:id="rId47"/>
    <p:sldId id="316" r:id="rId48"/>
    <p:sldId id="315" r:id="rId49"/>
    <p:sldId id="317" r:id="rId50"/>
    <p:sldId id="323" r:id="rId51"/>
    <p:sldId id="324" r:id="rId52"/>
    <p:sldId id="357" r:id="rId53"/>
    <p:sldId id="325" r:id="rId54"/>
    <p:sldId id="355" r:id="rId55"/>
    <p:sldId id="326" r:id="rId56"/>
    <p:sldId id="329" r:id="rId57"/>
    <p:sldId id="332" r:id="rId58"/>
    <p:sldId id="356" r:id="rId59"/>
    <p:sldId id="334" r:id="rId60"/>
    <p:sldId id="335" r:id="rId61"/>
    <p:sldId id="337" r:id="rId62"/>
    <p:sldId id="336" r:id="rId63"/>
    <p:sldId id="340" r:id="rId64"/>
    <p:sldId id="296" r:id="rId65"/>
  </p:sldIdLst>
  <p:sldSz cx="9144000" cy="6858000" type="screen4x3"/>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xmlns:mc="http://schemas.openxmlformats.org/markup-compatibility/2006" xmlns:a14="http://schemas.microsoft.com/office/drawing/2010/main" val="000000" mc:Ignorable=""/>
    <a:srgbClr xmlns:mc="http://schemas.openxmlformats.org/markup-compatibility/2006" xmlns:a14="http://schemas.microsoft.com/office/drawing/2010/main" val="EB1C68" mc:Ignorable=""/>
    <a:srgbClr xmlns:mc="http://schemas.openxmlformats.org/markup-compatibility/2006" xmlns:a14="http://schemas.microsoft.com/office/drawing/2010/main" val="D60093" mc:Ignorable=""/>
    <a:srgbClr xmlns:mc="http://schemas.openxmlformats.org/markup-compatibility/2006" xmlns:a14="http://schemas.microsoft.com/office/drawing/2010/main" val="96C8CD" mc:Ignorable=""/>
    <a:srgbClr xmlns:mc="http://schemas.openxmlformats.org/markup-compatibility/2006" xmlns:a14="http://schemas.microsoft.com/office/drawing/2010/main" val="A0CDD2" mc:Ignorable=""/>
    <a:srgbClr xmlns:mc="http://schemas.openxmlformats.org/markup-compatibility/2006" xmlns:a14="http://schemas.microsoft.com/office/drawing/2010/main" val="F04B18" mc:Ignorable=""/>
    <a:srgbClr xmlns:mc="http://schemas.openxmlformats.org/markup-compatibility/2006" xmlns:a14="http://schemas.microsoft.com/office/drawing/2010/main" val="F15727" mc:Ignorable=""/>
    <a:srgbClr xmlns:mc="http://schemas.openxmlformats.org/markup-compatibility/2006" xmlns:a14="http://schemas.microsoft.com/office/drawing/2010/main" val="7E9834" mc:Ignorable=""/>
    <a:srgbClr xmlns:mc="http://schemas.openxmlformats.org/markup-compatibility/2006" xmlns:a14="http://schemas.microsoft.com/office/drawing/2010/main" val="7DBBC1" mc:Ignorable=""/>
    <a:srgbClr xmlns:mc="http://schemas.openxmlformats.org/markup-compatibility/2006" xmlns:a14="http://schemas.microsoft.com/office/drawing/2010/main" val="660066" mc:Ignorabl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22" autoAdjust="0"/>
    <p:restoredTop sz="63467" autoAdjust="0"/>
  </p:normalViewPr>
  <p:slideViewPr>
    <p:cSldViewPr snapToGrid="0">
      <p:cViewPr varScale="1">
        <p:scale>
          <a:sx n="42" d="100"/>
          <a:sy n="42" d="100"/>
        </p:scale>
        <p:origin x="-1680" y="-86"/>
      </p:cViewPr>
      <p:guideLst>
        <p:guide orient="horz" pos="144"/>
        <p:guide orient="horz" pos="912"/>
        <p:guide orient="horz" pos="1488"/>
        <p:guide orient="horz" pos="1200"/>
        <p:guide orient="horz" pos="2736"/>
        <p:guide orient="horz" pos="4176"/>
        <p:guide pos="145"/>
        <p:guide pos="4583"/>
        <p:guide pos="144"/>
        <p:guide pos="584"/>
        <p:guide pos="146"/>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125" d="100"/>
          <a:sy n="125" d="100"/>
        </p:scale>
        <p:origin x="-4422" y="-102"/>
      </p:cViewPr>
      <p:guideLst>
        <p:guide orient="horz" pos="2880"/>
        <p:guide pos="2160"/>
      </p:guideLst>
    </p:cSldViewPr>
  </p:notesViewPr>
  <p:gridSpacing cx="228600" cy="2286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Surface</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2/9/2010</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xmlns:mc="http://schemas.openxmlformats.org/markup-compatibility/2006" xmlns:a14="http://schemas.microsoft.com/office/drawing/2010/main" val="000000" mc:Ignorable=""/>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sz="500" dirty="0" smtClean="0">
                <a:solidFill>
                  <a:srgbClr xmlns:mc="http://schemas.openxmlformats.org/markup-compatibility/2006" xmlns:a14="http://schemas.microsoft.com/office/drawing/2010/main" val="000000" mc:Ignorable=""/>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xmlns:mc="http://schemas.openxmlformats.org/markup-compatibility/2006" xmlns:a14="http://schemas.microsoft.com/office/drawing/2010/main" val="000000" mc:Ignorable=""/>
                </a:solidFill>
                <a:latin typeface="Segoe UI" pitchFamily="34" charset="0"/>
              </a:rPr>
            </a:br>
            <a:r>
              <a:rPr lang="en-US" sz="500" dirty="0" smtClean="0">
                <a:solidFill>
                  <a:srgbClr xmlns:mc="http://schemas.openxmlformats.org/markup-compatibility/2006" xmlns:a14="http://schemas.microsoft.com/office/drawing/2010/main" val="000000" mc:Ignorable=""/>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2321481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latin typeface="Segoe UI" pitchFamily="34" charset="0"/>
              </a:rPr>
              <a:t>Microsoft Surface</a:t>
            </a:r>
            <a:endParaRPr lang="en-US" dirty="0">
              <a:latin typeface="Segoe UI" pitchFamily="34" charset="0"/>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2/9/2010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xmlns:mc="http://schemas.openxmlformats.org/markup-compatibility/2006" xmlns:a14="http://schemas.microsoft.com/office/drawing/2010/main" val="000000" mc:Ignorable=""/>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xmlns:mc="http://schemas.openxmlformats.org/markup-compatibility/2006" xmlns:a14="http://schemas.microsoft.com/office/drawing/2010/main" val="000000" mc:Ignorable=""/>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xmlns:mc="http://schemas.openxmlformats.org/markup-compatibility/2006" xmlns:a14="http://schemas.microsoft.com/office/drawing/2010/main" val="000000" mc:Ignorable=""/>
                </a:solidFill>
                <a:latin typeface="Segoe UI" pitchFamily="34" charset="0"/>
              </a:rPr>
            </a:br>
            <a:r>
              <a:rPr lang="en-US" dirty="0" smtClean="0">
                <a:solidFill>
                  <a:srgbClr xmlns:mc="http://schemas.openxmlformats.org/markup-compatibility/2006" xmlns:a14="http://schemas.microsoft.com/office/drawing/2010/main" val="000000" mc:Ignorable=""/>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3357119461"/>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8"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Surface</a:t>
            </a:r>
            <a:endParaRPr lang="en-US" dirty="0"/>
          </a:p>
        </p:txBody>
      </p:sp>
      <p:sp>
        <p:nvSpPr>
          <p:cNvPr id="9" name="Date Placeholder 2"/>
          <p:cNvSpPr txBox="1">
            <a:spLocks/>
          </p:cNvSpPr>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pPr marL="0" marR="0" lvl="0" indent="0" algn="r" defTabSz="914363" rtl="0" eaLnBrk="1" fontAlgn="auto" latinLnBrk="0" hangingPunct="1">
              <a:lnSpc>
                <a:spcPct val="100000"/>
              </a:lnSpc>
              <a:spcBef>
                <a:spcPts val="0"/>
              </a:spcBef>
              <a:spcAft>
                <a:spcPts val="0"/>
              </a:spcAft>
              <a:buClrTx/>
              <a:buSzTx/>
              <a:buFontTx/>
              <a:buNone/>
              <a:tabLst/>
              <a:defRPr/>
            </a:pPr>
            <a:fld id="{7C3FBCD4-166E-446F-AF18-7D4A0CF9AEF6}" type="datetimeFigureOut">
              <a:rPr kumimoji="0" lang="en-US" sz="1200" b="0" i="0" u="none" strike="noStrike" kern="1200" cap="none" spc="0" normalizeH="0" baseline="0" noProof="0" smtClean="0">
                <a:ln>
                  <a:noFill/>
                </a:ln>
                <a:solidFill>
                  <a:schemeClr val="tx1"/>
                </a:solidFill>
                <a:effectLst/>
                <a:uLnTx/>
                <a:uFillTx/>
                <a:latin typeface="Segoe UI"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2/9/2010</a:t>
            </a:fld>
            <a:endParaRPr kumimoji="0" lang="en-US" sz="1200" b="0" i="0" u="none" strike="noStrike" kern="1200" cap="none" spc="0" normalizeH="0" baseline="0" noProof="0" dirty="0">
              <a:ln>
                <a:noFill/>
              </a:ln>
              <a:solidFill>
                <a:schemeClr val="tx1"/>
              </a:solidFill>
              <a:effectLst/>
              <a:uLnTx/>
              <a:uFillTx/>
              <a:latin typeface="Segoe UI" pitchFamily="34" charset="0"/>
              <a:ea typeface="+mn-ea"/>
              <a:cs typeface="+mn-cs"/>
            </a:endParaRPr>
          </a:p>
        </p:txBody>
      </p:sp>
      <p:sp>
        <p:nvSpPr>
          <p:cNvPr id="10"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xmlns:mc="http://schemas.openxmlformats.org/markup-compatibility/2006" xmlns:a14="http://schemas.microsoft.com/office/drawing/2010/main" val="000000" mc:Ignorable=""/>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xmlns:mc="http://schemas.openxmlformats.org/markup-compatibility/2006" xmlns:a14="http://schemas.microsoft.com/office/drawing/2010/main" val="000000" mc:Ignorable=""/>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xmlns:mc="http://schemas.openxmlformats.org/markup-compatibility/2006" xmlns:a14="http://schemas.microsoft.com/office/drawing/2010/main" val="000000" mc:Ignorable=""/>
                </a:solidFill>
                <a:latin typeface="Segoe UI" pitchFamily="34" charset="0"/>
              </a:rPr>
            </a:br>
            <a:r>
              <a:rPr lang="en-US" dirty="0" smtClean="0">
                <a:solidFill>
                  <a:srgbClr xmlns:mc="http://schemas.openxmlformats.org/markup-compatibility/2006" xmlns:a14="http://schemas.microsoft.com/office/drawing/2010/main" val="000000" mc:Ignorable=""/>
                </a:solidFill>
                <a:latin typeface="Segoe UI" pitchFamily="34" charset="0"/>
              </a:rPr>
              <a:t>MICROSOFT MAKES NO WARRANTIES, EXPRESS, IMPLIED OR STATUTORY, AS TO THE INFORMATION IN THIS PRESENTATION.</a:t>
            </a:r>
          </a:p>
        </p:txBody>
      </p:sp>
      <p:sp>
        <p:nvSpPr>
          <p:cNvPr id="11"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Goals/Challenges:</a:t>
            </a:r>
            <a:endParaRPr lang="en-CA"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err="1" smtClean="0"/>
              <a:t>Sensemaking</a:t>
            </a:r>
            <a:r>
              <a:rPr lang="en-CA" baseline="0" dirty="0" smtClean="0"/>
              <a:t>: Who/What/When/Where/How/Why?</a:t>
            </a:r>
            <a:endParaRPr lang="en-CA"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Text </a:t>
            </a:r>
            <a:r>
              <a:rPr lang="en-CA" baseline="0" dirty="0" smtClean="0"/>
              <a:t>entry</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Orientation</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Clutter</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err="1" smtClean="0"/>
              <a:t>Recall:TRAITS</a:t>
            </a:r>
            <a:r>
              <a:rPr lang="en-CA" baseline="0" dirty="0" smtClean="0"/>
              <a:t>:</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Awareness</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Division of labour</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Persistence of session</a:t>
            </a:r>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WALK YOU THROUGH</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Then, USER STUDY</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orientation</a:t>
            </a:r>
            <a:endParaRPr lang="en-CA"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CA"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sz="900" dirty="0" smtClean="0">
                <a:solidFill>
                  <a:schemeClr val="bg1"/>
                </a:solidFill>
              </a:rPr>
              <a:t>Browser Controls:</a:t>
            </a:r>
          </a:p>
          <a:p>
            <a:pPr marL="0" marR="0" indent="0" algn="l" defTabSz="914363" rtl="0" eaLnBrk="1" fontAlgn="auto" latinLnBrk="0" hangingPunct="1">
              <a:lnSpc>
                <a:spcPct val="90000"/>
              </a:lnSpc>
              <a:spcBef>
                <a:spcPts val="0"/>
              </a:spcBef>
              <a:spcAft>
                <a:spcPts val="333"/>
              </a:spcAft>
              <a:buClrTx/>
              <a:buSzTx/>
              <a:buFontTx/>
              <a:buNone/>
              <a:tabLst/>
              <a:defRPr/>
            </a:pPr>
            <a:r>
              <a:rPr lang="en-CA" sz="900" dirty="0" smtClean="0">
                <a:solidFill>
                  <a:schemeClr val="bg1"/>
                </a:solidFill>
              </a:rPr>
              <a:t>Browser</a:t>
            </a:r>
          </a:p>
          <a:p>
            <a:pPr marL="0" marR="0" indent="0" algn="l" defTabSz="914363" rtl="0" eaLnBrk="1" fontAlgn="auto" latinLnBrk="0" hangingPunct="1">
              <a:lnSpc>
                <a:spcPct val="90000"/>
              </a:lnSpc>
              <a:spcBef>
                <a:spcPts val="0"/>
              </a:spcBef>
              <a:spcAft>
                <a:spcPts val="333"/>
              </a:spcAft>
              <a:buClrTx/>
              <a:buSzTx/>
              <a:buFontTx/>
              <a:buNone/>
              <a:tabLst/>
              <a:defRPr/>
            </a:pPr>
            <a:r>
              <a:rPr lang="en-CA" sz="900" dirty="0" smtClean="0">
                <a:solidFill>
                  <a:schemeClr val="bg1"/>
                </a:solidFill>
              </a:rPr>
              <a:t>Resize</a:t>
            </a:r>
          </a:p>
          <a:p>
            <a:pPr marL="0" marR="0" indent="0" algn="l" defTabSz="914363" rtl="0" eaLnBrk="1" fontAlgn="auto" latinLnBrk="0" hangingPunct="1">
              <a:lnSpc>
                <a:spcPct val="90000"/>
              </a:lnSpc>
              <a:spcBef>
                <a:spcPts val="0"/>
              </a:spcBef>
              <a:spcAft>
                <a:spcPts val="333"/>
              </a:spcAft>
              <a:buClrTx/>
              <a:buSzTx/>
              <a:buFontTx/>
              <a:buNone/>
              <a:tabLst/>
              <a:defRPr/>
            </a:pPr>
            <a:r>
              <a:rPr lang="en-CA" sz="900" dirty="0" smtClean="0">
                <a:solidFill>
                  <a:schemeClr val="bg1"/>
                </a:solidFill>
              </a:rPr>
              <a:t>Pan/Link</a:t>
            </a:r>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2-handed input:</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Links button</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Pan button</a:t>
            </a:r>
          </a:p>
          <a:p>
            <a:pPr marL="0" marR="0" indent="0" algn="l" defTabSz="914363" rtl="0" eaLnBrk="1" fontAlgn="auto" latinLnBrk="0" hangingPunct="1">
              <a:lnSpc>
                <a:spcPct val="90000"/>
              </a:lnSpc>
              <a:spcBef>
                <a:spcPts val="0"/>
              </a:spcBef>
              <a:spcAft>
                <a:spcPts val="333"/>
              </a:spcAft>
              <a:buClrTx/>
              <a:buSzTx/>
              <a:buFontTx/>
              <a:buNone/>
              <a:tabLst/>
              <a:defRPr/>
            </a:pPr>
            <a:endParaRPr lang="en-CA"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Clips: </a:t>
            </a:r>
            <a:r>
              <a:rPr lang="en-CA" baseline="0" dirty="0" err="1" smtClean="0"/>
              <a:t>Sensemaking</a:t>
            </a:r>
            <a:r>
              <a:rPr lang="en-CA" baseline="0" dirty="0" smtClean="0"/>
              <a:t> &amp; clutter</a:t>
            </a:r>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Clips: </a:t>
            </a:r>
            <a:r>
              <a:rPr lang="en-CA" baseline="0" dirty="0" err="1" smtClean="0"/>
              <a:t>sensemaking</a:t>
            </a:r>
            <a:r>
              <a:rPr lang="en-CA" baseline="0" dirty="0" smtClean="0"/>
              <a:t> &amp; </a:t>
            </a:r>
            <a:r>
              <a:rPr lang="en-CA" sz="900" kern="1200" dirty="0" smtClean="0">
                <a:solidFill>
                  <a:schemeClr val="bg1"/>
                </a:solidFill>
                <a:latin typeface="Segoe UI" pitchFamily="34" charset="0"/>
                <a:ea typeface="+mn-ea"/>
                <a:cs typeface="+mn-cs"/>
              </a:rPr>
              <a:t>Clutter</a:t>
            </a:r>
            <a:endParaRPr lang="en-CA"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err="1" smtClean="0"/>
              <a:t>Sensemaking</a:t>
            </a:r>
            <a:r>
              <a:rPr lang="en-CA" dirty="0" smtClean="0"/>
              <a:t> &amp; clutter</a:t>
            </a:r>
            <a:endParaRPr lang="en-CA"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err="1" smtClean="0"/>
              <a:t>Sensemaking</a:t>
            </a:r>
            <a:r>
              <a:rPr lang="en-CA" dirty="0" smtClean="0"/>
              <a:t> &amp; clutter</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900" i="0" kern="1200" dirty="0" smtClean="0">
                <a:solidFill>
                  <a:schemeClr val="tx1"/>
                </a:solidFill>
                <a:latin typeface="Segoe UI" pitchFamily="34" charset="0"/>
                <a:ea typeface="+mn-ea"/>
                <a:cs typeface="+mn-cs"/>
              </a:rPr>
              <a:t>Tags: </a:t>
            </a:r>
            <a:r>
              <a:rPr lang="en-US" sz="900" i="0" kern="1200" dirty="0" err="1" smtClean="0">
                <a:solidFill>
                  <a:schemeClr val="tx1"/>
                </a:solidFill>
                <a:latin typeface="Segoe UI" pitchFamily="34" charset="0"/>
                <a:ea typeface="+mn-ea"/>
                <a:cs typeface="+mn-cs"/>
              </a:rPr>
              <a:t>Sensemaking</a:t>
            </a:r>
            <a:r>
              <a:rPr lang="en-US" sz="900" i="0" kern="1200" dirty="0" smtClean="0">
                <a:solidFill>
                  <a:schemeClr val="tx1"/>
                </a:solidFill>
                <a:latin typeface="Segoe UI" pitchFamily="34" charset="0"/>
                <a:ea typeface="+mn-ea"/>
                <a:cs typeface="+mn-cs"/>
              </a:rPr>
              <a:t> &amp; text </a:t>
            </a:r>
            <a:r>
              <a:rPr lang="en-US" sz="900" i="0" kern="1200" dirty="0" smtClean="0">
                <a:solidFill>
                  <a:schemeClr val="tx1"/>
                </a:solidFill>
                <a:latin typeface="Segoe UI" pitchFamily="34" charset="0"/>
                <a:ea typeface="+mn-ea"/>
                <a:cs typeface="+mn-cs"/>
              </a:rPr>
              <a:t>entry</a:t>
            </a:r>
          </a:p>
          <a:p>
            <a:pPr lvl="0"/>
            <a:r>
              <a:rPr lang="en-US" sz="900" i="0" kern="1200" dirty="0" smtClean="0">
                <a:solidFill>
                  <a:schemeClr val="tx1"/>
                </a:solidFill>
                <a:latin typeface="Segoe UI" pitchFamily="34" charset="0"/>
                <a:ea typeface="+mn-ea"/>
                <a:cs typeface="+mn-cs"/>
              </a:rPr>
              <a:t>META DATA</a:t>
            </a:r>
            <a:endParaRPr lang="en-US" sz="900" i="0" kern="1200" dirty="0" smtClean="0">
              <a:solidFill>
                <a:schemeClr val="tx1"/>
              </a:solidFill>
              <a:latin typeface="Segoe UI" pitchFamily="34" charset="0"/>
              <a:ea typeface="+mn-ea"/>
              <a:cs typeface="+mn-cs"/>
            </a:endParaRPr>
          </a:p>
          <a:p>
            <a:pPr lvl="0"/>
            <a:endParaRPr lang="en-US" sz="900" i="1" kern="1200" dirty="0" smtClean="0">
              <a:solidFill>
                <a:schemeClr val="tx1"/>
              </a:solidFill>
              <a:latin typeface="Segoe UI" pitchFamily="34" charset="0"/>
              <a:ea typeface="+mn-ea"/>
              <a:cs typeface="+mn-cs"/>
            </a:endParaRPr>
          </a:p>
          <a:p>
            <a:pPr lvl="0"/>
            <a:r>
              <a:rPr lang="en-US" sz="900" i="1" kern="1200" dirty="0" smtClean="0">
                <a:solidFill>
                  <a:schemeClr val="tx1"/>
                </a:solidFill>
                <a:latin typeface="Segoe UI" pitchFamily="34" charset="0"/>
                <a:ea typeface="+mn-ea"/>
                <a:cs typeface="+mn-cs"/>
              </a:rPr>
              <a:t>Who</a:t>
            </a:r>
            <a:r>
              <a:rPr lang="en-US" sz="900" kern="1200" dirty="0" smtClean="0">
                <a:solidFill>
                  <a:schemeClr val="tx1"/>
                </a:solidFill>
                <a:latin typeface="Segoe UI" pitchFamily="34" charset="0"/>
                <a:ea typeface="+mn-ea"/>
                <a:cs typeface="+mn-cs"/>
              </a:rPr>
              <a:t>: user who created</a:t>
            </a:r>
            <a:endParaRPr lang="en-CA" sz="900" kern="1200" dirty="0" smtClean="0">
              <a:solidFill>
                <a:schemeClr val="tx1"/>
              </a:solidFill>
              <a:latin typeface="Segoe UI" pitchFamily="34" charset="0"/>
              <a:ea typeface="+mn-ea"/>
              <a:cs typeface="+mn-cs"/>
            </a:endParaRPr>
          </a:p>
          <a:p>
            <a:pPr lvl="0"/>
            <a:r>
              <a:rPr lang="en-US" sz="900" i="1" kern="1200" dirty="0" smtClean="0">
                <a:solidFill>
                  <a:schemeClr val="tx1"/>
                </a:solidFill>
                <a:latin typeface="Segoe UI" pitchFamily="34" charset="0"/>
                <a:ea typeface="+mn-ea"/>
                <a:cs typeface="+mn-cs"/>
              </a:rPr>
              <a:t>What</a:t>
            </a:r>
            <a:r>
              <a:rPr lang="en-US" sz="900" kern="1200" dirty="0" smtClean="0">
                <a:solidFill>
                  <a:schemeClr val="tx1"/>
                </a:solidFill>
                <a:latin typeface="Segoe UI" pitchFamily="34" charset="0"/>
                <a:ea typeface="+mn-ea"/>
                <a:cs typeface="+mn-cs"/>
              </a:rPr>
              <a:t>: content type (text, image, etc)</a:t>
            </a:r>
            <a:endParaRPr lang="en-CA" sz="900" kern="1200" dirty="0" smtClean="0">
              <a:solidFill>
                <a:schemeClr val="tx1"/>
              </a:solidFill>
              <a:latin typeface="Segoe UI" pitchFamily="34" charset="0"/>
              <a:ea typeface="+mn-ea"/>
              <a:cs typeface="+mn-cs"/>
            </a:endParaRPr>
          </a:p>
          <a:p>
            <a:pPr lvl="0"/>
            <a:r>
              <a:rPr lang="en-US" sz="900" i="1" kern="1200" dirty="0" smtClean="0">
                <a:solidFill>
                  <a:schemeClr val="tx1"/>
                </a:solidFill>
                <a:latin typeface="Segoe UI" pitchFamily="34" charset="0"/>
                <a:ea typeface="+mn-ea"/>
                <a:cs typeface="+mn-cs"/>
              </a:rPr>
              <a:t>Where</a:t>
            </a:r>
            <a:r>
              <a:rPr lang="en-US" sz="900" kern="1200" dirty="0" smtClean="0">
                <a:solidFill>
                  <a:schemeClr val="tx1"/>
                </a:solidFill>
                <a:latin typeface="Segoe UI" pitchFamily="34" charset="0"/>
                <a:ea typeface="+mn-ea"/>
                <a:cs typeface="+mn-cs"/>
              </a:rPr>
              <a:t>: The URL of the Web page</a:t>
            </a:r>
            <a:endParaRPr lang="en-CA" sz="900" kern="1200" dirty="0" smtClean="0">
              <a:solidFill>
                <a:schemeClr val="tx1"/>
              </a:solidFill>
              <a:latin typeface="Segoe UI" pitchFamily="34" charset="0"/>
              <a:ea typeface="+mn-ea"/>
              <a:cs typeface="+mn-cs"/>
            </a:endParaRPr>
          </a:p>
          <a:p>
            <a:pPr lvl="0"/>
            <a:r>
              <a:rPr lang="en-US" sz="900" i="1" kern="1200" dirty="0" smtClean="0">
                <a:solidFill>
                  <a:schemeClr val="tx1"/>
                </a:solidFill>
                <a:latin typeface="Segoe UI" pitchFamily="34" charset="0"/>
                <a:ea typeface="+mn-ea"/>
                <a:cs typeface="+mn-cs"/>
              </a:rPr>
              <a:t>When</a:t>
            </a:r>
            <a:r>
              <a:rPr lang="en-US" sz="900" kern="1200" dirty="0" smtClean="0">
                <a:solidFill>
                  <a:schemeClr val="tx1"/>
                </a:solidFill>
                <a:latin typeface="Segoe UI" pitchFamily="34" charset="0"/>
                <a:ea typeface="+mn-ea"/>
                <a:cs typeface="+mn-cs"/>
              </a:rPr>
              <a:t>: creation timestamp</a:t>
            </a:r>
            <a:endParaRPr lang="en-CA" sz="900" kern="1200" dirty="0" smtClean="0">
              <a:solidFill>
                <a:schemeClr val="tx1"/>
              </a:solidFill>
              <a:latin typeface="Segoe UI" pitchFamily="34" charset="0"/>
              <a:ea typeface="+mn-ea"/>
              <a:cs typeface="+mn-cs"/>
            </a:endParaRPr>
          </a:p>
          <a:p>
            <a:pPr lvl="0"/>
            <a:r>
              <a:rPr lang="en-US" sz="900" i="1" kern="1200" dirty="0" smtClean="0">
                <a:solidFill>
                  <a:schemeClr val="tx1"/>
                </a:solidFill>
                <a:latin typeface="Segoe UI" pitchFamily="34" charset="0"/>
                <a:ea typeface="+mn-ea"/>
                <a:cs typeface="+mn-cs"/>
              </a:rPr>
              <a:t>Why</a:t>
            </a:r>
            <a:r>
              <a:rPr lang="en-US" sz="900" kern="1200" dirty="0" smtClean="0">
                <a:solidFill>
                  <a:schemeClr val="tx1"/>
                </a:solidFill>
                <a:latin typeface="Segoe UI" pitchFamily="34" charset="0"/>
                <a:ea typeface="+mn-ea"/>
                <a:cs typeface="+mn-cs"/>
              </a:rPr>
              <a:t>: tags</a:t>
            </a:r>
            <a:endParaRPr lang="en-CA" sz="900" kern="1200" dirty="0" smtClean="0">
              <a:solidFill>
                <a:schemeClr val="tx1"/>
              </a:solidFill>
              <a:latin typeface="Segoe UI" pitchFamily="34" charset="0"/>
              <a:ea typeface="+mn-ea"/>
              <a:cs typeface="+mn-cs"/>
            </a:endParaRPr>
          </a:p>
          <a:p>
            <a:pPr lvl="0"/>
            <a:r>
              <a:rPr lang="en-US" sz="900" i="1" kern="1200" dirty="0" smtClean="0">
                <a:solidFill>
                  <a:schemeClr val="tx1"/>
                </a:solidFill>
                <a:latin typeface="Segoe UI" pitchFamily="34" charset="0"/>
                <a:ea typeface="+mn-ea"/>
                <a:cs typeface="+mn-cs"/>
              </a:rPr>
              <a:t>How</a:t>
            </a:r>
            <a:r>
              <a:rPr lang="en-US" sz="900" kern="1200" dirty="0" smtClean="0">
                <a:solidFill>
                  <a:schemeClr val="tx1"/>
                </a:solidFill>
                <a:latin typeface="Segoe UI" pitchFamily="34" charset="0"/>
                <a:ea typeface="+mn-ea"/>
                <a:cs typeface="+mn-cs"/>
              </a:rPr>
              <a:t>: query keywords used to find</a:t>
            </a:r>
            <a:endParaRPr lang="en-CA" sz="900" kern="1200" dirty="0">
              <a:solidFill>
                <a:schemeClr val="tx1"/>
              </a:solidFill>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CA"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900" i="0" kern="1200" dirty="0" smtClean="0">
                <a:solidFill>
                  <a:schemeClr val="tx1"/>
                </a:solidFill>
                <a:latin typeface="Segoe UI" pitchFamily="34" charset="0"/>
                <a:ea typeface="+mn-ea"/>
                <a:cs typeface="+mn-cs"/>
              </a:rPr>
              <a:t>Tags: </a:t>
            </a:r>
            <a:r>
              <a:rPr lang="en-US" sz="900" i="0" kern="1200" dirty="0" err="1" smtClean="0">
                <a:solidFill>
                  <a:schemeClr val="tx1"/>
                </a:solidFill>
                <a:latin typeface="Segoe UI" pitchFamily="34" charset="0"/>
                <a:ea typeface="+mn-ea"/>
                <a:cs typeface="+mn-cs"/>
              </a:rPr>
              <a:t>Sensemaking</a:t>
            </a:r>
            <a:r>
              <a:rPr lang="en-US" sz="900" i="0" kern="1200" dirty="0" smtClean="0">
                <a:solidFill>
                  <a:schemeClr val="tx1"/>
                </a:solidFill>
                <a:latin typeface="Segoe UI" pitchFamily="34" charset="0"/>
                <a:ea typeface="+mn-ea"/>
                <a:cs typeface="+mn-cs"/>
              </a:rPr>
              <a:t> &amp; text entry</a:t>
            </a:r>
          </a:p>
          <a:p>
            <a:pPr lvl="0"/>
            <a:endParaRPr lang="en-US" sz="900" i="1" kern="1200" dirty="0" smtClean="0">
              <a:solidFill>
                <a:schemeClr val="tx1"/>
              </a:solidFill>
              <a:latin typeface="Segoe UI" pitchFamily="34" charset="0"/>
              <a:ea typeface="+mn-ea"/>
              <a:cs typeface="+mn-cs"/>
            </a:endParaRPr>
          </a:p>
          <a:p>
            <a:pPr lvl="0"/>
            <a:r>
              <a:rPr lang="en-US" sz="900" i="1" kern="1200" dirty="0" smtClean="0">
                <a:solidFill>
                  <a:schemeClr val="tx1"/>
                </a:solidFill>
                <a:latin typeface="Segoe UI" pitchFamily="34" charset="0"/>
                <a:ea typeface="+mn-ea"/>
                <a:cs typeface="+mn-cs"/>
              </a:rPr>
              <a:t>Who</a:t>
            </a:r>
            <a:r>
              <a:rPr lang="en-US" sz="900" kern="1200" dirty="0" smtClean="0">
                <a:solidFill>
                  <a:schemeClr val="tx1"/>
                </a:solidFill>
                <a:latin typeface="Segoe UI" pitchFamily="34" charset="0"/>
                <a:ea typeface="+mn-ea"/>
                <a:cs typeface="+mn-cs"/>
              </a:rPr>
              <a:t>: user who created</a:t>
            </a:r>
            <a:endParaRPr lang="en-CA" sz="900" kern="1200" dirty="0" smtClean="0">
              <a:solidFill>
                <a:schemeClr val="tx1"/>
              </a:solidFill>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900" i="0" kern="1200" dirty="0" smtClean="0">
                <a:solidFill>
                  <a:schemeClr val="tx1"/>
                </a:solidFill>
                <a:latin typeface="Segoe UI" pitchFamily="34" charset="0"/>
                <a:ea typeface="+mn-ea"/>
                <a:cs typeface="+mn-cs"/>
              </a:rPr>
              <a:t>Tags: </a:t>
            </a:r>
            <a:r>
              <a:rPr lang="en-US" sz="900" i="0" kern="1200" dirty="0" err="1" smtClean="0">
                <a:solidFill>
                  <a:schemeClr val="tx1"/>
                </a:solidFill>
                <a:latin typeface="Segoe UI" pitchFamily="34" charset="0"/>
                <a:ea typeface="+mn-ea"/>
                <a:cs typeface="+mn-cs"/>
              </a:rPr>
              <a:t>Sensemaking</a:t>
            </a:r>
            <a:r>
              <a:rPr lang="en-US" sz="900" i="0" kern="1200" dirty="0" smtClean="0">
                <a:solidFill>
                  <a:schemeClr val="tx1"/>
                </a:solidFill>
                <a:latin typeface="Segoe UI" pitchFamily="34" charset="0"/>
                <a:ea typeface="+mn-ea"/>
                <a:cs typeface="+mn-cs"/>
              </a:rPr>
              <a:t> &amp; text entry</a:t>
            </a:r>
          </a:p>
          <a:p>
            <a:pPr lvl="0"/>
            <a:endParaRPr lang="en-US" sz="900" i="1" kern="1200" dirty="0" smtClean="0">
              <a:solidFill>
                <a:schemeClr val="tx1"/>
              </a:solidFill>
              <a:latin typeface="Segoe UI" pitchFamily="34" charset="0"/>
              <a:ea typeface="+mn-ea"/>
              <a:cs typeface="+mn-cs"/>
            </a:endParaRPr>
          </a:p>
          <a:p>
            <a:pPr lvl="0"/>
            <a:r>
              <a:rPr lang="en-US" sz="900" i="1" kern="1200" dirty="0" smtClean="0">
                <a:solidFill>
                  <a:schemeClr val="tx1"/>
                </a:solidFill>
                <a:latin typeface="Segoe UI" pitchFamily="34" charset="0"/>
                <a:ea typeface="+mn-ea"/>
                <a:cs typeface="+mn-cs"/>
              </a:rPr>
              <a:t>What</a:t>
            </a:r>
            <a:r>
              <a:rPr lang="en-US" sz="900" kern="1200" dirty="0" smtClean="0">
                <a:solidFill>
                  <a:schemeClr val="tx1"/>
                </a:solidFill>
                <a:latin typeface="Segoe UI" pitchFamily="34" charset="0"/>
                <a:ea typeface="+mn-ea"/>
                <a:cs typeface="+mn-cs"/>
              </a:rPr>
              <a:t>: content type (text, image, </a:t>
            </a:r>
            <a:r>
              <a:rPr lang="en-US" sz="900" kern="1200" dirty="0" err="1" smtClean="0">
                <a:solidFill>
                  <a:schemeClr val="tx1"/>
                </a:solidFill>
                <a:latin typeface="Segoe UI" pitchFamily="34" charset="0"/>
                <a:ea typeface="+mn-ea"/>
                <a:cs typeface="+mn-cs"/>
              </a:rPr>
              <a:t>etc</a:t>
            </a:r>
            <a:r>
              <a:rPr lang="en-US" sz="900" kern="1200" dirty="0" smtClean="0">
                <a:solidFill>
                  <a:schemeClr val="tx1"/>
                </a:solidFill>
                <a:latin typeface="Segoe UI" pitchFamily="34" charset="0"/>
                <a:ea typeface="+mn-ea"/>
                <a:cs typeface="+mn-cs"/>
              </a:rPr>
              <a:t>)</a:t>
            </a:r>
            <a:endParaRPr lang="en-CA" sz="900" kern="1200" dirty="0" smtClean="0">
              <a:solidFill>
                <a:schemeClr val="tx1"/>
              </a:solidFill>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900" i="0" kern="1200" dirty="0" smtClean="0">
                <a:solidFill>
                  <a:schemeClr val="tx1"/>
                </a:solidFill>
                <a:latin typeface="Segoe UI" pitchFamily="34" charset="0"/>
                <a:ea typeface="+mn-ea"/>
                <a:cs typeface="+mn-cs"/>
              </a:rPr>
              <a:t>Tags: </a:t>
            </a:r>
            <a:r>
              <a:rPr lang="en-US" sz="900" i="0" kern="1200" dirty="0" err="1" smtClean="0">
                <a:solidFill>
                  <a:schemeClr val="tx1"/>
                </a:solidFill>
                <a:latin typeface="Segoe UI" pitchFamily="34" charset="0"/>
                <a:ea typeface="+mn-ea"/>
                <a:cs typeface="+mn-cs"/>
              </a:rPr>
              <a:t>Sensemaking</a:t>
            </a:r>
            <a:r>
              <a:rPr lang="en-US" sz="900" i="0" kern="1200" dirty="0" smtClean="0">
                <a:solidFill>
                  <a:schemeClr val="tx1"/>
                </a:solidFill>
                <a:latin typeface="Segoe UI" pitchFamily="34" charset="0"/>
                <a:ea typeface="+mn-ea"/>
                <a:cs typeface="+mn-cs"/>
              </a:rPr>
              <a:t> &amp; text entry</a:t>
            </a:r>
          </a:p>
          <a:p>
            <a:pPr lvl="0"/>
            <a:endParaRPr lang="en-US" sz="900" i="1" kern="1200" dirty="0" smtClean="0">
              <a:solidFill>
                <a:schemeClr val="tx1"/>
              </a:solidFill>
              <a:latin typeface="Segoe UI" pitchFamily="34" charset="0"/>
              <a:ea typeface="+mn-ea"/>
              <a:cs typeface="+mn-cs"/>
            </a:endParaRPr>
          </a:p>
          <a:p>
            <a:pPr lvl="0"/>
            <a:r>
              <a:rPr lang="en-US" sz="900" i="1" kern="1200" dirty="0" smtClean="0">
                <a:solidFill>
                  <a:schemeClr val="tx1"/>
                </a:solidFill>
                <a:latin typeface="Segoe UI" pitchFamily="34" charset="0"/>
                <a:ea typeface="+mn-ea"/>
                <a:cs typeface="+mn-cs"/>
              </a:rPr>
              <a:t>Where</a:t>
            </a:r>
            <a:r>
              <a:rPr lang="en-US" sz="900" kern="1200" dirty="0" smtClean="0">
                <a:solidFill>
                  <a:schemeClr val="tx1"/>
                </a:solidFill>
                <a:latin typeface="Segoe UI" pitchFamily="34" charset="0"/>
                <a:ea typeface="+mn-ea"/>
                <a:cs typeface="+mn-cs"/>
              </a:rPr>
              <a:t>: The URL of the Web page</a:t>
            </a:r>
            <a:endParaRPr lang="en-CA" sz="900" kern="1200" dirty="0" smtClean="0">
              <a:solidFill>
                <a:schemeClr val="tx1"/>
              </a:solidFill>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900" i="0" kern="1200" dirty="0" smtClean="0">
                <a:solidFill>
                  <a:schemeClr val="tx1"/>
                </a:solidFill>
                <a:latin typeface="Segoe UI" pitchFamily="34" charset="0"/>
                <a:ea typeface="+mn-ea"/>
                <a:cs typeface="+mn-cs"/>
              </a:rPr>
              <a:t>Tags: </a:t>
            </a:r>
            <a:r>
              <a:rPr lang="en-US" sz="900" i="0" kern="1200" dirty="0" err="1" smtClean="0">
                <a:solidFill>
                  <a:schemeClr val="tx1"/>
                </a:solidFill>
                <a:latin typeface="Segoe UI" pitchFamily="34" charset="0"/>
                <a:ea typeface="+mn-ea"/>
                <a:cs typeface="+mn-cs"/>
              </a:rPr>
              <a:t>Sensemaking</a:t>
            </a:r>
            <a:r>
              <a:rPr lang="en-US" sz="900" i="0" kern="1200" dirty="0" smtClean="0">
                <a:solidFill>
                  <a:schemeClr val="tx1"/>
                </a:solidFill>
                <a:latin typeface="Segoe UI" pitchFamily="34" charset="0"/>
                <a:ea typeface="+mn-ea"/>
                <a:cs typeface="+mn-cs"/>
              </a:rPr>
              <a:t> &amp; text entry</a:t>
            </a:r>
          </a:p>
          <a:p>
            <a:pPr lvl="0"/>
            <a:endParaRPr lang="en-US" sz="900" i="1" kern="1200" dirty="0" smtClean="0">
              <a:solidFill>
                <a:schemeClr val="tx1"/>
              </a:solidFill>
              <a:latin typeface="Segoe UI" pitchFamily="34" charset="0"/>
              <a:ea typeface="+mn-ea"/>
              <a:cs typeface="+mn-cs"/>
            </a:endParaRPr>
          </a:p>
          <a:p>
            <a:pPr lvl="0"/>
            <a:r>
              <a:rPr lang="en-US" sz="900" i="1" kern="1200" dirty="0" smtClean="0">
                <a:solidFill>
                  <a:schemeClr val="tx1"/>
                </a:solidFill>
                <a:latin typeface="Segoe UI" pitchFamily="34" charset="0"/>
                <a:ea typeface="+mn-ea"/>
                <a:cs typeface="+mn-cs"/>
              </a:rPr>
              <a:t>When</a:t>
            </a:r>
            <a:r>
              <a:rPr lang="en-US" sz="900" kern="1200" dirty="0" smtClean="0">
                <a:solidFill>
                  <a:schemeClr val="tx1"/>
                </a:solidFill>
                <a:latin typeface="Segoe UI" pitchFamily="34" charset="0"/>
                <a:ea typeface="+mn-ea"/>
                <a:cs typeface="+mn-cs"/>
              </a:rPr>
              <a:t>: creation timestamp</a:t>
            </a:r>
            <a:endParaRPr lang="en-CA" sz="900" kern="1200" dirty="0" smtClean="0">
              <a:solidFill>
                <a:schemeClr val="tx1"/>
              </a:solidFill>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26</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900" i="0" kern="1200" dirty="0" smtClean="0">
                <a:solidFill>
                  <a:schemeClr val="tx1"/>
                </a:solidFill>
                <a:latin typeface="Segoe UI" pitchFamily="34" charset="0"/>
                <a:ea typeface="+mn-ea"/>
                <a:cs typeface="+mn-cs"/>
              </a:rPr>
              <a:t>Tags: </a:t>
            </a:r>
            <a:r>
              <a:rPr lang="en-US" sz="900" i="0" kern="1200" dirty="0" err="1" smtClean="0">
                <a:solidFill>
                  <a:schemeClr val="tx1"/>
                </a:solidFill>
                <a:latin typeface="Segoe UI" pitchFamily="34" charset="0"/>
                <a:ea typeface="+mn-ea"/>
                <a:cs typeface="+mn-cs"/>
              </a:rPr>
              <a:t>Sensemaking</a:t>
            </a:r>
            <a:r>
              <a:rPr lang="en-US" sz="900" i="0" kern="1200" dirty="0" smtClean="0">
                <a:solidFill>
                  <a:schemeClr val="tx1"/>
                </a:solidFill>
                <a:latin typeface="Segoe UI" pitchFamily="34" charset="0"/>
                <a:ea typeface="+mn-ea"/>
                <a:cs typeface="+mn-cs"/>
              </a:rPr>
              <a:t> &amp; text entry</a:t>
            </a:r>
          </a:p>
          <a:p>
            <a:pPr lvl="0"/>
            <a:endParaRPr lang="en-US" sz="900" i="1" kern="1200" dirty="0" smtClean="0">
              <a:solidFill>
                <a:schemeClr val="tx1"/>
              </a:solidFill>
              <a:latin typeface="Segoe UI" pitchFamily="34" charset="0"/>
              <a:ea typeface="+mn-ea"/>
              <a:cs typeface="+mn-cs"/>
            </a:endParaRPr>
          </a:p>
          <a:p>
            <a:pPr lvl="0"/>
            <a:r>
              <a:rPr lang="en-US" sz="900" i="1" kern="1200" dirty="0" smtClean="0">
                <a:solidFill>
                  <a:schemeClr val="tx1"/>
                </a:solidFill>
                <a:latin typeface="Segoe UI" pitchFamily="34" charset="0"/>
                <a:ea typeface="+mn-ea"/>
                <a:cs typeface="+mn-cs"/>
              </a:rPr>
              <a:t>Why</a:t>
            </a:r>
            <a:r>
              <a:rPr lang="en-US" sz="900" kern="1200" dirty="0" smtClean="0">
                <a:solidFill>
                  <a:schemeClr val="tx1"/>
                </a:solidFill>
                <a:latin typeface="Segoe UI" pitchFamily="34" charset="0"/>
                <a:ea typeface="+mn-ea"/>
                <a:cs typeface="+mn-cs"/>
              </a:rPr>
              <a:t>: tags</a:t>
            </a:r>
            <a:endParaRPr lang="en-CA" sz="900" kern="1200" dirty="0" smtClean="0">
              <a:solidFill>
                <a:schemeClr val="tx1"/>
              </a:solidFill>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i="1" kern="1200" dirty="0" smtClean="0">
              <a:solidFill>
                <a:schemeClr val="tx1"/>
              </a:solidFill>
              <a:latin typeface="Segoe UI" pitchFamily="34" charset="0"/>
              <a:ea typeface="+mn-ea"/>
              <a:cs typeface="+mn-cs"/>
            </a:endParaRPr>
          </a:p>
          <a:p>
            <a:pPr lvl="0"/>
            <a:r>
              <a:rPr lang="en-US" sz="900" i="1" kern="1200" dirty="0" smtClean="0">
                <a:solidFill>
                  <a:schemeClr val="tx1"/>
                </a:solidFill>
                <a:latin typeface="Segoe UI" pitchFamily="34" charset="0"/>
                <a:ea typeface="+mn-ea"/>
                <a:cs typeface="+mn-cs"/>
              </a:rPr>
              <a:t>How</a:t>
            </a:r>
            <a:r>
              <a:rPr lang="en-US" sz="900" kern="1200" dirty="0" smtClean="0">
                <a:solidFill>
                  <a:schemeClr val="tx1"/>
                </a:solidFill>
                <a:latin typeface="Segoe UI" pitchFamily="34" charset="0"/>
                <a:ea typeface="+mn-ea"/>
                <a:cs typeface="+mn-cs"/>
              </a:rPr>
              <a:t>: query keywords used to find</a:t>
            </a:r>
            <a:endParaRPr lang="en-CA" sz="900" kern="1200" dirty="0">
              <a:solidFill>
                <a:schemeClr val="tx1"/>
              </a:solidFill>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Division of labour</a:t>
            </a:r>
            <a:endParaRPr lang="en-CA"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Division of labour</a:t>
            </a:r>
            <a:endParaRPr lang="en-CA"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dirty="0" smtClean="0"/>
              <a:t>Division of labour</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News</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Images</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Web</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Keywords</a:t>
            </a:r>
          </a:p>
          <a:p>
            <a:endParaRPr lang="en-CA"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Division of </a:t>
            </a:r>
            <a:r>
              <a:rPr lang="en-CA" baseline="0" dirty="0" smtClean="0"/>
              <a:t>labour</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News</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Images</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Web</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Keywords</a:t>
            </a:r>
            <a:endParaRPr lang="en-CA"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CA"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dirty="0" smtClean="0"/>
              <a:t>Awareness  &amp; orientation</a:t>
            </a:r>
          </a:p>
          <a:p>
            <a:pPr marL="0" marR="0" indent="0" algn="l" defTabSz="914363" rtl="0" eaLnBrk="1" fontAlgn="auto" latinLnBrk="0" hangingPunct="1">
              <a:lnSpc>
                <a:spcPct val="90000"/>
              </a:lnSpc>
              <a:spcBef>
                <a:spcPts val="0"/>
              </a:spcBef>
              <a:spcAft>
                <a:spcPts val="333"/>
              </a:spcAft>
              <a:buClrTx/>
              <a:buSzTx/>
              <a:buFontTx/>
              <a:buNone/>
              <a:tabLst/>
              <a:defRPr/>
            </a:pPr>
            <a:endParaRPr lang="en-CA"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CA" dirty="0" smtClean="0"/>
              <a:t>text entry</a:t>
            </a:r>
          </a:p>
          <a:p>
            <a:endParaRPr lang="en-CA"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33</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dirty="0" smtClean="0"/>
              <a:t>Awareness  &amp; orientation</a:t>
            </a:r>
          </a:p>
          <a:p>
            <a:pPr marL="0" marR="0" indent="0" algn="l" defTabSz="914363" rtl="0" eaLnBrk="1" fontAlgn="auto" latinLnBrk="0" hangingPunct="1">
              <a:lnSpc>
                <a:spcPct val="90000"/>
              </a:lnSpc>
              <a:spcBef>
                <a:spcPts val="0"/>
              </a:spcBef>
              <a:spcAft>
                <a:spcPts val="333"/>
              </a:spcAft>
              <a:buClrTx/>
              <a:buSzTx/>
              <a:buFontTx/>
              <a:buNone/>
              <a:tabLst/>
              <a:defRPr/>
            </a:pPr>
            <a:endParaRPr lang="en-CA"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CA" dirty="0" smtClean="0"/>
              <a:t>text entry</a:t>
            </a:r>
          </a:p>
          <a:p>
            <a:endParaRPr lang="en-CA"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What goes in there?</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35</a:t>
            </a:fld>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Tokens &amp; Terms</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36</a:t>
            </a:fld>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Page Titles</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37</a:t>
            </a:fld>
            <a:endParaRPr lang="en-US"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baseline="0" smtClean="0"/>
              <a:t>Clips</a:t>
            </a:r>
            <a:endParaRPr lang="en-CA"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38</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dirty="0" smtClean="0"/>
              <a:t>Awareness  &amp; orientation</a:t>
            </a:r>
          </a:p>
          <a:p>
            <a:pPr marL="0" marR="0" indent="0" algn="l" defTabSz="914363" rtl="0" eaLnBrk="1" fontAlgn="auto" latinLnBrk="0" hangingPunct="1">
              <a:lnSpc>
                <a:spcPct val="90000"/>
              </a:lnSpc>
              <a:spcBef>
                <a:spcPts val="0"/>
              </a:spcBef>
              <a:spcAft>
                <a:spcPts val="333"/>
              </a:spcAft>
              <a:buClrTx/>
              <a:buSzTx/>
              <a:buFontTx/>
              <a:buNone/>
              <a:tabLst/>
              <a:defRPr/>
            </a:pPr>
            <a:endParaRPr lang="en-CA"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CA" dirty="0" smtClean="0"/>
              <a:t>text entry</a:t>
            </a:r>
          </a:p>
          <a:p>
            <a:pPr marL="0" marR="0" indent="0" algn="l" defTabSz="914363" rtl="0" eaLnBrk="1" fontAlgn="auto" latinLnBrk="0" hangingPunct="1">
              <a:lnSpc>
                <a:spcPct val="90000"/>
              </a:lnSpc>
              <a:spcBef>
                <a:spcPts val="0"/>
              </a:spcBef>
              <a:spcAft>
                <a:spcPts val="333"/>
              </a:spcAft>
              <a:buClrTx/>
              <a:buSzTx/>
              <a:buFontTx/>
              <a:buNone/>
              <a:tabLst/>
              <a:defRPr/>
            </a:pPr>
            <a:endParaRPr lang="en-CA"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CA" dirty="0" smtClean="0"/>
              <a:t>Flashing touching</a:t>
            </a:r>
          </a:p>
          <a:p>
            <a:endParaRPr lang="en-CA"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40</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Clutter</a:t>
            </a:r>
          </a:p>
          <a:p>
            <a:endParaRPr lang="en-CA" dirty="0" smtClean="0"/>
          </a:p>
          <a:p>
            <a:r>
              <a:rPr lang="en-CA" dirty="0" smtClean="0"/>
              <a:t>Persistence &amp; </a:t>
            </a:r>
            <a:r>
              <a:rPr lang="en-CA" dirty="0" err="1" smtClean="0"/>
              <a:t>Sensemaking</a:t>
            </a:r>
            <a:endParaRPr lang="en-CA" dirty="0" smtClean="0"/>
          </a:p>
          <a:p>
            <a:endParaRPr lang="en-CA" dirty="0" smtClean="0"/>
          </a:p>
          <a:p>
            <a:r>
              <a:rPr lang="en-CA" dirty="0" smtClean="0"/>
              <a:t>Text entry</a:t>
            </a:r>
          </a:p>
          <a:p>
            <a:endParaRPr lang="en-CA"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41</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Text entry</a:t>
            </a:r>
          </a:p>
          <a:p>
            <a:r>
              <a:rPr lang="en-CA" dirty="0" smtClean="0"/>
              <a:t>Clutter</a:t>
            </a:r>
          </a:p>
          <a:p>
            <a:r>
              <a:rPr lang="en-CA" dirty="0" err="1" smtClean="0"/>
              <a:t>sensemaking</a:t>
            </a:r>
            <a:endParaRPr lang="en-CA"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43</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Persistence</a:t>
            </a:r>
            <a:endParaRPr lang="en-CA"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44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Traits Required – Roadmap:</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Morris &amp; </a:t>
            </a:r>
            <a:r>
              <a:rPr lang="en-CA" baseline="0" dirty="0" err="1" smtClean="0"/>
              <a:t>Horvits</a:t>
            </a:r>
            <a:r>
              <a:rPr lang="en-CA" baseline="0" dirty="0" smtClean="0"/>
              <a:t> – TRAITS:</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Awareness</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Division of labour</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Persistence of session</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GOALS</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err="1" smtClean="0"/>
              <a:t>Sensemaking</a:t>
            </a:r>
            <a:endParaRPr lang="en-CA"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Text entry</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Clutter</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Orientation</a:t>
            </a:r>
          </a:p>
          <a:p>
            <a:pPr marL="0" marR="0" indent="0" algn="l" defTabSz="914363" rtl="0" eaLnBrk="1" fontAlgn="auto" latinLnBrk="0" hangingPunct="1">
              <a:lnSpc>
                <a:spcPct val="90000"/>
              </a:lnSpc>
              <a:spcBef>
                <a:spcPts val="0"/>
              </a:spcBef>
              <a:spcAft>
                <a:spcPts val="333"/>
              </a:spcAft>
              <a:buClrTx/>
              <a:buSzTx/>
              <a:buFontTx/>
              <a:buNone/>
              <a:tabLst/>
              <a:defRPr/>
            </a:pPr>
            <a:endParaRPr lang="en-CA"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endParaRPr lang="en-CA"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Persistence</a:t>
            </a:r>
          </a:p>
        </p:txBody>
      </p:sp>
      <p:sp>
        <p:nvSpPr>
          <p:cNvPr id="4" name="Slide Number Placeholder 3"/>
          <p:cNvSpPr>
            <a:spLocks noGrp="1"/>
          </p:cNvSpPr>
          <p:nvPr>
            <p:ph type="sldNum" sz="quarter" idx="10"/>
          </p:nvPr>
        </p:nvSpPr>
        <p:spPr/>
        <p:txBody>
          <a:bodyPr/>
          <a:lstStyle/>
          <a:p>
            <a:fld id="{8B263312-38AA-4E1E-B2B5-0F8F122B24FE}" type="slidenum">
              <a:rPr lang="en-US" smtClean="0"/>
              <a:pPr/>
              <a:t>45</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47</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dirty="0" smtClean="0"/>
              <a:t>Who, what,</a:t>
            </a:r>
            <a:r>
              <a:rPr lang="en-CA" baseline="0" dirty="0" smtClean="0"/>
              <a:t> when, where, how, why</a:t>
            </a:r>
            <a:endParaRPr lang="en-CA" dirty="0" smtClean="0"/>
          </a:p>
          <a:p>
            <a:pPr marL="0" marR="0" indent="0" algn="l" defTabSz="914363" rtl="0" eaLnBrk="1" fontAlgn="auto" latinLnBrk="0" hangingPunct="1">
              <a:lnSpc>
                <a:spcPct val="90000"/>
              </a:lnSpc>
              <a:spcBef>
                <a:spcPts val="0"/>
              </a:spcBef>
              <a:spcAft>
                <a:spcPts val="333"/>
              </a:spcAft>
              <a:buClrTx/>
              <a:buSzTx/>
              <a:buFontTx/>
              <a:buNone/>
              <a:tabLst/>
              <a:defRPr/>
            </a:pPr>
            <a:endParaRPr lang="en-CA"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48</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0CA2E-01E9-419D-B064-02DB5BEBBF05}" type="slidenum">
              <a:rPr lang="en-US"/>
              <a:pPr/>
              <a:t>49</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pPr marL="228600" indent="-228600">
              <a:buFont typeface="Arial" pitchFamily="34" charset="0"/>
              <a:buNone/>
            </a:pPr>
            <a:r>
              <a:rPr lang="en-US" sz="900" kern="1200" dirty="0" smtClean="0">
                <a:solidFill>
                  <a:schemeClr val="tx1"/>
                </a:solidFill>
                <a:latin typeface="Segoe UI" pitchFamily="34" charset="0"/>
                <a:ea typeface="+mn-ea"/>
                <a:cs typeface="+mn-cs"/>
              </a:rPr>
              <a:t>Questions:</a:t>
            </a:r>
          </a:p>
          <a:p>
            <a:pPr marL="228600" indent="-228600">
              <a:buFont typeface="Arial" pitchFamily="34" charset="0"/>
              <a:buNone/>
            </a:pPr>
            <a:r>
              <a:rPr lang="en-US" sz="900" kern="1200" dirty="0" smtClean="0">
                <a:solidFill>
                  <a:schemeClr val="tx1"/>
                </a:solidFill>
                <a:latin typeface="Segoe UI" pitchFamily="34" charset="0"/>
                <a:ea typeface="+mn-ea"/>
                <a:cs typeface="+mn-cs"/>
              </a:rPr>
              <a:t>Types of search tasks?</a:t>
            </a:r>
          </a:p>
          <a:p>
            <a:pPr marL="228600" indent="-228600">
              <a:buFont typeface="Arial" pitchFamily="34" charset="0"/>
              <a:buNone/>
            </a:pPr>
            <a:endParaRPr lang="en-US" sz="900" b="0" i="0" kern="1200" dirty="0" smtClean="0">
              <a:solidFill>
                <a:schemeClr val="tx1"/>
              </a:solidFill>
              <a:latin typeface="Segoe UI" pitchFamily="34" charset="0"/>
              <a:ea typeface="+mn-ea"/>
              <a:cs typeface="+mn-cs"/>
            </a:endParaRPr>
          </a:p>
          <a:p>
            <a:pPr marL="228600" indent="-228600">
              <a:buFont typeface="Arial" pitchFamily="34" charset="0"/>
              <a:buNone/>
            </a:pPr>
            <a:r>
              <a:rPr lang="en-US" b="0" i="0" dirty="0" smtClean="0"/>
              <a:t>How will groups use it?</a:t>
            </a:r>
          </a:p>
          <a:p>
            <a:pPr marL="228600" indent="-228600">
              <a:buFont typeface="Arial" pitchFamily="34" charset="0"/>
              <a:buNone/>
            </a:pPr>
            <a:endParaRPr lang="en-US" b="0" i="0" dirty="0" smtClean="0"/>
          </a:p>
          <a:p>
            <a:pPr marL="228600" indent="-228600">
              <a:buFont typeface="Arial" pitchFamily="34" charset="0"/>
              <a:buNone/>
            </a:pPr>
            <a:r>
              <a:rPr lang="en-US" sz="900" kern="1200" dirty="0" smtClean="0">
                <a:solidFill>
                  <a:schemeClr val="tx1"/>
                </a:solidFill>
                <a:latin typeface="Segoe UI" pitchFamily="34" charset="0"/>
                <a:ea typeface="+mn-ea"/>
                <a:cs typeface="+mn-cs"/>
              </a:rPr>
              <a:t>Effective? TRAITS:</a:t>
            </a:r>
            <a:r>
              <a:rPr lang="en-US" sz="900" kern="1200" baseline="0" dirty="0" smtClean="0">
                <a:solidFill>
                  <a:schemeClr val="tx1"/>
                </a:solidFill>
                <a:latin typeface="Segoe UI" pitchFamily="34" charset="0"/>
                <a:ea typeface="+mn-ea"/>
                <a:cs typeface="+mn-cs"/>
              </a:rPr>
              <a:t> division of </a:t>
            </a:r>
            <a:r>
              <a:rPr lang="en-US" sz="900" kern="1200" baseline="0" dirty="0" err="1" smtClean="0">
                <a:solidFill>
                  <a:schemeClr val="tx1"/>
                </a:solidFill>
                <a:latin typeface="Segoe UI" pitchFamily="34" charset="0"/>
                <a:ea typeface="+mn-ea"/>
                <a:cs typeface="+mn-cs"/>
              </a:rPr>
              <a:t>labour</a:t>
            </a:r>
            <a:r>
              <a:rPr lang="en-US" sz="900" kern="1200" baseline="0" dirty="0" smtClean="0">
                <a:solidFill>
                  <a:schemeClr val="tx1"/>
                </a:solidFill>
                <a:latin typeface="Segoe UI" pitchFamily="34" charset="0"/>
                <a:ea typeface="+mn-ea"/>
                <a:cs typeface="+mn-cs"/>
              </a:rPr>
              <a:t>, </a:t>
            </a:r>
            <a:r>
              <a:rPr lang="en-CA" baseline="0" dirty="0" smtClean="0"/>
              <a:t>Awareness, Persistence of session</a:t>
            </a:r>
          </a:p>
          <a:p>
            <a:pPr marL="228600" indent="-228600">
              <a:buFont typeface="Arial" pitchFamily="34" charset="0"/>
              <a:buNone/>
            </a:pPr>
            <a:endParaRPr lang="en-US" sz="900" kern="1200" baseline="0" dirty="0" smtClean="0">
              <a:solidFill>
                <a:schemeClr val="tx1"/>
              </a:solidFill>
              <a:latin typeface="Segoe UI" pitchFamily="34" charset="0"/>
              <a:ea typeface="+mn-ea"/>
              <a:cs typeface="+mn-cs"/>
            </a:endParaRPr>
          </a:p>
          <a:p>
            <a:pPr marL="228600" indent="-228600">
              <a:buFont typeface="Arial" pitchFamily="34" charset="0"/>
              <a:buNone/>
            </a:pPr>
            <a:r>
              <a:rPr lang="en-US" sz="900" kern="1200" baseline="0" dirty="0" smtClean="0">
                <a:solidFill>
                  <a:schemeClr val="tx1"/>
                </a:solidFill>
                <a:latin typeface="Segoe UI" pitchFamily="34" charset="0"/>
                <a:ea typeface="+mn-ea"/>
                <a:cs typeface="+mn-cs"/>
              </a:rPr>
              <a:t>GOALS/CHALLENGES: </a:t>
            </a:r>
            <a:r>
              <a:rPr lang="en-CA" baseline="0" dirty="0" err="1" smtClean="0"/>
              <a:t>Sensemaking</a:t>
            </a:r>
            <a:r>
              <a:rPr lang="en-CA" baseline="0" dirty="0" smtClean="0"/>
              <a:t>, Text Entry, Orientation, Clutter</a:t>
            </a:r>
          </a:p>
          <a:p>
            <a:pPr marL="0" marR="0" indent="0" algn="l" defTabSz="914363" rtl="0" eaLnBrk="1" fontAlgn="auto" latinLnBrk="0" hangingPunct="1">
              <a:lnSpc>
                <a:spcPct val="90000"/>
              </a:lnSpc>
              <a:spcBef>
                <a:spcPts val="0"/>
              </a:spcBef>
              <a:spcAft>
                <a:spcPts val="333"/>
              </a:spcAft>
              <a:buClrTx/>
              <a:buSzTx/>
              <a:buFontTx/>
              <a:buNone/>
              <a:tabLst/>
              <a:defRPr/>
            </a:pPr>
            <a:endParaRPr lang="en-US" sz="900" b="0" i="0" kern="1200" dirty="0" smtClean="0">
              <a:solidFill>
                <a:schemeClr val="tx1"/>
              </a:solidFill>
              <a:latin typeface="Segoe UI" pitchFamily="34" charset="0"/>
              <a:ea typeface="+mn-ea"/>
              <a:cs typeface="+mn-cs"/>
            </a:endParaRPr>
          </a:p>
          <a:p>
            <a:pPr marL="228600" indent="-228600">
              <a:buFont typeface="Arial" pitchFamily="34" charset="0"/>
              <a:buNone/>
            </a:pPr>
            <a:r>
              <a:rPr lang="en-US" sz="900" b="0" i="0" kern="1200" dirty="0" smtClean="0">
                <a:solidFill>
                  <a:schemeClr val="tx1"/>
                </a:solidFill>
                <a:latin typeface="Segoe UI" pitchFamily="34" charset="0"/>
                <a:ea typeface="+mn-ea"/>
                <a:cs typeface="+mn-cs"/>
              </a:rPr>
              <a:t>Participants:</a:t>
            </a:r>
          </a:p>
          <a:p>
            <a:pPr marL="228600" marR="0" indent="-228600" algn="l" defTabSz="914363" rtl="0" eaLnBrk="1" fontAlgn="auto" latinLnBrk="0" hangingPunct="1">
              <a:lnSpc>
                <a:spcPct val="90000"/>
              </a:lnSpc>
              <a:spcBef>
                <a:spcPts val="0"/>
              </a:spcBef>
              <a:spcAft>
                <a:spcPts val="333"/>
              </a:spcAft>
              <a:buClrTx/>
              <a:buSzTx/>
              <a:buFont typeface="Arial" pitchFamily="34" charset="0"/>
              <a:buNone/>
              <a:tabLst/>
              <a:defRPr/>
            </a:pPr>
            <a:r>
              <a:rPr lang="en-US" b="0" i="0" baseline="0" dirty="0" smtClean="0"/>
              <a:t>11 groups of 4, coworkers, families, etc.</a:t>
            </a:r>
            <a:endParaRPr lang="en-US" b="0" i="0"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0CA2E-01E9-419D-B064-02DB5BEBBF05}" type="slidenum">
              <a:rPr lang="en-US"/>
              <a:pPr/>
              <a:t>50</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pPr marL="228600" indent="-228600">
              <a:buFont typeface="Arial" pitchFamily="34" charset="0"/>
              <a:buNone/>
            </a:pPr>
            <a:r>
              <a:rPr lang="en-US" b="0" i="0" baseline="0" dirty="0" smtClean="0"/>
              <a:t>Bring a search task!</a:t>
            </a:r>
          </a:p>
          <a:p>
            <a:pPr marL="228600" indent="-228600">
              <a:buFont typeface="Arial" pitchFamily="34" charset="0"/>
              <a:buNone/>
            </a:pPr>
            <a:endParaRPr lang="en-US" b="0" i="0" baseline="0" dirty="0" smtClean="0"/>
          </a:p>
          <a:p>
            <a:pPr marL="228600" indent="-228600">
              <a:buFont typeface="Arial" pitchFamily="34" charset="0"/>
              <a:buNone/>
            </a:pPr>
            <a:r>
              <a:rPr lang="en-US" b="0" i="0" baseline="0" dirty="0" smtClean="0"/>
              <a:t>Interview: task details, how to find this?</a:t>
            </a:r>
          </a:p>
          <a:p>
            <a:pPr marL="228600" indent="-228600">
              <a:buFont typeface="Arial" pitchFamily="34" charset="0"/>
              <a:buNone/>
            </a:pPr>
            <a:endParaRPr lang="en-US" b="0" i="0" baseline="0"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itchFamily="34" charset="0"/>
              <a:buNone/>
            </a:pPr>
            <a:r>
              <a:rPr lang="en-US" b="0" i="0" baseline="0" dirty="0" err="1" smtClean="0"/>
              <a:t>Eg</a:t>
            </a:r>
            <a:r>
              <a:rPr lang="en-US" b="0" i="0" baseline="0" dirty="0" smtClean="0"/>
              <a:t> tasks:</a:t>
            </a:r>
          </a:p>
          <a:p>
            <a:pPr marL="228600" marR="0" lvl="0" indent="-228600" algn="l" defTabSz="914363" rtl="0" eaLnBrk="1" fontAlgn="auto" latinLnBrk="0" hangingPunct="1">
              <a:lnSpc>
                <a:spcPct val="90000"/>
              </a:lnSpc>
              <a:spcBef>
                <a:spcPts val="0"/>
              </a:spcBef>
              <a:spcAft>
                <a:spcPts val="333"/>
              </a:spcAft>
              <a:buClrTx/>
              <a:buSzTx/>
              <a:buFont typeface="Arial" pitchFamily="34" charset="0"/>
              <a:buNone/>
              <a:tabLst/>
              <a:defRPr/>
            </a:pPr>
            <a:endParaRPr lang="en-US" sz="900" kern="1200" dirty="0" smtClean="0">
              <a:solidFill>
                <a:schemeClr val="tx1"/>
              </a:solidFill>
              <a:latin typeface="Segoe UI" pitchFamily="34" charset="0"/>
              <a:ea typeface="+mn-ea"/>
              <a:cs typeface="+mn-cs"/>
            </a:endParaRPr>
          </a:p>
          <a:p>
            <a:pPr marL="228600" marR="0" lvl="0" indent="-228600" algn="l" defTabSz="914363" rtl="0" eaLnBrk="1" fontAlgn="auto" latinLnBrk="0" hangingPunct="1">
              <a:lnSpc>
                <a:spcPct val="90000"/>
              </a:lnSpc>
              <a:spcBef>
                <a:spcPts val="0"/>
              </a:spcBef>
              <a:spcAft>
                <a:spcPts val="333"/>
              </a:spcAft>
              <a:buClrTx/>
              <a:buSzTx/>
              <a:buFont typeface="Arial" pitchFamily="34" charset="0"/>
              <a:buNone/>
              <a:tabLst/>
              <a:defRPr/>
            </a:pPr>
            <a:r>
              <a:rPr lang="en-US" sz="900" kern="1200" dirty="0" smtClean="0">
                <a:solidFill>
                  <a:schemeClr val="tx1"/>
                </a:solidFill>
                <a:latin typeface="Segoe UI" pitchFamily="34" charset="0"/>
                <a:ea typeface="+mn-ea"/>
                <a:cs typeface="+mn-cs"/>
              </a:rPr>
              <a:t>Shop:</a:t>
            </a:r>
            <a:r>
              <a:rPr lang="en-US" sz="900" kern="1200" baseline="0" dirty="0" smtClean="0">
                <a:solidFill>
                  <a:schemeClr val="tx1"/>
                </a:solidFill>
                <a:latin typeface="Segoe UI" pitchFamily="34" charset="0"/>
                <a:ea typeface="+mn-ea"/>
                <a:cs typeface="+mn-cs"/>
              </a:rPr>
              <a:t> Plan Company Offsite (coworkers)</a:t>
            </a:r>
            <a:endParaRPr lang="en-US" sz="900" kern="1200" dirty="0" smtClean="0">
              <a:solidFill>
                <a:schemeClr val="tx1"/>
              </a:solidFill>
              <a:latin typeface="Segoe UI" pitchFamily="34" charset="0"/>
              <a:ea typeface="+mn-ea"/>
              <a:cs typeface="+mn-cs"/>
            </a:endParaRPr>
          </a:p>
          <a:p>
            <a:pPr marL="228600" marR="0" lvl="0" indent="-228600" algn="l" defTabSz="914363" rtl="0" eaLnBrk="1" fontAlgn="auto" latinLnBrk="0" hangingPunct="1">
              <a:lnSpc>
                <a:spcPct val="90000"/>
              </a:lnSpc>
              <a:spcBef>
                <a:spcPts val="0"/>
              </a:spcBef>
              <a:spcAft>
                <a:spcPts val="333"/>
              </a:spcAft>
              <a:buClrTx/>
              <a:buSzTx/>
              <a:buFont typeface="Arial" pitchFamily="34" charset="0"/>
              <a:buNone/>
              <a:tabLst/>
              <a:defRPr/>
            </a:pPr>
            <a:r>
              <a:rPr lang="en-US" sz="900" kern="1200" dirty="0" smtClean="0">
                <a:solidFill>
                  <a:schemeClr val="tx1"/>
                </a:solidFill>
                <a:latin typeface="Segoe UI" pitchFamily="34" charset="0"/>
                <a:ea typeface="+mn-ea"/>
                <a:cs typeface="+mn-cs"/>
              </a:rPr>
              <a:t>Shop:</a:t>
            </a:r>
            <a:r>
              <a:rPr lang="en-US" sz="900" kern="1200" baseline="0" dirty="0" smtClean="0">
                <a:solidFill>
                  <a:schemeClr val="tx1"/>
                </a:solidFill>
                <a:latin typeface="Segoe UI" pitchFamily="34" charset="0"/>
                <a:ea typeface="+mn-ea"/>
                <a:cs typeface="+mn-cs"/>
              </a:rPr>
              <a:t> New</a:t>
            </a:r>
            <a:r>
              <a:rPr lang="en-US" sz="900" kern="1200" dirty="0" smtClean="0">
                <a:solidFill>
                  <a:schemeClr val="tx1"/>
                </a:solidFill>
                <a:latin typeface="Segoe UI" pitchFamily="34" charset="0"/>
                <a:ea typeface="+mn-ea"/>
                <a:cs typeface="+mn-cs"/>
              </a:rPr>
              <a:t> computer (family)</a:t>
            </a:r>
          </a:p>
          <a:p>
            <a:pPr marL="228600" marR="0" lvl="0" indent="-228600" algn="l" defTabSz="914363" rtl="0" eaLnBrk="1" fontAlgn="auto" latinLnBrk="0" hangingPunct="1">
              <a:lnSpc>
                <a:spcPct val="90000"/>
              </a:lnSpc>
              <a:spcBef>
                <a:spcPts val="0"/>
              </a:spcBef>
              <a:spcAft>
                <a:spcPts val="333"/>
              </a:spcAft>
              <a:buClrTx/>
              <a:buSzTx/>
              <a:buFont typeface="Arial" pitchFamily="34" charset="0"/>
              <a:buNone/>
              <a:tabLst/>
              <a:defRPr/>
            </a:pPr>
            <a:r>
              <a:rPr lang="en-US" sz="900" kern="1200" dirty="0" smtClean="0">
                <a:solidFill>
                  <a:schemeClr val="tx1"/>
                </a:solidFill>
                <a:latin typeface="Segoe UI" pitchFamily="34" charset="0"/>
                <a:ea typeface="+mn-ea"/>
                <a:cs typeface="+mn-cs"/>
              </a:rPr>
              <a:t>Find:</a:t>
            </a:r>
            <a:r>
              <a:rPr lang="en-US" sz="900" kern="1200" baseline="0" dirty="0" smtClean="0">
                <a:solidFill>
                  <a:schemeClr val="tx1"/>
                </a:solidFill>
                <a:latin typeface="Segoe UI" pitchFamily="34" charset="0"/>
                <a:ea typeface="+mn-ea"/>
                <a:cs typeface="+mn-cs"/>
              </a:rPr>
              <a:t> </a:t>
            </a:r>
            <a:r>
              <a:rPr lang="en-US" sz="900" kern="1200" dirty="0" smtClean="0">
                <a:solidFill>
                  <a:schemeClr val="tx1"/>
                </a:solidFill>
                <a:latin typeface="Segoe UI" pitchFamily="34" charset="0"/>
                <a:ea typeface="+mn-ea"/>
                <a:cs typeface="+mn-cs"/>
              </a:rPr>
              <a:t>Antimicrobial peptides for identifying bacteria (coworkers)</a:t>
            </a:r>
          </a:p>
          <a:p>
            <a:pPr marL="228600" marR="0" lvl="0" indent="-228600" algn="l" defTabSz="914363" rtl="0" eaLnBrk="1" fontAlgn="auto" latinLnBrk="0" hangingPunct="1">
              <a:lnSpc>
                <a:spcPct val="90000"/>
              </a:lnSpc>
              <a:spcBef>
                <a:spcPts val="0"/>
              </a:spcBef>
              <a:spcAft>
                <a:spcPts val="333"/>
              </a:spcAft>
              <a:buClrTx/>
              <a:buSzTx/>
              <a:buFont typeface="Arial" pitchFamily="34" charset="0"/>
              <a:buNone/>
              <a:tabLst/>
              <a:defRPr/>
            </a:pPr>
            <a:r>
              <a:rPr lang="en-US" sz="900" kern="1200" dirty="0" smtClean="0">
                <a:solidFill>
                  <a:schemeClr val="tx1"/>
                </a:solidFill>
                <a:latin typeface="Segoe UI" pitchFamily="34" charset="0"/>
                <a:ea typeface="+mn-ea"/>
                <a:cs typeface="+mn-cs"/>
              </a:rPr>
              <a:t>Treatments: Alzheimer’s (students)</a:t>
            </a:r>
          </a:p>
          <a:p>
            <a:pPr marL="228600" marR="0" lvl="0" indent="-228600" algn="l" defTabSz="914363" rtl="0" eaLnBrk="1" fontAlgn="auto" latinLnBrk="0" hangingPunct="1">
              <a:lnSpc>
                <a:spcPct val="90000"/>
              </a:lnSpc>
              <a:spcBef>
                <a:spcPts val="0"/>
              </a:spcBef>
              <a:spcAft>
                <a:spcPts val="333"/>
              </a:spcAft>
              <a:buClrTx/>
              <a:buSzTx/>
              <a:buFont typeface="Arial" pitchFamily="34" charset="0"/>
              <a:buNone/>
              <a:tabLst/>
              <a:defRPr/>
            </a:pPr>
            <a:r>
              <a:rPr lang="en-US" sz="900" kern="1200" dirty="0" smtClean="0">
                <a:solidFill>
                  <a:schemeClr val="tx1"/>
                </a:solidFill>
                <a:latin typeface="Segoe UI" pitchFamily="34" charset="0"/>
                <a:ea typeface="+mn-ea"/>
                <a:cs typeface="+mn-cs"/>
              </a:rPr>
              <a:t>Plan a trip (families)</a:t>
            </a:r>
          </a:p>
          <a:p>
            <a:pPr marL="228600" marR="0" lvl="0" indent="-228600" algn="l" defTabSz="914363" rtl="0" eaLnBrk="1" fontAlgn="auto" latinLnBrk="0" hangingPunct="1">
              <a:lnSpc>
                <a:spcPct val="90000"/>
              </a:lnSpc>
              <a:spcBef>
                <a:spcPts val="0"/>
              </a:spcBef>
              <a:spcAft>
                <a:spcPts val="333"/>
              </a:spcAft>
              <a:buClrTx/>
              <a:buSzTx/>
              <a:buFont typeface="Arial" pitchFamily="34" charset="0"/>
              <a:buNone/>
              <a:tabLst/>
              <a:defRPr/>
            </a:pPr>
            <a:r>
              <a:rPr lang="en-US" sz="900" kern="1200" dirty="0" smtClean="0">
                <a:solidFill>
                  <a:schemeClr val="tx1"/>
                </a:solidFill>
                <a:latin typeface="Segoe UI" pitchFamily="34" charset="0"/>
                <a:ea typeface="+mn-ea"/>
                <a:cs typeface="+mn-cs"/>
              </a:rPr>
              <a:t>background research on a plaintiff</a:t>
            </a:r>
            <a:r>
              <a:rPr lang="en-US" sz="900" kern="1200" baseline="0" dirty="0" smtClean="0">
                <a:solidFill>
                  <a:schemeClr val="tx1"/>
                </a:solidFill>
                <a:latin typeface="Segoe UI" pitchFamily="34" charset="0"/>
                <a:ea typeface="+mn-ea"/>
                <a:cs typeface="+mn-cs"/>
              </a:rPr>
              <a:t> (lawyers)</a:t>
            </a:r>
            <a:endParaRPr lang="en-US" sz="900" kern="1200" dirty="0" smtClean="0">
              <a:solidFill>
                <a:schemeClr val="tx1"/>
              </a:solidFill>
              <a:latin typeface="Segoe UI" pitchFamily="34" charset="0"/>
              <a:ea typeface="+mn-ea"/>
              <a:cs typeface="+mn-cs"/>
            </a:endParaRPr>
          </a:p>
          <a:p>
            <a:pPr marL="228600" marR="0" lvl="0" indent="-228600" algn="l" defTabSz="914363" rtl="0" eaLnBrk="1" fontAlgn="auto" latinLnBrk="0" hangingPunct="1">
              <a:lnSpc>
                <a:spcPct val="90000"/>
              </a:lnSpc>
              <a:spcBef>
                <a:spcPts val="0"/>
              </a:spcBef>
              <a:spcAft>
                <a:spcPts val="333"/>
              </a:spcAft>
              <a:buClrTx/>
              <a:buSzTx/>
              <a:buFont typeface="Arial" pitchFamily="34" charset="0"/>
              <a:buNone/>
              <a:tabLst/>
              <a:defRPr/>
            </a:pPr>
            <a:endParaRPr lang="en-US" sz="900" b="1" kern="1200" dirty="0" smtClean="0">
              <a:solidFill>
                <a:schemeClr val="tx1"/>
              </a:solidFill>
              <a:latin typeface="Segoe UI" pitchFamily="34" charset="0"/>
              <a:ea typeface="+mn-ea"/>
              <a:cs typeface="+mn-cs"/>
            </a:endParaRPr>
          </a:p>
          <a:p>
            <a:pPr marL="228600" marR="0" lvl="0" indent="-228600" algn="l" defTabSz="914363" rtl="0" eaLnBrk="1" fontAlgn="auto" latinLnBrk="0" hangingPunct="1">
              <a:lnSpc>
                <a:spcPct val="90000"/>
              </a:lnSpc>
              <a:spcBef>
                <a:spcPts val="0"/>
              </a:spcBef>
              <a:spcAft>
                <a:spcPts val="333"/>
              </a:spcAft>
              <a:buClrTx/>
              <a:buSzTx/>
              <a:buFont typeface="Arial" pitchFamily="34" charset="0"/>
              <a:buNone/>
              <a:tabLst/>
              <a:defRPr/>
            </a:pPr>
            <a:r>
              <a:rPr lang="en-US" sz="900" b="0" kern="1200" dirty="0" smtClean="0">
                <a:solidFill>
                  <a:schemeClr val="tx1"/>
                </a:solidFill>
                <a:latin typeface="Segoe UI" pitchFamily="34" charset="0"/>
                <a:ea typeface="+mn-ea"/>
                <a:cs typeface="+mn-cs"/>
              </a:rPr>
              <a:t>Tutorial</a:t>
            </a:r>
          </a:p>
          <a:p>
            <a:pPr marL="228600" marR="0" lvl="0" indent="-228600" algn="l" defTabSz="914363" rtl="0" eaLnBrk="1" fontAlgn="auto" latinLnBrk="0" hangingPunct="1">
              <a:lnSpc>
                <a:spcPct val="90000"/>
              </a:lnSpc>
              <a:spcBef>
                <a:spcPts val="0"/>
              </a:spcBef>
              <a:spcAft>
                <a:spcPts val="333"/>
              </a:spcAft>
              <a:buClrTx/>
              <a:buSzTx/>
              <a:buFont typeface="Arial" pitchFamily="34" charset="0"/>
              <a:buNone/>
              <a:tabLst/>
              <a:defRPr/>
            </a:pPr>
            <a:r>
              <a:rPr lang="en-US" sz="900" b="0" kern="1200" dirty="0" smtClean="0">
                <a:solidFill>
                  <a:schemeClr val="tx1"/>
                </a:solidFill>
                <a:latin typeface="Segoe UI" pitchFamily="34" charset="0"/>
                <a:ea typeface="+mn-ea"/>
                <a:cs typeface="+mn-cs"/>
              </a:rPr>
              <a:t>Free to ask for help</a:t>
            </a:r>
          </a:p>
          <a:p>
            <a:pPr marL="228600" marR="0" lvl="0" indent="-228600" algn="l" defTabSz="914363" rtl="0" eaLnBrk="1" fontAlgn="auto" latinLnBrk="0" hangingPunct="1">
              <a:lnSpc>
                <a:spcPct val="90000"/>
              </a:lnSpc>
              <a:spcBef>
                <a:spcPts val="0"/>
              </a:spcBef>
              <a:spcAft>
                <a:spcPts val="333"/>
              </a:spcAft>
              <a:buClrTx/>
              <a:buSzTx/>
              <a:buFont typeface="Arial" pitchFamily="34" charset="0"/>
              <a:buNone/>
              <a:tabLst/>
              <a:defRPr/>
            </a:pPr>
            <a:endParaRPr lang="en-US" sz="900" b="0" kern="1200" dirty="0" smtClean="0">
              <a:solidFill>
                <a:schemeClr val="tx1"/>
              </a:solidFill>
              <a:latin typeface="Segoe UI" pitchFamily="34" charset="0"/>
              <a:ea typeface="+mn-ea"/>
              <a:cs typeface="+mn-cs"/>
            </a:endParaRPr>
          </a:p>
          <a:p>
            <a:pPr marL="228600" marR="0" lvl="0" indent="-228600" algn="l" defTabSz="914363" rtl="0" eaLnBrk="1" fontAlgn="auto" latinLnBrk="0" hangingPunct="1">
              <a:lnSpc>
                <a:spcPct val="90000"/>
              </a:lnSpc>
              <a:spcBef>
                <a:spcPts val="0"/>
              </a:spcBef>
              <a:spcAft>
                <a:spcPts val="333"/>
              </a:spcAft>
              <a:buClrTx/>
              <a:buSzTx/>
              <a:buFont typeface="Arial" pitchFamily="34" charset="0"/>
              <a:buNone/>
              <a:tabLst/>
              <a:defRPr/>
            </a:pPr>
            <a:r>
              <a:rPr lang="en-US" sz="900" b="0" kern="1200" dirty="0" smtClean="0">
                <a:solidFill>
                  <a:schemeClr val="tx1"/>
                </a:solidFill>
                <a:latin typeface="Segoe UI" pitchFamily="34" charset="0"/>
                <a:ea typeface="+mn-ea"/>
                <a:cs typeface="+mn-cs"/>
              </a:rPr>
              <a:t>30 minutes </a:t>
            </a:r>
          </a:p>
          <a:p>
            <a:pPr marL="228600" marR="0" lvl="0" indent="-228600" algn="l" defTabSz="914363" rtl="0" eaLnBrk="1" fontAlgn="auto" latinLnBrk="0" hangingPunct="1">
              <a:lnSpc>
                <a:spcPct val="90000"/>
              </a:lnSpc>
              <a:spcBef>
                <a:spcPts val="0"/>
              </a:spcBef>
              <a:spcAft>
                <a:spcPts val="333"/>
              </a:spcAft>
              <a:buClrTx/>
              <a:buSzTx/>
              <a:buFont typeface="Arial" pitchFamily="34" charset="0"/>
              <a:buNone/>
              <a:tabLst/>
              <a:defRPr/>
            </a:pPr>
            <a:endParaRPr lang="en-US" sz="900" b="0" kern="1200" dirty="0" smtClean="0">
              <a:solidFill>
                <a:schemeClr val="tx1"/>
              </a:solidFill>
              <a:latin typeface="Segoe UI" pitchFamily="34" charset="0"/>
              <a:ea typeface="+mn-ea"/>
              <a:cs typeface="+mn-cs"/>
            </a:endParaRPr>
          </a:p>
          <a:p>
            <a:pPr marL="228600" marR="0" lvl="0" indent="-228600" algn="l" defTabSz="914363" rtl="0" eaLnBrk="1" fontAlgn="auto" latinLnBrk="0" hangingPunct="1">
              <a:lnSpc>
                <a:spcPct val="90000"/>
              </a:lnSpc>
              <a:spcBef>
                <a:spcPts val="0"/>
              </a:spcBef>
              <a:spcAft>
                <a:spcPts val="333"/>
              </a:spcAft>
              <a:buClrTx/>
              <a:buSzTx/>
              <a:buFont typeface="Arial" pitchFamily="34" charset="0"/>
              <a:buNone/>
              <a:tabLst/>
              <a:defRPr/>
            </a:pPr>
            <a:r>
              <a:rPr lang="en-US" sz="900" b="0" kern="1200" dirty="0" smtClean="0">
                <a:solidFill>
                  <a:schemeClr val="tx1"/>
                </a:solidFill>
                <a:latin typeface="Segoe UI" pitchFamily="34" charset="0"/>
                <a:ea typeface="+mn-ea"/>
                <a:cs typeface="+mn-cs"/>
              </a:rPr>
              <a:t>Questionnaires</a:t>
            </a:r>
          </a:p>
        </p:txBody>
      </p:sp>
      <p:sp>
        <p:nvSpPr>
          <p:cNvPr id="4" name="Slide Number Placeholder 3"/>
          <p:cNvSpPr>
            <a:spLocks noGrp="1"/>
          </p:cNvSpPr>
          <p:nvPr>
            <p:ph type="sldNum" sz="quarter" idx="10"/>
          </p:nvPr>
        </p:nvSpPr>
        <p:spPr/>
        <p:txBody>
          <a:bodyPr/>
          <a:lstStyle/>
          <a:p>
            <a:fld id="{8B263312-38AA-4E1E-B2B5-0F8F122B24FE}" type="slidenum">
              <a:rPr lang="en-US" smtClean="0"/>
              <a:pPr/>
              <a:t>51</a:t>
            </a:fld>
            <a:endParaRPr lang="en-US" dirty="0"/>
          </a:p>
        </p:txBody>
      </p:sp>
    </p:spTree>
    <p:extLst>
      <p:ext uri="{BB962C8B-B14F-4D97-AF65-F5344CB8AC3E}">
        <p14:creationId xmlns:p14="http://schemas.microsoft.com/office/powerpoint/2010/main" val="2534629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0CA2E-01E9-419D-B064-02DB5BEBBF05}" type="slidenum">
              <a:rPr lang="en-US"/>
              <a:pPr/>
              <a:t>52</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pPr marL="228600" indent="-228600">
              <a:buFont typeface="Arial" pitchFamily="34" charset="0"/>
              <a:buNone/>
            </a:pPr>
            <a:r>
              <a:rPr lang="en-US" b="0" i="0" baseline="0" dirty="0" smtClean="0"/>
              <a:t>Easy to learn (6/7)</a:t>
            </a:r>
          </a:p>
          <a:p>
            <a:pPr marL="228600" indent="-228600">
              <a:buFont typeface="Arial" pitchFamily="34" charset="0"/>
              <a:buNone/>
            </a:pPr>
            <a:r>
              <a:rPr lang="en-US" b="0" i="0" baseline="0" dirty="0" smtClean="0"/>
              <a:t>Helpful (5/7)</a:t>
            </a:r>
          </a:p>
          <a:p>
            <a:pPr marL="228600" indent="-228600">
              <a:buFont typeface="Arial" pitchFamily="34" charset="0"/>
              <a:buNone/>
            </a:pPr>
            <a:endParaRPr lang="en-US" b="0" i="0" baseline="0"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0CA2E-01E9-419D-B064-02DB5BEBBF05}" type="slidenum">
              <a:rPr lang="en-US"/>
              <a:pPr/>
              <a:t>53</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pPr marL="228600" indent="-228600">
              <a:buFont typeface="Arial" pitchFamily="34" charset="0"/>
              <a:buNone/>
            </a:pPr>
            <a:r>
              <a:rPr lang="en-US" b="0" i="0" baseline="0" dirty="0" smtClean="0"/>
              <a:t>Awareness, division of </a:t>
            </a:r>
            <a:r>
              <a:rPr lang="en-US" b="0" i="0" baseline="0" dirty="0" err="1" smtClean="0"/>
              <a:t>labour</a:t>
            </a:r>
            <a:r>
              <a:rPr lang="en-US" b="0" i="0" baseline="0" dirty="0" smtClean="0"/>
              <a:t>, persistence</a:t>
            </a:r>
            <a:endParaRPr lang="en-US" b="0" i="0" baseline="0"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0CA2E-01E9-419D-B064-02DB5BEBBF05}" type="slidenum">
              <a:rPr lang="en-US"/>
              <a:pPr/>
              <a:t>54</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pPr marL="228600" indent="-228600">
              <a:buFont typeface="Arial" pitchFamily="34" charset="0"/>
              <a:buNone/>
            </a:pPr>
            <a:r>
              <a:rPr lang="en-US" b="0" i="0" baseline="0" dirty="0" smtClean="0"/>
              <a:t>Big display, marquee</a:t>
            </a:r>
          </a:p>
          <a:p>
            <a:pPr marL="228600" indent="-228600">
              <a:buFont typeface="Arial" pitchFamily="34" charset="0"/>
              <a:buNone/>
            </a:pPr>
            <a:endParaRPr lang="en-US" b="0" i="0" baseline="0" dirty="0" smtClean="0"/>
          </a:p>
          <a:p>
            <a:pPr marL="228600" indent="-228600">
              <a:buFont typeface="Arial" pitchFamily="34" charset="0"/>
              <a:buNone/>
            </a:pPr>
            <a:r>
              <a:rPr lang="en-US" b="0" i="0" baseline="0" dirty="0" smtClean="0"/>
              <a:t>Shared display: 6/7, high awareness (5/7)</a:t>
            </a:r>
          </a:p>
          <a:p>
            <a:pPr marL="228600" indent="-228600">
              <a:buFont typeface="Arial" pitchFamily="34" charset="0"/>
              <a:buNone/>
            </a:pPr>
            <a:endParaRPr lang="en-US" b="0" i="0" baseline="0" dirty="0" smtClean="0"/>
          </a:p>
          <a:p>
            <a:pPr marL="228600" indent="-228600">
              <a:buFont typeface="Arial" pitchFamily="34" charset="0"/>
              <a:buNone/>
            </a:pPr>
            <a:r>
              <a:rPr lang="en-US" b="0" i="0" baseline="0" dirty="0" smtClean="0"/>
              <a:t>Display: Liked: </a:t>
            </a:r>
            <a:r>
              <a:rPr lang="en-US" sz="900" kern="1200" dirty="0" smtClean="0">
                <a:solidFill>
                  <a:schemeClr val="tx1"/>
                </a:solidFill>
                <a:latin typeface="Segoe UI" pitchFamily="34" charset="0"/>
                <a:ea typeface="+mn-ea"/>
                <a:cs typeface="+mn-cs"/>
              </a:rPr>
              <a:t> “we are able to see what each person is working on and can expand on that particular idea.”</a:t>
            </a:r>
          </a:p>
          <a:p>
            <a:pPr marL="228600" indent="-228600">
              <a:buFont typeface="Arial" pitchFamily="34" charset="0"/>
              <a:buNone/>
            </a:pPr>
            <a:endParaRPr lang="en-US" sz="900" b="0" i="0" kern="1200" baseline="0" dirty="0" smtClean="0">
              <a:solidFill>
                <a:schemeClr val="tx1"/>
              </a:solidFill>
              <a:latin typeface="Segoe UI" pitchFamily="34" charset="0"/>
              <a:ea typeface="+mn-ea"/>
              <a:cs typeface="+mn-cs"/>
            </a:endParaRPr>
          </a:p>
          <a:p>
            <a:pPr marL="228600" indent="-228600">
              <a:buFont typeface="Arial" pitchFamily="34" charset="0"/>
              <a:buNone/>
            </a:pPr>
            <a:r>
              <a:rPr lang="en-US" sz="900" b="0" i="0" kern="1200" baseline="0" dirty="0" smtClean="0">
                <a:solidFill>
                  <a:schemeClr val="tx1"/>
                </a:solidFill>
                <a:latin typeface="Segoe UI" pitchFamily="34" charset="0"/>
                <a:ea typeface="+mn-ea"/>
                <a:cs typeface="+mn-cs"/>
              </a:rPr>
              <a:t>Marquee: “</a:t>
            </a:r>
            <a:r>
              <a:rPr lang="en-US" sz="900" kern="1200" dirty="0" smtClean="0">
                <a:solidFill>
                  <a:schemeClr val="tx1"/>
                </a:solidFill>
                <a:latin typeface="Segoe UI" pitchFamily="34" charset="0"/>
                <a:ea typeface="+mn-ea"/>
                <a:cs typeface="+mn-cs"/>
              </a:rPr>
              <a:t>I found search terms coming up that I did not anticipate and this improved the value and speed of the searches”</a:t>
            </a:r>
          </a:p>
          <a:p>
            <a:pPr marL="228600" indent="-228600">
              <a:buFont typeface="Arial" pitchFamily="34" charset="0"/>
              <a:buNone/>
            </a:pPr>
            <a:endParaRPr lang="en-US" sz="900" b="0" i="0" kern="1200" baseline="0" dirty="0" smtClean="0">
              <a:solidFill>
                <a:schemeClr val="tx1"/>
              </a:solidFill>
              <a:latin typeface="Segoe UI" pitchFamily="34" charset="0"/>
              <a:ea typeface="+mn-ea"/>
              <a:cs typeface="+mn-cs"/>
            </a:endParaRPr>
          </a:p>
          <a:p>
            <a:pPr marL="228600" indent="-228600">
              <a:buFont typeface="Arial" pitchFamily="34" charset="0"/>
              <a:buNone/>
            </a:pPr>
            <a:r>
              <a:rPr lang="en-US" b="0" i="0" baseline="0" dirty="0" smtClean="0"/>
              <a:t>Company offsite: “Why did you put weddings?”</a:t>
            </a:r>
          </a:p>
          <a:p>
            <a:pPr marL="228600" indent="-228600">
              <a:buFont typeface="Arial" pitchFamily="34" charset="0"/>
              <a:buNone/>
            </a:pPr>
            <a:endParaRPr lang="en-US" b="0" i="0" baseline="0" dirty="0" smtClean="0"/>
          </a:p>
          <a:p>
            <a:pPr marL="228600" indent="-228600">
              <a:buFont typeface="Arial" pitchFamily="34" charset="0"/>
              <a:buNone/>
            </a:pPr>
            <a:r>
              <a:rPr lang="en-US" b="0" i="0" baseline="0" dirty="0" smtClean="0"/>
              <a:t>Lawyers: “why McDonald’s?”</a:t>
            </a:r>
          </a:p>
          <a:p>
            <a:pPr marL="228600" indent="-228600">
              <a:buFont typeface="Arial" pitchFamily="34" charset="0"/>
              <a:buNone/>
            </a:pPr>
            <a:endParaRPr lang="en-US" b="0" i="0" baseline="0" dirty="0" smtClean="0"/>
          </a:p>
          <a:p>
            <a:pPr marL="228600" indent="-228600">
              <a:buFont typeface="Arial" pitchFamily="34" charset="0"/>
              <a:buNone/>
            </a:pPr>
            <a:r>
              <a:rPr lang="en-US" b="0" i="0" baseline="0" dirty="0" smtClean="0"/>
              <a:t>Sometimes too cluttered, too much space</a:t>
            </a:r>
            <a:r>
              <a:rPr lang="en-US" b="0" i="0" baseline="0" dirty="0" smtClean="0"/>
              <a:t>,</a:t>
            </a:r>
            <a:endParaRPr lang="en-US" b="0" i="0" baseline="0"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b="0" i="0" baseline="0" dirty="0" smtClean="0"/>
              <a:t>Clips feature, multi-touch table</a:t>
            </a:r>
          </a:p>
          <a:p>
            <a:pPr marL="0" marR="0" indent="0" algn="l" defTabSz="914363" rtl="0" eaLnBrk="1" fontAlgn="auto" latinLnBrk="0" hangingPunct="1">
              <a:lnSpc>
                <a:spcPct val="90000"/>
              </a:lnSpc>
              <a:spcBef>
                <a:spcPts val="0"/>
              </a:spcBef>
              <a:spcAft>
                <a:spcPts val="333"/>
              </a:spcAft>
              <a:buClrTx/>
              <a:buSzTx/>
              <a:buFontTx/>
              <a:buNone/>
              <a:tabLst/>
              <a:defRPr/>
            </a:pPr>
            <a:endParaRPr lang="en-US" b="0" i="0"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b="0" i="0" baseline="0" dirty="0" smtClean="0"/>
              <a:t>Did not use CLIPS </a:t>
            </a:r>
            <a:r>
              <a:rPr lang="en-US" b="0" i="0" baseline="0" dirty="0" smtClean="0"/>
              <a:t>BUTTON to </a:t>
            </a:r>
            <a:r>
              <a:rPr lang="en-US" b="0" i="0" baseline="0" dirty="0" smtClean="0"/>
              <a:t>divide </a:t>
            </a:r>
            <a:r>
              <a:rPr lang="en-US" b="0" i="0" baseline="0" dirty="0" err="1" smtClean="0"/>
              <a:t>labour</a:t>
            </a:r>
            <a:r>
              <a:rPr lang="en-US" b="0" i="0" baseline="0" dirty="0" smtClean="0"/>
              <a:t>, 2 of 11 used at all</a:t>
            </a:r>
          </a:p>
          <a:p>
            <a:pPr marL="0" marR="0" indent="0" algn="l" defTabSz="914363" rtl="0" eaLnBrk="1" fontAlgn="auto" latinLnBrk="0" hangingPunct="1">
              <a:lnSpc>
                <a:spcPct val="90000"/>
              </a:lnSpc>
              <a:spcBef>
                <a:spcPts val="0"/>
              </a:spcBef>
              <a:spcAft>
                <a:spcPts val="333"/>
              </a:spcAft>
              <a:buClrTx/>
              <a:buSzTx/>
              <a:buFontTx/>
              <a:buNone/>
              <a:tabLst/>
              <a:defRPr/>
            </a:pPr>
            <a:endParaRPr lang="en-CA" baseline="0" dirty="0" smtClean="0"/>
          </a:p>
          <a:p>
            <a:pPr marL="228600" indent="-228600">
              <a:buFont typeface="Arial" pitchFamily="34" charset="0"/>
              <a:buNone/>
            </a:pPr>
            <a:r>
              <a:rPr lang="en-US" b="0" i="0" baseline="0" dirty="0" smtClean="0"/>
              <a:t>Large table did enable division</a:t>
            </a:r>
          </a:p>
          <a:p>
            <a:pPr marL="228600" indent="-228600">
              <a:buFont typeface="Arial" pitchFamily="34" charset="0"/>
              <a:buNone/>
            </a:pPr>
            <a:endParaRPr lang="en-US" b="0" i="0" baseline="0" dirty="0" smtClean="0"/>
          </a:p>
          <a:p>
            <a:pPr marL="228600" indent="-228600">
              <a:buFont typeface="Arial" pitchFamily="34" charset="0"/>
              <a:buNone/>
            </a:pPr>
            <a:r>
              <a:rPr lang="en-US" b="0" i="0" baseline="0" dirty="0" smtClean="0"/>
              <a:t>Divide and conquer + oral communication</a:t>
            </a:r>
          </a:p>
          <a:p>
            <a:pPr marL="0" marR="0" indent="0" algn="l" defTabSz="914363" rtl="0" eaLnBrk="1" fontAlgn="auto" latinLnBrk="0" hangingPunct="1">
              <a:lnSpc>
                <a:spcPct val="90000"/>
              </a:lnSpc>
              <a:spcBef>
                <a:spcPts val="0"/>
              </a:spcBef>
              <a:spcAft>
                <a:spcPts val="333"/>
              </a:spcAft>
              <a:buClrTx/>
              <a:buSzTx/>
              <a:buFontTx/>
              <a:buNone/>
              <a:tabLst/>
              <a:defRPr/>
            </a:pPr>
            <a:endParaRPr lang="en-CA"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55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0CA2E-01E9-419D-B064-02DB5BEBBF05}" type="slidenum">
              <a:rPr lang="en-US"/>
              <a:pPr/>
              <a:t>6</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pPr marL="228600" indent="-228600">
              <a:buFont typeface="Arial" pitchFamily="34" charset="0"/>
              <a:buNone/>
            </a:pPr>
            <a:r>
              <a:rPr lang="en-US" b="0" i="0" dirty="0" smtClean="0"/>
              <a:t>Collaborative search</a:t>
            </a:r>
          </a:p>
          <a:p>
            <a:pPr marL="228600" indent="-228600">
              <a:buFont typeface="Arial" pitchFamily="34" charset="0"/>
              <a:buNone/>
            </a:pPr>
            <a:r>
              <a:rPr lang="en-US" b="0" i="0" dirty="0" smtClean="0"/>
              <a:t>Search on Tabletops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Valuable (6/7)</a:t>
            </a:r>
          </a:p>
          <a:p>
            <a:pPr marL="0" marR="0" indent="0" algn="l" defTabSz="914363" rtl="0" eaLnBrk="1" fontAlgn="auto" latinLnBrk="0" hangingPunct="1">
              <a:lnSpc>
                <a:spcPct val="90000"/>
              </a:lnSpc>
              <a:spcBef>
                <a:spcPts val="0"/>
              </a:spcBef>
              <a:spcAft>
                <a:spcPts val="333"/>
              </a:spcAft>
              <a:buClrTx/>
              <a:buSzTx/>
              <a:buFontTx/>
              <a:buNone/>
              <a:tabLst/>
              <a:defRPr/>
            </a:pPr>
            <a:endParaRPr lang="en-CA"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9 of 11 pressed “SAVE”</a:t>
            </a:r>
          </a:p>
        </p:txBody>
      </p:sp>
      <p:sp>
        <p:nvSpPr>
          <p:cNvPr id="4" name="Slide Number Placeholder 3"/>
          <p:cNvSpPr>
            <a:spLocks noGrp="1"/>
          </p:cNvSpPr>
          <p:nvPr>
            <p:ph type="sldNum" sz="quarter" idx="10"/>
          </p:nvPr>
        </p:nvSpPr>
        <p:spPr/>
        <p:txBody>
          <a:bodyPr/>
          <a:lstStyle/>
          <a:p>
            <a:fld id="{8B263312-38AA-4E1E-B2B5-0F8F122B24FE}" type="slidenum">
              <a:rPr lang="en-US" smtClean="0"/>
              <a:pPr/>
              <a:t>56</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0CA2E-01E9-419D-B064-02DB5BEBBF05}" type="slidenum">
              <a:rPr lang="en-US"/>
              <a:pPr/>
              <a:t>57</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pPr marL="228600" indent="-228600">
              <a:buFont typeface="Arial" pitchFamily="34" charset="0"/>
              <a:buNone/>
            </a:pPr>
            <a:r>
              <a:rPr lang="en-US" b="0" i="0" baseline="0" dirty="0" err="1" smtClean="0"/>
              <a:t>Sensemaking</a:t>
            </a:r>
            <a:r>
              <a:rPr lang="en-US" b="0" i="0" baseline="0" dirty="0" smtClean="0"/>
              <a:t>, Text Entry, Clutter, Orientation</a:t>
            </a:r>
            <a:endParaRPr lang="en-US" b="0" i="0" baseline="0"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0CA2E-01E9-419D-B064-02DB5BEBBF05}" type="slidenum">
              <a:rPr lang="en-US"/>
              <a:pPr/>
              <a:t>58</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pPr marL="228600" indent="-228600">
              <a:buFont typeface="Arial" pitchFamily="34" charset="0"/>
              <a:buNone/>
            </a:pPr>
            <a:r>
              <a:rPr lang="en-US" b="0" i="0" baseline="0" dirty="0" smtClean="0"/>
              <a:t>Clips</a:t>
            </a:r>
          </a:p>
          <a:p>
            <a:pPr marL="228600" indent="-228600">
              <a:buFont typeface="Arial" pitchFamily="34" charset="0"/>
              <a:buNone/>
            </a:pPr>
            <a:r>
              <a:rPr lang="en-US" b="0" i="0" baseline="0" dirty="0" smtClean="0"/>
              <a:t>Tags &amp; meta info</a:t>
            </a:r>
            <a:endParaRPr lang="en-US" b="0" i="0" baseline="0" dirty="0" smtClean="0"/>
          </a:p>
          <a:p>
            <a:pPr marL="228600" indent="-228600">
              <a:buFont typeface="Arial" pitchFamily="34" charset="0"/>
              <a:buNone/>
            </a:pPr>
            <a:r>
              <a:rPr lang="en-US" b="0" i="0" baseline="0" dirty="0" smtClean="0"/>
              <a:t>Containers</a:t>
            </a:r>
          </a:p>
          <a:p>
            <a:pPr marL="228600" indent="-228600">
              <a:buFont typeface="Arial" pitchFamily="34" charset="0"/>
              <a:buNone/>
            </a:pPr>
            <a:endParaRPr lang="en-US" b="0" i="0" baseline="0" dirty="0" smtClean="0"/>
          </a:p>
          <a:p>
            <a:pPr marL="228600" indent="-228600">
              <a:buFont typeface="Arial" pitchFamily="34" charset="0"/>
              <a:buNone/>
            </a:pPr>
            <a:r>
              <a:rPr lang="en-US" b="0" i="0" baseline="0" dirty="0" smtClean="0"/>
              <a:t>Clips useful: 6/7, ~40 clips per group</a:t>
            </a:r>
          </a:p>
          <a:p>
            <a:pPr marL="228600" indent="-228600">
              <a:buFont typeface="Arial" pitchFamily="34" charset="0"/>
              <a:buNone/>
            </a:pPr>
            <a:endParaRPr lang="en-US" b="0" i="0" baseline="0" dirty="0" smtClean="0"/>
          </a:p>
          <a:p>
            <a:pPr marL="228600" indent="-228600">
              <a:buFont typeface="Arial" pitchFamily="34" charset="0"/>
              <a:buNone/>
            </a:pPr>
            <a:r>
              <a:rPr lang="en-US" b="0" i="0" baseline="0" dirty="0" smtClean="0"/>
              <a:t>Tags: only 2 of 11 groups</a:t>
            </a:r>
          </a:p>
          <a:p>
            <a:pPr marL="228600" indent="-228600">
              <a:buFont typeface="Arial" pitchFamily="34" charset="0"/>
              <a:buNone/>
            </a:pPr>
            <a:endParaRPr lang="en-US" b="0" i="0" baseline="0" dirty="0" smtClean="0"/>
          </a:p>
          <a:p>
            <a:pPr marL="228600" indent="-228600">
              <a:buFont typeface="Arial" pitchFamily="34" charset="0"/>
              <a:buNone/>
            </a:pPr>
            <a:r>
              <a:rPr lang="en-US" b="0" i="0" baseline="0" dirty="0" smtClean="0"/>
              <a:t>Containers: ~ 6 per group</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0CA2E-01E9-419D-B064-02DB5BEBBF05}" type="slidenum">
              <a:rPr lang="en-US"/>
              <a:pPr/>
              <a:t>59</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pPr marL="228600" indent="-228600">
              <a:buFont typeface="Arial" pitchFamily="34" charset="0"/>
              <a:buNone/>
            </a:pPr>
            <a:r>
              <a:rPr lang="en-US" b="0" i="0" baseline="0" dirty="0" smtClean="0"/>
              <a:t>Marquee, suggested search</a:t>
            </a:r>
          </a:p>
          <a:p>
            <a:pPr marL="228600" indent="-228600">
              <a:buFont typeface="Arial" pitchFamily="34" charset="0"/>
              <a:buNone/>
            </a:pPr>
            <a:endParaRPr lang="en-US" b="0" i="0" baseline="0" dirty="0" smtClean="0"/>
          </a:p>
          <a:p>
            <a:pPr marL="228600" indent="-228600">
              <a:buFont typeface="Arial" pitchFamily="34" charset="0"/>
              <a:buNone/>
            </a:pPr>
            <a:r>
              <a:rPr lang="en-US" b="0" i="0" baseline="0" dirty="0" smtClean="0"/>
              <a:t>Strongly disliked text entry w/ virtual keyboard</a:t>
            </a:r>
          </a:p>
          <a:p>
            <a:pPr marL="228600" indent="-228600">
              <a:buFont typeface="Arial" pitchFamily="34" charset="0"/>
              <a:buNone/>
            </a:pPr>
            <a:endParaRPr lang="en-US" b="0" i="0" baseline="0" dirty="0" smtClean="0"/>
          </a:p>
          <a:p>
            <a:pPr marL="228600" indent="-228600">
              <a:buFont typeface="Arial" pitchFamily="34" charset="0"/>
              <a:buNone/>
            </a:pPr>
            <a:r>
              <a:rPr lang="en-US" b="0" i="0" baseline="0" dirty="0" smtClean="0"/>
              <a:t>Search by example: ~3 per group</a:t>
            </a:r>
          </a:p>
          <a:p>
            <a:pPr marL="228600" indent="-228600">
              <a:buFont typeface="Arial" pitchFamily="34" charset="0"/>
              <a:buNone/>
            </a:pPr>
            <a:endParaRPr lang="en-US" b="0" i="0" baseline="0" dirty="0" smtClean="0"/>
          </a:p>
          <a:p>
            <a:pPr marL="228600" indent="-228600">
              <a:buFont typeface="Arial" pitchFamily="34" charset="0"/>
              <a:buNone/>
            </a:pPr>
            <a:r>
              <a:rPr lang="en-US" b="0" i="0" baseline="0" dirty="0" smtClean="0"/>
              <a:t>~70% all text entry done by text re-use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Clips, containers, large table</a:t>
            </a:r>
          </a:p>
          <a:p>
            <a:pPr marL="0" marR="0" indent="0" algn="l" defTabSz="914363" rtl="0" eaLnBrk="1" fontAlgn="auto" latinLnBrk="0" hangingPunct="1">
              <a:lnSpc>
                <a:spcPct val="90000"/>
              </a:lnSpc>
              <a:spcBef>
                <a:spcPts val="0"/>
              </a:spcBef>
              <a:spcAft>
                <a:spcPts val="333"/>
              </a:spcAft>
              <a:buClrTx/>
              <a:buSzTx/>
              <a:buFontTx/>
              <a:buNone/>
              <a:tabLst/>
              <a:defRPr/>
            </a:pPr>
            <a:endParaRPr lang="en-CA"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~45% mentioned clutter</a:t>
            </a:r>
          </a:p>
          <a:p>
            <a:pPr marL="0" marR="0" indent="0" algn="l" defTabSz="914363" rtl="0" eaLnBrk="1" fontAlgn="auto" latinLnBrk="0" hangingPunct="1">
              <a:lnSpc>
                <a:spcPct val="90000"/>
              </a:lnSpc>
              <a:spcBef>
                <a:spcPts val="0"/>
              </a:spcBef>
              <a:spcAft>
                <a:spcPts val="333"/>
              </a:spcAft>
              <a:buClrTx/>
              <a:buSzTx/>
              <a:buFontTx/>
              <a:buNone/>
              <a:tabLst/>
              <a:defRPr/>
            </a:pPr>
            <a:endParaRPr lang="en-CA"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sz="900" kern="1200" dirty="0" smtClean="0">
                <a:solidFill>
                  <a:schemeClr val="tx1"/>
                </a:solidFill>
                <a:latin typeface="Segoe UI" pitchFamily="34" charset="0"/>
                <a:ea typeface="+mn-ea"/>
                <a:cs typeface="+mn-cs"/>
              </a:rPr>
              <a:t>“will you move your stuff?”</a:t>
            </a:r>
          </a:p>
          <a:p>
            <a:pPr marL="0" marR="0" indent="0" algn="l" defTabSz="914363" rtl="0" eaLnBrk="1" fontAlgn="auto" latinLnBrk="0" hangingPunct="1">
              <a:lnSpc>
                <a:spcPct val="90000"/>
              </a:lnSpc>
              <a:spcBef>
                <a:spcPts val="0"/>
              </a:spcBef>
              <a:spcAft>
                <a:spcPts val="333"/>
              </a:spcAft>
              <a:buClrTx/>
              <a:buSzTx/>
              <a:buFontTx/>
              <a:buNone/>
              <a:tabLst/>
              <a:defRPr/>
            </a:pPr>
            <a:endParaRPr lang="en-US" sz="900" kern="1200" dirty="0" smtClean="0">
              <a:solidFill>
                <a:schemeClr val="tx1"/>
              </a:solidFill>
              <a:latin typeface="Segoe UI" pitchFamily="34" charset="0"/>
              <a:ea typeface="+mn-ea"/>
              <a:cs typeface="+mn-cs"/>
            </a:endParaRPr>
          </a:p>
          <a:p>
            <a:pPr marL="0" marR="0" indent="0" algn="l" defTabSz="914363" rtl="0" eaLnBrk="1" fontAlgn="auto" latinLnBrk="0" hangingPunct="1">
              <a:lnSpc>
                <a:spcPct val="90000"/>
              </a:lnSpc>
              <a:spcBef>
                <a:spcPts val="0"/>
              </a:spcBef>
              <a:spcAft>
                <a:spcPts val="333"/>
              </a:spcAft>
              <a:buClrTx/>
              <a:buSzTx/>
              <a:buFontTx/>
              <a:buNone/>
              <a:tabLst/>
              <a:defRPr/>
            </a:pPr>
            <a:r>
              <a:rPr lang="en-US" sz="900" kern="1200" dirty="0" smtClean="0">
                <a:solidFill>
                  <a:schemeClr val="tx1"/>
                </a:solidFill>
                <a:latin typeface="Segoe UI" pitchFamily="34" charset="0"/>
                <a:ea typeface="+mn-ea"/>
                <a:cs typeface="+mn-cs"/>
              </a:rPr>
              <a:t>“you’re taking up my space, man”</a:t>
            </a:r>
          </a:p>
          <a:p>
            <a:pPr marL="0" marR="0" indent="0" algn="l" defTabSz="914363" rtl="0" eaLnBrk="1" fontAlgn="auto" latinLnBrk="0" hangingPunct="1">
              <a:lnSpc>
                <a:spcPct val="90000"/>
              </a:lnSpc>
              <a:spcBef>
                <a:spcPts val="0"/>
              </a:spcBef>
              <a:spcAft>
                <a:spcPts val="333"/>
              </a:spcAft>
              <a:buClrTx/>
              <a:buSzTx/>
              <a:buFontTx/>
              <a:buNone/>
              <a:tabLst/>
              <a:defRPr/>
            </a:pPr>
            <a:endParaRPr lang="en-US" sz="900" kern="1200" dirty="0" smtClean="0">
              <a:solidFill>
                <a:schemeClr val="tx1"/>
              </a:solidFill>
              <a:latin typeface="Segoe UI" pitchFamily="34" charset="0"/>
              <a:ea typeface="+mn-ea"/>
              <a:cs typeface="+mn-cs"/>
            </a:endParaRPr>
          </a:p>
          <a:p>
            <a:pPr marL="0" marR="0" indent="0" algn="l" defTabSz="914363" rtl="0" eaLnBrk="1" fontAlgn="auto" latinLnBrk="0" hangingPunct="1">
              <a:lnSpc>
                <a:spcPct val="90000"/>
              </a:lnSpc>
              <a:spcBef>
                <a:spcPts val="0"/>
              </a:spcBef>
              <a:spcAft>
                <a:spcPts val="333"/>
              </a:spcAft>
              <a:buClrTx/>
              <a:buSzTx/>
              <a:buFontTx/>
              <a:buNone/>
              <a:tabLst/>
              <a:defRPr/>
            </a:pPr>
            <a:r>
              <a:rPr lang="en-US" sz="900" kern="1200" dirty="0" smtClean="0">
                <a:solidFill>
                  <a:schemeClr val="tx1"/>
                </a:solidFill>
                <a:latin typeface="Segoe UI" pitchFamily="34" charset="0"/>
                <a:ea typeface="+mn-ea"/>
                <a:cs typeface="+mn-cs"/>
              </a:rPr>
              <a:t>“I’ll just start stealing Dad’s space.” </a:t>
            </a:r>
          </a:p>
          <a:p>
            <a:pPr marL="0" marR="0" indent="0" algn="l" defTabSz="914363" rtl="0" eaLnBrk="1" fontAlgn="auto" latinLnBrk="0" hangingPunct="1">
              <a:lnSpc>
                <a:spcPct val="90000"/>
              </a:lnSpc>
              <a:spcBef>
                <a:spcPts val="0"/>
              </a:spcBef>
              <a:spcAft>
                <a:spcPts val="333"/>
              </a:spcAft>
              <a:buClrTx/>
              <a:buSzTx/>
              <a:buFontTx/>
              <a:buNone/>
              <a:tabLst/>
              <a:defRPr/>
            </a:pPr>
            <a:endParaRPr lang="en-US" sz="900" kern="1200" baseline="0" dirty="0" smtClean="0">
              <a:solidFill>
                <a:schemeClr val="tx1"/>
              </a:solidFill>
              <a:latin typeface="Segoe UI" pitchFamily="34" charset="0"/>
              <a:ea typeface="+mn-ea"/>
              <a:cs typeface="+mn-cs"/>
            </a:endParaRPr>
          </a:p>
          <a:p>
            <a:pPr marL="0" marR="0" indent="0" algn="l" defTabSz="914363" rtl="0" eaLnBrk="1" fontAlgn="auto" latinLnBrk="0" hangingPunct="1">
              <a:lnSpc>
                <a:spcPct val="90000"/>
              </a:lnSpc>
              <a:spcBef>
                <a:spcPts val="0"/>
              </a:spcBef>
              <a:spcAft>
                <a:spcPts val="333"/>
              </a:spcAft>
              <a:buClrTx/>
              <a:buSzTx/>
              <a:buFontTx/>
              <a:buNone/>
              <a:tabLst/>
              <a:defRPr/>
            </a:pPr>
            <a:r>
              <a:rPr lang="en-US" sz="900" kern="1200" baseline="0" dirty="0" smtClean="0">
                <a:solidFill>
                  <a:schemeClr val="tx1"/>
                </a:solidFill>
                <a:latin typeface="Segoe UI" pitchFamily="34" charset="0"/>
                <a:ea typeface="+mn-ea"/>
                <a:cs typeface="+mn-cs"/>
              </a:rPr>
              <a:t>Want to hide toolbars</a:t>
            </a:r>
            <a:endParaRPr lang="en-CA"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60</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Rotation is a pain</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Marquee did seem to help</a:t>
            </a:r>
          </a:p>
        </p:txBody>
      </p:sp>
      <p:sp>
        <p:nvSpPr>
          <p:cNvPr id="4" name="Slide Number Placeholder 3"/>
          <p:cNvSpPr>
            <a:spLocks noGrp="1"/>
          </p:cNvSpPr>
          <p:nvPr>
            <p:ph type="sldNum" sz="quarter" idx="10"/>
          </p:nvPr>
        </p:nvSpPr>
        <p:spPr/>
        <p:txBody>
          <a:bodyPr/>
          <a:lstStyle/>
          <a:p>
            <a:fld id="{8B263312-38AA-4E1E-B2B5-0F8F122B24FE}" type="slidenum">
              <a:rPr lang="en-US" smtClean="0"/>
              <a:pPr/>
              <a:t>61</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0CA2E-01E9-419D-B064-02DB5BEBBF05}" type="slidenum">
              <a:rPr lang="en-US"/>
              <a:pPr/>
              <a:t>62</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pPr marL="228600" indent="-228600">
              <a:buFont typeface="Arial" pitchFamily="34" charset="0"/>
              <a:buNone/>
            </a:pPr>
            <a:r>
              <a:rPr lang="en-US" b="0" i="0" baseline="0" dirty="0" err="1" smtClean="0"/>
              <a:t>WeSearch</a:t>
            </a:r>
            <a:r>
              <a:rPr lang="en-US" b="0" i="0" baseline="0" dirty="0" smtClean="0"/>
              <a:t>: combination of features</a:t>
            </a:r>
          </a:p>
          <a:p>
            <a:pPr marL="0" marR="0" indent="0" algn="l" defTabSz="914363" rtl="0" eaLnBrk="1" fontAlgn="auto" latinLnBrk="0" hangingPunct="1">
              <a:lnSpc>
                <a:spcPct val="90000"/>
              </a:lnSpc>
              <a:spcBef>
                <a:spcPts val="0"/>
              </a:spcBef>
              <a:spcAft>
                <a:spcPts val="333"/>
              </a:spcAft>
              <a:buClrTx/>
              <a:buSzTx/>
              <a:buFontTx/>
              <a:buNone/>
              <a:tabLst/>
              <a:defRPr/>
            </a:pPr>
            <a:endParaRPr lang="en-CA"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TRAITS:</a:t>
            </a:r>
            <a:endParaRPr lang="en-CA"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Awareness</a:t>
            </a:r>
            <a:endParaRPr lang="en-CA"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Division </a:t>
            </a:r>
            <a:r>
              <a:rPr lang="en-CA" baseline="0" dirty="0" smtClean="0"/>
              <a:t>of labour</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Persistence </a:t>
            </a:r>
            <a:r>
              <a:rPr lang="en-CA" baseline="0" dirty="0" smtClean="0"/>
              <a:t>of session</a:t>
            </a:r>
          </a:p>
          <a:p>
            <a:pPr marL="0" marR="0" indent="0" algn="l" defTabSz="914363" rtl="0" eaLnBrk="1" fontAlgn="auto" latinLnBrk="0" hangingPunct="1">
              <a:lnSpc>
                <a:spcPct val="90000"/>
              </a:lnSpc>
              <a:spcBef>
                <a:spcPts val="0"/>
              </a:spcBef>
              <a:spcAft>
                <a:spcPts val="333"/>
              </a:spcAft>
              <a:buClrTx/>
              <a:buSzTx/>
              <a:buFontTx/>
              <a:buNone/>
              <a:tabLst/>
              <a:defRPr/>
            </a:pPr>
            <a:endParaRPr lang="en-CA"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GOALS:</a:t>
            </a:r>
            <a:endParaRPr lang="en-CA"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err="1" smtClean="0"/>
              <a:t>Sensemaking</a:t>
            </a:r>
            <a:endParaRPr lang="en-CA"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Text </a:t>
            </a:r>
            <a:r>
              <a:rPr lang="en-CA" baseline="0" dirty="0" smtClean="0"/>
              <a:t>entry</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Clutter</a:t>
            </a:r>
            <a:endParaRPr lang="en-CA"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Orientation</a:t>
            </a:r>
            <a:endParaRPr lang="en-CA" baseline="0" dirty="0" smtClean="0"/>
          </a:p>
          <a:p>
            <a:pPr marL="228600" indent="-228600">
              <a:buFont typeface="Arial" pitchFamily="34" charset="0"/>
              <a:buNone/>
            </a:pPr>
            <a:endParaRPr lang="en-US" b="0" i="0" baseline="0" dirty="0" smtClean="0"/>
          </a:p>
          <a:p>
            <a:pPr marL="228600" indent="-228600">
              <a:buFont typeface="Arial" pitchFamily="34" charset="0"/>
              <a:buNone/>
            </a:pPr>
            <a:r>
              <a:rPr lang="en-US" b="0" i="0" baseline="0" dirty="0" smtClean="0"/>
              <a:t>Study results</a:t>
            </a:r>
          </a:p>
          <a:p>
            <a:pPr marL="228600" indent="-228600">
              <a:buFont typeface="Arial" pitchFamily="34" charset="0"/>
              <a:buNone/>
            </a:pPr>
            <a:r>
              <a:rPr lang="en-US" b="0" i="0" baseline="0" dirty="0" smtClean="0"/>
              <a:t>Promise for the future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CA"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63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err="1" smtClean="0"/>
              <a:t>WebGlance</a:t>
            </a:r>
            <a:r>
              <a:rPr lang="en-CA" dirty="0" smtClean="0"/>
              <a:t>: </a:t>
            </a:r>
            <a:r>
              <a:rPr lang="en-CA" dirty="0" err="1" smtClean="0"/>
              <a:t>pda+wall</a:t>
            </a:r>
            <a:endParaRPr lang="en-CA" dirty="0" smtClean="0"/>
          </a:p>
          <a:p>
            <a:endParaRPr lang="en-CA" dirty="0" smtClean="0"/>
          </a:p>
          <a:p>
            <a:r>
              <a:rPr lang="en-CA" dirty="0" err="1" smtClean="0"/>
              <a:t>Maekawa</a:t>
            </a:r>
            <a:r>
              <a:rPr lang="en-CA" dirty="0" smtClean="0"/>
              <a:t>:</a:t>
            </a:r>
            <a:r>
              <a:rPr lang="en-CA" baseline="0" dirty="0" smtClean="0"/>
              <a:t> sections on mobiles</a:t>
            </a:r>
          </a:p>
          <a:p>
            <a:endParaRPr lang="en-CA" baseline="0" dirty="0" smtClean="0"/>
          </a:p>
          <a:p>
            <a:r>
              <a:rPr lang="en-CA" baseline="0" dirty="0" err="1" smtClean="0"/>
              <a:t>SearchTogether</a:t>
            </a:r>
            <a:r>
              <a:rPr lang="en-CA" baseline="0" dirty="0" smtClean="0"/>
              <a:t>: remote PC’s</a:t>
            </a:r>
            <a:endParaRPr lang="en-CA" dirty="0" smtClean="0"/>
          </a:p>
          <a:p>
            <a:endParaRPr lang="en-CA" dirty="0" smtClean="0"/>
          </a:p>
          <a:p>
            <a:r>
              <a:rPr lang="en-CA" dirty="0" err="1" smtClean="0"/>
              <a:t>CoSearch</a:t>
            </a:r>
            <a:r>
              <a:rPr lang="en-CA" dirty="0" smtClean="0"/>
              <a:t>: phones + shared PC</a:t>
            </a:r>
          </a:p>
          <a:p>
            <a:endParaRPr lang="en-CA" dirty="0" smtClean="0"/>
          </a:p>
          <a:p>
            <a:r>
              <a:rPr lang="en-CA" dirty="0" err="1" smtClean="0"/>
              <a:t>Cerchiamo</a:t>
            </a:r>
            <a:r>
              <a:rPr lang="en-CA" dirty="0" smtClean="0"/>
              <a:t>: 2 dedicated PC’s plus wall</a:t>
            </a:r>
            <a:endParaRPr lang="en-CA"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000" b="1" dirty="0" smtClean="0"/>
              <a:t>Specialized Domain</a:t>
            </a:r>
          </a:p>
          <a:p>
            <a:endParaRPr lang="en-CA" dirty="0" smtClean="0"/>
          </a:p>
          <a:p>
            <a:r>
              <a:rPr lang="en-CA" dirty="0" smtClean="0"/>
              <a:t>PDH: Filters Who,</a:t>
            </a:r>
            <a:r>
              <a:rPr lang="en-CA" baseline="0" dirty="0" smtClean="0"/>
              <a:t> What...</a:t>
            </a:r>
            <a:endParaRPr lang="en-CA" dirty="0" smtClean="0"/>
          </a:p>
          <a:p>
            <a:endParaRPr lang="en-CA" dirty="0" smtClean="0"/>
          </a:p>
          <a:p>
            <a:r>
              <a:rPr lang="en-CA" dirty="0" err="1" smtClean="0"/>
              <a:t>TeamSearch</a:t>
            </a:r>
            <a:r>
              <a:rPr lang="en-CA" dirty="0" smtClean="0"/>
              <a:t>: Tagged Images</a:t>
            </a:r>
          </a:p>
          <a:p>
            <a:endParaRPr lang="en-CA" dirty="0" smtClean="0"/>
          </a:p>
          <a:p>
            <a:r>
              <a:rPr lang="en-CA" dirty="0" err="1" smtClean="0"/>
              <a:t>Fishclar</a:t>
            </a:r>
            <a:r>
              <a:rPr lang="en-CA" dirty="0" smtClean="0"/>
              <a:t>: Video library</a:t>
            </a:r>
          </a:p>
          <a:p>
            <a:endParaRPr lang="en-CA" dirty="0" smtClean="0"/>
          </a:p>
          <a:p>
            <a:r>
              <a:rPr lang="en-US" sz="900" kern="1200" dirty="0" err="1" smtClean="0">
                <a:solidFill>
                  <a:schemeClr val="tx1"/>
                </a:solidFill>
                <a:latin typeface="Segoe UI" pitchFamily="34" charset="0"/>
                <a:ea typeface="+mn-ea"/>
                <a:cs typeface="+mn-cs"/>
              </a:rPr>
              <a:t>Cambiera</a:t>
            </a:r>
            <a:r>
              <a:rPr lang="en-US" sz="900" kern="1200" dirty="0" smtClean="0">
                <a:solidFill>
                  <a:schemeClr val="tx1"/>
                </a:solidFill>
                <a:latin typeface="Segoe UI" pitchFamily="34" charset="0"/>
                <a:ea typeface="+mn-ea"/>
                <a:cs typeface="+mn-cs"/>
              </a:rPr>
              <a:t>:</a:t>
            </a:r>
            <a:r>
              <a:rPr lang="en-US" sz="900" kern="1200" baseline="0" dirty="0" smtClean="0">
                <a:solidFill>
                  <a:schemeClr val="tx1"/>
                </a:solidFill>
                <a:latin typeface="Segoe UI" pitchFamily="34" charset="0"/>
                <a:ea typeface="+mn-ea"/>
                <a:cs typeface="+mn-cs"/>
              </a:rPr>
              <a:t> visual analytics</a:t>
            </a:r>
          </a:p>
          <a:p>
            <a:r>
              <a:rPr lang="en-US" sz="900" kern="1200" baseline="0" dirty="0" smtClean="0">
                <a:solidFill>
                  <a:schemeClr val="tx1"/>
                </a:solidFill>
                <a:latin typeface="Segoe UI" pitchFamily="34" charset="0"/>
                <a:ea typeface="+mn-ea"/>
                <a:cs typeface="+mn-cs"/>
              </a:rPr>
              <a:t>----------</a:t>
            </a:r>
            <a:endParaRPr lang="en-US" sz="900" kern="1200" baseline="0" dirty="0" smtClean="0">
              <a:solidFill>
                <a:schemeClr val="tx1"/>
              </a:solidFill>
              <a:latin typeface="Segoe UI" pitchFamily="34" charset="0"/>
              <a:ea typeface="+mn-ea"/>
              <a:cs typeface="+mn-cs"/>
            </a:endParaRPr>
          </a:p>
          <a:p>
            <a:r>
              <a:rPr lang="en-US" sz="900" kern="1200" baseline="0" dirty="0" err="1" smtClean="0">
                <a:solidFill>
                  <a:schemeClr val="tx1"/>
                </a:solidFill>
                <a:latin typeface="Segoe UI" pitchFamily="34" charset="0"/>
                <a:ea typeface="+mn-ea"/>
                <a:cs typeface="+mn-cs"/>
              </a:rPr>
              <a:t>WebSurface</a:t>
            </a:r>
            <a:r>
              <a:rPr lang="en-US" sz="900" kern="1200" baseline="0" dirty="0" smtClean="0">
                <a:solidFill>
                  <a:schemeClr val="tx1"/>
                </a:solidFill>
                <a:latin typeface="Segoe UI" pitchFamily="34" charset="0"/>
                <a:ea typeface="+mn-ea"/>
                <a:cs typeface="+mn-cs"/>
              </a:rPr>
              <a:t>: </a:t>
            </a:r>
            <a:endParaRPr lang="en-CA"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Tabletop Search:</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Traits &amp; </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Goals / challenges</a:t>
            </a:r>
            <a:endParaRPr lang="en-CA"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Traits Required – Roadmap:</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Morris &amp; </a:t>
            </a:r>
            <a:r>
              <a:rPr lang="en-CA" baseline="0" dirty="0" err="1" smtClean="0"/>
              <a:t>Horvits</a:t>
            </a:r>
            <a:r>
              <a:rPr lang="en-CA" baseline="0" dirty="0" smtClean="0"/>
              <a:t>:</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Awareness</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Division of labour</a:t>
            </a:r>
          </a:p>
          <a:p>
            <a:pPr marL="0" marR="0" indent="0" algn="l" defTabSz="914363" rtl="0" eaLnBrk="1" fontAlgn="auto" latinLnBrk="0" hangingPunct="1">
              <a:lnSpc>
                <a:spcPct val="90000"/>
              </a:lnSpc>
              <a:spcBef>
                <a:spcPts val="0"/>
              </a:spcBef>
              <a:spcAft>
                <a:spcPts val="333"/>
              </a:spcAft>
              <a:buClrTx/>
              <a:buSzTx/>
              <a:buFontTx/>
              <a:buNone/>
              <a:tabLst/>
              <a:defRPr/>
            </a:pPr>
            <a:r>
              <a:rPr lang="en-CA" baseline="0" dirty="0" smtClean="0"/>
              <a:t>Persistence of session</a:t>
            </a:r>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3321081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gi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gi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08539" y="906781"/>
            <a:ext cx="7315200" cy="464820"/>
          </a:xfrm>
        </p:spPr>
        <p:txBody>
          <a:bodyPr>
            <a:noAutofit/>
          </a:bodyPr>
          <a:lstStyle>
            <a:lvl1pPr algn="l" defTabSz="914363" rtl="0" eaLnBrk="1" latinLnBrk="0" hangingPunct="1">
              <a:lnSpc>
                <a:spcPct val="90000"/>
              </a:lnSpc>
              <a:spcBef>
                <a:spcPct val="0"/>
              </a:spcBef>
              <a:buNone/>
              <a:defRPr lang="en-US" sz="3000" b="0" kern="1200" cap="none" spc="0" dirty="0">
                <a:ln w="3175">
                  <a:noFill/>
                </a:ln>
                <a:solidFill>
                  <a:schemeClr val="tx1">
                    <a:lumMod val="75000"/>
                    <a:lumOff val="25000"/>
                  </a:schemeClr>
                </a:solidFill>
                <a:effectLst/>
                <a:latin typeface="Segoe Light" pitchFamily="34" charset="0"/>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08537" y="1591238"/>
            <a:ext cx="7321063"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latin typeface="+mn-lt"/>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2" descr="\\Server3\Restrict\FTP_Root\Clients\White_Whale\7-20522_Surface_PowerPoint_template\Client_Supplied\Art\Logo\Surface_h_rgb_black.png"/>
          <p:cNvPicPr>
            <a:picLocks noChangeAspect="1" noChangeArrowheads="1"/>
          </p:cNvPicPr>
          <p:nvPr userDrawn="1"/>
        </p:nvPicPr>
        <p:blipFill rotWithShape="1">
          <a:blip r:embed="rId2" cstate="screen"/>
          <a:srcRect l="35763"/>
          <a:stretch/>
        </p:blipFill>
        <p:spPr bwMode="auto">
          <a:xfrm>
            <a:off x="8450580" y="6408788"/>
            <a:ext cx="457200" cy="294257"/>
          </a:xfrm>
          <a:prstGeom prst="rect">
            <a:avLst/>
          </a:prstGeom>
          <a:noFill/>
        </p:spPr>
      </p:pic>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16265" y="6434087"/>
            <a:ext cx="221932" cy="24404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WALKIN - Prints in GRAYSCALE">
    <p:bg bwMode="ltGray">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35084" r="-1"/>
          <a:stretch/>
        </p:blipFill>
        <p:spPr>
          <a:xfrm>
            <a:off x="1957704" y="922418"/>
            <a:ext cx="2004696" cy="1081733"/>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4399" y="906780"/>
            <a:ext cx="1003061" cy="1102230"/>
          </a:xfrm>
          <a:prstGeom prst="rect">
            <a:avLst/>
          </a:prstGeom>
        </p:spPr>
      </p:pic>
    </p:spTree>
    <p:extLst>
      <p:ext uri="{BB962C8B-B14F-4D97-AF65-F5344CB8AC3E}">
        <p14:creationId xmlns:p14="http://schemas.microsoft.com/office/powerpoint/2010/main" val="18617079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WALKIN - Prints in GRAYSCALE">
    <p:bg bwMode="ltGray">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35084" r="-1"/>
          <a:stretch/>
        </p:blipFill>
        <p:spPr>
          <a:xfrm>
            <a:off x="1310004" y="922419"/>
            <a:ext cx="1001893" cy="540621"/>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2243" y="914401"/>
            <a:ext cx="471540" cy="518159"/>
          </a:xfrm>
          <a:prstGeom prst="rect">
            <a:avLst/>
          </a:prstGeom>
        </p:spPr>
      </p:pic>
    </p:spTree>
    <p:extLst>
      <p:ext uri="{BB962C8B-B14F-4D97-AF65-F5344CB8AC3E}">
        <p14:creationId xmlns:p14="http://schemas.microsoft.com/office/powerpoint/2010/main" val="808869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WALKIN - Prints in GRAYSCALE">
    <p:bg bwMode="ltGray">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35084" r="-1"/>
          <a:stretch/>
        </p:blipFill>
        <p:spPr>
          <a:xfrm>
            <a:off x="1957704" y="922418"/>
            <a:ext cx="2004696" cy="1081733"/>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4399" y="906780"/>
            <a:ext cx="1003061" cy="1102230"/>
          </a:xfrm>
          <a:prstGeom prst="rect">
            <a:avLst/>
          </a:prstGeom>
        </p:spPr>
      </p:pic>
    </p:spTree>
    <p:extLst>
      <p:ext uri="{BB962C8B-B14F-4D97-AF65-F5344CB8AC3E}">
        <p14:creationId xmlns:p14="http://schemas.microsoft.com/office/powerpoint/2010/main" val="33416156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WALKIN - Prints in GRAYSCALE">
    <p:bg bwMode="ltGray">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35084" r="-1"/>
          <a:stretch/>
        </p:blipFill>
        <p:spPr>
          <a:xfrm>
            <a:off x="1957704" y="922418"/>
            <a:ext cx="2004696" cy="108173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399" y="906780"/>
            <a:ext cx="1003061" cy="1102230"/>
          </a:xfrm>
          <a:prstGeom prst="rect">
            <a:avLst/>
          </a:prstGeom>
        </p:spPr>
      </p:pic>
      <p:pic>
        <p:nvPicPr>
          <p:cNvPr id="2" name="Picture 1"/>
          <p:cNvPicPr>
            <a:picLocks noChangeAspect="1"/>
          </p:cNvPicPr>
          <p:nvPr userDrawn="1"/>
        </p:nvPicPr>
        <p:blipFill rotWithShape="1">
          <a:blip r:embed="rId4">
            <a:extLst>
              <a:ext uri="{28A0092B-C50C-407E-A947-70E740481C1C}">
                <a14:useLocalDpi xmlns:a14="http://schemas.microsoft.com/office/drawing/2010/main" val="0"/>
              </a:ext>
            </a:extLst>
          </a:blip>
          <a:srcRect t="10909" r="23575" b="8958"/>
          <a:stretch/>
        </p:blipFill>
        <p:spPr>
          <a:xfrm>
            <a:off x="3192780" y="0"/>
            <a:ext cx="5943600" cy="6850380"/>
          </a:xfrm>
          <a:prstGeom prst="rect">
            <a:avLst/>
          </a:prstGeom>
        </p:spPr>
      </p:pic>
    </p:spTree>
    <p:extLst>
      <p:ext uri="{BB962C8B-B14F-4D97-AF65-F5344CB8AC3E}">
        <p14:creationId xmlns:p14="http://schemas.microsoft.com/office/powerpoint/2010/main" val="30271093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ck Layout - Title and Content">
    <p:bg bwMode="black">
      <p:bgPr>
        <a:solidFill>
          <a:schemeClr val="tx1">
            <a:lumMod val="90000"/>
            <a:lumOff val="10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914400" y="685801"/>
            <a:ext cx="7848600" cy="415498"/>
          </a:xfrm>
        </p:spPr>
        <p:txBody>
          <a:bodyPr/>
          <a:lstStyle>
            <a:lvl1pPr>
              <a:defRPr>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782954" y="1600200"/>
            <a:ext cx="7446646" cy="1468094"/>
          </a:xfrm>
        </p:spPr>
        <p:txBody>
          <a:bodyPr/>
          <a:lstStyle>
            <a:lvl1pPr>
              <a:defRPr>
                <a:solidFill>
                  <a:schemeClr val="bg1"/>
                </a:solidFill>
              </a:defRPr>
            </a:lvl1pPr>
            <a:lvl2pPr>
              <a:defRPr>
                <a:solidFill>
                  <a:schemeClr val="bg1">
                    <a:lumMod val="65000"/>
                  </a:schemeClr>
                </a:solidFill>
              </a:defRPr>
            </a:lvl2pPr>
            <a:lvl3pPr marL="973138" indent="-117475">
              <a:defRPr>
                <a:solidFill>
                  <a:schemeClr val="bg1">
                    <a:lumMod val="65000"/>
                  </a:schemeClr>
                </a:solidFill>
              </a:defRPr>
            </a:lvl3pPr>
            <a:lvl4pPr marL="1370013" indent="-109538">
              <a:defRPr>
                <a:solidFill>
                  <a:schemeClr val="bg1">
                    <a:lumMod val="65000"/>
                  </a:schemeClr>
                </a:solidFill>
              </a:defRPr>
            </a:lvl4pPr>
            <a:lvl5pPr marL="1719263" indent="-119063">
              <a:defRPr>
                <a:solidFill>
                  <a:schemeClr val="bg1">
                    <a:lumMod val="6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chemeClr val="tx1">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xmlns:mc="http://schemas.openxmlformats.org/markup-compatibility/2006" xmlns:a14="http://schemas.microsoft.com/office/drawing/2010/main" val="FFFFFF" mc:Ignorable=""/>
                    </a:gs>
                    <a:gs pos="100000">
                      <a:srgbClr xmlns:mc="http://schemas.openxmlformats.org/markup-compatibility/2006" xmlns:a14="http://schemas.microsoft.com/office/drawing/2010/main" val="FFFFFF" mc:Ignorable=""/>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782954" y="1600200"/>
            <a:ext cx="7446646" cy="1468094"/>
          </a:xfrm>
        </p:spPr>
        <p:txBody>
          <a:bodyPr/>
          <a:lstStyle>
            <a:lvl1pPr>
              <a:defRPr>
                <a:solidFill>
                  <a:schemeClr val="bg1"/>
                </a:solidFill>
              </a:defRPr>
            </a:lvl1pPr>
            <a:lvl2pPr>
              <a:defRPr>
                <a:solidFill>
                  <a:schemeClr val="bg1">
                    <a:lumMod val="65000"/>
                  </a:schemeClr>
                </a:solidFill>
              </a:defRPr>
            </a:lvl2pPr>
            <a:lvl3pPr marL="973138" indent="-117475">
              <a:defRPr>
                <a:solidFill>
                  <a:schemeClr val="bg1">
                    <a:lumMod val="65000"/>
                  </a:schemeClr>
                </a:solidFill>
              </a:defRPr>
            </a:lvl3pPr>
            <a:lvl4pPr marL="1370013" indent="-109538">
              <a:defRPr>
                <a:solidFill>
                  <a:schemeClr val="bg1">
                    <a:lumMod val="65000"/>
                  </a:schemeClr>
                </a:solidFill>
              </a:defRPr>
            </a:lvl4pPr>
            <a:lvl5pPr marL="1719263" indent="-119063">
              <a:defRPr>
                <a:solidFill>
                  <a:schemeClr val="bg1">
                    <a:lumMod val="6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08685" y="1592433"/>
            <a:ext cx="7309338" cy="920262"/>
          </a:xfrm>
        </p:spPr>
        <p:txBody>
          <a:bodyPr anchor="t" anchorCtr="0">
            <a:noAutofit/>
          </a:bodyPr>
          <a:lstStyle>
            <a:lvl1pPr marL="0" indent="0" algn="l" defTabSz="914363" rtl="0" eaLnBrk="1" latinLnBrk="0" hangingPunct="1">
              <a:lnSpc>
                <a:spcPct val="90000"/>
              </a:lnSpc>
              <a:spcBef>
                <a:spcPts val="0"/>
              </a:spcBef>
              <a:buSzPct val="125000"/>
              <a:buFont typeface="Arial" pitchFamily="34" charset="0"/>
              <a:buNone/>
              <a:defRPr lang="en-US" sz="1800" kern="1200" dirty="0">
                <a:gradFill>
                  <a:gsLst>
                    <a:gs pos="0">
                      <a:schemeClr val="tx1"/>
                    </a:gs>
                    <a:gs pos="86000">
                      <a:schemeClr val="tx1"/>
                    </a:gs>
                  </a:gsLst>
                  <a:lin ang="5400000" scaled="0"/>
                </a:gradFill>
                <a:latin typeface="+mn-lt"/>
                <a:ea typeface="+mn-ea"/>
                <a:cs typeface="+mn-cs"/>
              </a:defRPr>
            </a:lvl1pPr>
          </a:lstStyle>
          <a:p>
            <a:r>
              <a:rPr lang="en-US" dirty="0" smtClean="0"/>
              <a:t>Click to edit Master title style</a:t>
            </a:r>
            <a:endParaRPr lang="en-US" dirty="0"/>
          </a:p>
        </p:txBody>
      </p:sp>
      <p:sp>
        <p:nvSpPr>
          <p:cNvPr id="7" name="Text Placeholder 6"/>
          <p:cNvSpPr>
            <a:spLocks noGrp="1"/>
          </p:cNvSpPr>
          <p:nvPr>
            <p:ph type="body" sz="quarter" idx="10" hasCustomPrompt="1"/>
          </p:nvPr>
        </p:nvSpPr>
        <p:spPr>
          <a:xfrm>
            <a:off x="914401" y="906779"/>
            <a:ext cx="7309338" cy="457347"/>
          </a:xfrm>
        </p:spPr>
        <p:txBody>
          <a:bodyPr anchor="t"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3000" b="0" i="0" kern="1200" cap="none" spc="0" dirty="0" smtClean="0">
                <a:ln w="3175">
                  <a:noFill/>
                </a:ln>
                <a:solidFill>
                  <a:srgbClr xmlns:mc="http://schemas.openxmlformats.org/markup-compatibility/2006" xmlns:a14="http://schemas.microsoft.com/office/drawing/2010/main" val="D60093" mc:Ignorable=""/>
                </a:solidFill>
                <a:effectLst/>
                <a:latin typeface="Segoe Light" pitchFamily="34" charset="0"/>
                <a:ea typeface="+mn-ea"/>
                <a:cs typeface="Arial" charset="0"/>
              </a:defRPr>
            </a:lvl1pPr>
          </a:lstStyle>
          <a:p>
            <a:pPr lvl="0"/>
            <a:r>
              <a:rPr lang="en-US" dirty="0" smtClean="0"/>
              <a:t>click to…</a:t>
            </a:r>
          </a:p>
        </p:txBody>
      </p:sp>
      <p:pic>
        <p:nvPicPr>
          <p:cNvPr id="10" name="Picture 2" descr="\\Server3\Restrict\FTP_Root\Clients\White_Whale\7-20522_Surface_PowerPoint_template\Client_Supplied\Art\Logo\Surface_h_rgb_black.png"/>
          <p:cNvPicPr>
            <a:picLocks noChangeAspect="1" noChangeArrowheads="1"/>
          </p:cNvPicPr>
          <p:nvPr userDrawn="1"/>
        </p:nvPicPr>
        <p:blipFill rotWithShape="1">
          <a:blip r:embed="rId3" cstate="screen"/>
          <a:srcRect l="35763"/>
          <a:stretch/>
        </p:blipFill>
        <p:spPr bwMode="auto">
          <a:xfrm>
            <a:off x="8450580" y="6408788"/>
            <a:ext cx="457200" cy="294257"/>
          </a:xfrm>
          <a:prstGeom prst="rect">
            <a:avLst/>
          </a:prstGeom>
          <a:noFill/>
        </p:spPr>
      </p:pic>
      <p:pic>
        <p:nvPicPr>
          <p:cNvPr id="12"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16265" y="6434087"/>
            <a:ext cx="221932" cy="24404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06781"/>
            <a:ext cx="7848600" cy="584323"/>
          </a:xfrm>
        </p:spPr>
        <p:txBody>
          <a:bodyPr/>
          <a:lstStyle/>
          <a:p>
            <a:r>
              <a:rPr lang="en-US" dirty="0" smtClean="0"/>
              <a:t>Click to edit Master title style</a:t>
            </a:r>
            <a:endParaRPr lang="en-US" dirty="0"/>
          </a:p>
        </p:txBody>
      </p:sp>
      <p:sp>
        <p:nvSpPr>
          <p:cNvPr id="7" name="Text Placeholder 4"/>
          <p:cNvSpPr>
            <a:spLocks noGrp="1"/>
          </p:cNvSpPr>
          <p:nvPr>
            <p:ph type="body" sz="quarter" idx="10"/>
          </p:nvPr>
        </p:nvSpPr>
        <p:spPr>
          <a:xfrm>
            <a:off x="794385" y="1592580"/>
            <a:ext cx="7429353" cy="1468094"/>
          </a:xfrm>
        </p:spPr>
        <p:txBody>
          <a:bodyPr/>
          <a:lstStyle>
            <a:lvl3pPr marL="973138" indent="-117475">
              <a:defRPr/>
            </a:lvl3pPr>
            <a:lvl4pPr marL="1370013" indent="-109538">
              <a:defRPr/>
            </a:lvl4pPr>
            <a:lvl5pPr marL="1719263" indent="-119063">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2" descr="\\Server3\Restrict\FTP_Root\Clients\White_Whale\7-20522_Surface_PowerPoint_template\Client_Supplied\Art\Logo\Surface_h_rgb_black.png"/>
          <p:cNvPicPr>
            <a:picLocks noChangeAspect="1" noChangeArrowheads="1"/>
          </p:cNvPicPr>
          <p:nvPr userDrawn="1"/>
        </p:nvPicPr>
        <p:blipFill rotWithShape="1">
          <a:blip r:embed="rId2" cstate="screen"/>
          <a:srcRect l="35763"/>
          <a:stretch/>
        </p:blipFill>
        <p:spPr bwMode="auto">
          <a:xfrm>
            <a:off x="8450580" y="6408788"/>
            <a:ext cx="457200" cy="294257"/>
          </a:xfrm>
          <a:prstGeom prst="rect">
            <a:avLst/>
          </a:prstGeom>
          <a:noFill/>
        </p:spPr>
      </p:pic>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16265" y="6434087"/>
            <a:ext cx="221932" cy="24404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399"/>
            <a:ext cx="7309338" cy="415498"/>
          </a:xfrm>
        </p:spPr>
        <p:txBody>
          <a:bodyPr/>
          <a:lstStyle/>
          <a:p>
            <a:r>
              <a:rPr lang="en-US" dirty="0" smtClean="0"/>
              <a:t>Click to edit Master title style</a:t>
            </a:r>
            <a:endParaRPr lang="en-US" dirty="0"/>
          </a:p>
        </p:txBody>
      </p:sp>
      <p:sp>
        <p:nvSpPr>
          <p:cNvPr id="6" name="Text Placeholder 4"/>
          <p:cNvSpPr>
            <a:spLocks noGrp="1"/>
          </p:cNvSpPr>
          <p:nvPr>
            <p:ph type="body" sz="quarter" idx="10"/>
          </p:nvPr>
        </p:nvSpPr>
        <p:spPr>
          <a:xfrm>
            <a:off x="794384" y="1592580"/>
            <a:ext cx="7435215" cy="1468094"/>
          </a:xfrm>
        </p:spPr>
        <p:txBody>
          <a:bodyPr/>
          <a:lstStyle>
            <a:lvl3pPr marL="973138" indent="-117475">
              <a:defRPr/>
            </a:lvl3pPr>
            <a:lvl4pPr marL="1370013" indent="-109538">
              <a:defRPr/>
            </a:lvl4pPr>
            <a:lvl5pPr marL="1719263" indent="-119063">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2" descr="\\Server3\Restrict\FTP_Root\Clients\White_Whale\7-20522_Surface_PowerPoint_template\Client_Supplied\Art\Logo\Surface_h_rgb_black.png"/>
          <p:cNvPicPr>
            <a:picLocks noChangeAspect="1" noChangeArrowheads="1"/>
          </p:cNvPicPr>
          <p:nvPr userDrawn="1"/>
        </p:nvPicPr>
        <p:blipFill rotWithShape="1">
          <a:blip r:embed="rId2" cstate="screen"/>
          <a:srcRect l="35763"/>
          <a:stretch/>
        </p:blipFill>
        <p:spPr bwMode="auto">
          <a:xfrm>
            <a:off x="8450580" y="6408788"/>
            <a:ext cx="457200" cy="294257"/>
          </a:xfrm>
          <a:prstGeom prst="rect">
            <a:avLst/>
          </a:prstGeom>
          <a:noFill/>
        </p:spPr>
      </p:pic>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16265" y="6434087"/>
            <a:ext cx="221932" cy="24404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914400" y="914399"/>
            <a:ext cx="7321062" cy="4154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8" name="Text Placeholder 4"/>
          <p:cNvSpPr>
            <a:spLocks noGrp="1"/>
          </p:cNvSpPr>
          <p:nvPr>
            <p:ph type="body" sz="quarter" idx="10"/>
          </p:nvPr>
        </p:nvSpPr>
        <p:spPr>
          <a:xfrm>
            <a:off x="777240" y="1600200"/>
            <a:ext cx="3691890" cy="1468094"/>
          </a:xfrm>
        </p:spPr>
        <p:txBody>
          <a:bodyPr/>
          <a:lstStyle>
            <a:lvl2pPr marL="346075" indent="-114300">
              <a:defRPr/>
            </a:lvl2pPr>
            <a:lvl3pPr marL="742950" indent="-114300">
              <a:defRPr/>
            </a:lvl3pPr>
            <a:lvl4pPr marL="1143000" indent="-114300">
              <a:defRPr/>
            </a:lvl4pPr>
            <a:lvl5pPr marL="1484313" indent="-119063">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11"/>
          </p:nvPr>
        </p:nvSpPr>
        <p:spPr>
          <a:xfrm>
            <a:off x="4530090" y="1604010"/>
            <a:ext cx="3691890" cy="1468094"/>
          </a:xfrm>
        </p:spPr>
        <p:txBody>
          <a:bodyPr/>
          <a:lstStyle>
            <a:lvl2pPr marL="346075" indent="-114300">
              <a:defRPr/>
            </a:lvl2pPr>
            <a:lvl3pPr marL="742950" indent="-114300">
              <a:defRPr/>
            </a:lvl3pPr>
            <a:lvl4pPr marL="1143000" indent="-114300">
              <a:defRPr/>
            </a:lvl4pPr>
            <a:lvl5pPr marL="1484313" indent="-119063">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2" descr="\\Server3\Restrict\FTP_Root\Clients\White_Whale\7-20522_Surface_PowerPoint_template\Client_Supplied\Art\Logo\Surface_h_rgb_black.png"/>
          <p:cNvPicPr>
            <a:picLocks noChangeAspect="1" noChangeArrowheads="1"/>
          </p:cNvPicPr>
          <p:nvPr userDrawn="1"/>
        </p:nvPicPr>
        <p:blipFill rotWithShape="1">
          <a:blip r:embed="rId2" cstate="screen"/>
          <a:srcRect l="35763"/>
          <a:stretch/>
        </p:blipFill>
        <p:spPr bwMode="auto">
          <a:xfrm>
            <a:off x="8450580" y="6408788"/>
            <a:ext cx="457200" cy="294257"/>
          </a:xfrm>
          <a:prstGeom prst="rect">
            <a:avLst/>
          </a:prstGeom>
          <a:noFill/>
        </p:spPr>
      </p:pic>
      <p:pic>
        <p:nvPicPr>
          <p:cNvPr id="1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16265" y="6434087"/>
            <a:ext cx="221932" cy="24404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pic>
        <p:nvPicPr>
          <p:cNvPr id="7" name="Picture 2" descr="\\Server3\Restrict\FTP_Root\Clients\White_Whale\7-20522_Surface_PowerPoint_template\Client_Supplied\Art\Logo\Surface_h_rgb_black.png"/>
          <p:cNvPicPr>
            <a:picLocks noChangeAspect="1" noChangeArrowheads="1"/>
          </p:cNvPicPr>
          <p:nvPr userDrawn="1"/>
        </p:nvPicPr>
        <p:blipFill rotWithShape="1">
          <a:blip r:embed="rId2" cstate="screen"/>
          <a:srcRect l="35763"/>
          <a:stretch/>
        </p:blipFill>
        <p:spPr bwMode="auto">
          <a:xfrm>
            <a:off x="8450580" y="6408788"/>
            <a:ext cx="457200" cy="294257"/>
          </a:xfrm>
          <a:prstGeom prst="rect">
            <a:avLst/>
          </a:prstGeom>
          <a:noFill/>
        </p:spPr>
      </p:pic>
      <p:pic>
        <p:nvPicPr>
          <p:cNvPr id="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16265" y="6434087"/>
            <a:ext cx="221932" cy="24404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2" descr="\\Server3\Restrict\FTP_Root\Clients\White_Whale\7-20522_Surface_PowerPoint_template\Client_Supplied\Art\Logo\Surface_h_rgb_black.png"/>
          <p:cNvPicPr>
            <a:picLocks noChangeAspect="1" noChangeArrowheads="1"/>
          </p:cNvPicPr>
          <p:nvPr userDrawn="1"/>
        </p:nvPicPr>
        <p:blipFill rotWithShape="1">
          <a:blip r:embed="rId2" cstate="screen"/>
          <a:srcRect l="35763"/>
          <a:stretch/>
        </p:blipFill>
        <p:spPr bwMode="auto">
          <a:xfrm>
            <a:off x="8450580" y="6408788"/>
            <a:ext cx="457200" cy="294257"/>
          </a:xfrm>
          <a:prstGeom prst="rect">
            <a:avLst/>
          </a:prstGeom>
          <a:noFill/>
        </p:spPr>
      </p:pic>
      <p:pic>
        <p:nvPicPr>
          <p:cNvPr id="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16265" y="6434087"/>
            <a:ext cx="221932" cy="24404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8674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WALKIN - Prints in GRAYSCALE">
    <p:bg bwMode="ltGray">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35084" r="-1"/>
          <a:stretch/>
        </p:blipFill>
        <p:spPr>
          <a:xfrm>
            <a:off x="1957704" y="922418"/>
            <a:ext cx="2004696" cy="108173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399" y="906780"/>
            <a:ext cx="1003061" cy="110223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914399"/>
            <a:ext cx="7322820" cy="4154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97168" y="1594339"/>
            <a:ext cx="7432431" cy="1468094"/>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700" r:id="rId6"/>
    <p:sldLayoutId id="2147483701" r:id="rId7"/>
    <p:sldLayoutId id="2147483705" r:id="rId8"/>
    <p:sldLayoutId id="2147483702" r:id="rId9"/>
    <p:sldLayoutId id="2147483708" r:id="rId10"/>
    <p:sldLayoutId id="2147483709" r:id="rId11"/>
    <p:sldLayoutId id="2147483706" r:id="rId12"/>
    <p:sldLayoutId id="2147483707" r:id="rId13"/>
    <p:sldLayoutId id="2147483703" r:id="rId14"/>
    <p:sldLayoutId id="2147483704" r:id="rId15"/>
  </p:sldLayoutIdLst>
  <p:transition xmlns:p14="http://schemas.microsoft.com/office/powerpoint/2010/main">
    <p:fade/>
  </p:transition>
  <p:timing>
    <p:tnLst>
      <p:par>
        <p:cTn xmlns:p14="http://schemas.microsoft.com/office/powerpoint/2010/main" id="1" dur="indefinite" restart="never" nodeType="tmRoot"/>
      </p:par>
    </p:tnLst>
  </p:timing>
  <p:hf hdr="0" dt="0"/>
  <p:txStyles>
    <p:titleStyle>
      <a:lvl1pPr algn="l" defTabSz="914363" rtl="0" eaLnBrk="1" latinLnBrk="0" hangingPunct="1">
        <a:lnSpc>
          <a:spcPct val="90000"/>
        </a:lnSpc>
        <a:spcBef>
          <a:spcPct val="0"/>
        </a:spcBef>
        <a:buNone/>
        <a:defRPr lang="en-US" sz="3000" b="0" kern="1200" cap="none" spc="0" dirty="0">
          <a:ln w="3175">
            <a:noFill/>
          </a:ln>
          <a:solidFill>
            <a:schemeClr val="tx1">
              <a:lumMod val="75000"/>
              <a:lumOff val="25000"/>
            </a:schemeClr>
          </a:solidFill>
          <a:effectLst/>
          <a:latin typeface="Segoe Light" pitchFamily="34" charset="0"/>
          <a:ea typeface="+mn-ea"/>
          <a:cs typeface="Arial" charset="0"/>
        </a:defRPr>
      </a:lvl1pPr>
    </p:titleStyle>
    <p:bodyStyle>
      <a:lvl1pPr marL="117475" indent="-117475" algn="l" defTabSz="914363" rtl="0" eaLnBrk="1" latinLnBrk="0" hangingPunct="1">
        <a:lnSpc>
          <a:spcPct val="90000"/>
        </a:lnSpc>
        <a:spcBef>
          <a:spcPct val="20000"/>
        </a:spcBef>
        <a:buClr>
          <a:schemeClr val="bg1">
            <a:lumMod val="50000"/>
          </a:schemeClr>
        </a:buClr>
        <a:buSzPct val="125000"/>
        <a:buFontTx/>
        <a:buChar char="∙"/>
        <a:defRPr sz="1800" kern="1200">
          <a:gradFill>
            <a:gsLst>
              <a:gs pos="0">
                <a:schemeClr val="tx1"/>
              </a:gs>
              <a:gs pos="86000">
                <a:schemeClr val="tx1"/>
              </a:gs>
            </a:gsLst>
            <a:lin ang="5400000" scaled="0"/>
          </a:gradFill>
          <a:latin typeface="+mn-lt"/>
          <a:ea typeface="+mn-ea"/>
          <a:cs typeface="+mn-cs"/>
        </a:defRPr>
      </a:lvl1pPr>
      <a:lvl2pPr marL="574675" indent="-114300" algn="l" defTabSz="914363" rtl="0" eaLnBrk="1" latinLnBrk="0" hangingPunct="1">
        <a:lnSpc>
          <a:spcPct val="90000"/>
        </a:lnSpc>
        <a:spcBef>
          <a:spcPct val="20000"/>
        </a:spcBef>
        <a:buClr>
          <a:schemeClr val="bg1">
            <a:lumMod val="50000"/>
          </a:schemeClr>
        </a:buClr>
        <a:buSzPct val="125000"/>
        <a:buFontTx/>
        <a:buChar char="∙"/>
        <a:defRPr sz="1800" kern="1200">
          <a:solidFill>
            <a:schemeClr val="tx1">
              <a:lumMod val="75000"/>
              <a:lumOff val="25000"/>
            </a:schemeClr>
          </a:solidFill>
          <a:latin typeface="Segoe Light" pitchFamily="34" charset="0"/>
          <a:ea typeface="+mn-ea"/>
          <a:cs typeface="+mn-cs"/>
        </a:defRPr>
      </a:lvl2pPr>
      <a:lvl3pPr marL="1258888" indent="-403225" algn="l" defTabSz="914363" rtl="0" eaLnBrk="1" latinLnBrk="0" hangingPunct="1">
        <a:lnSpc>
          <a:spcPct val="90000"/>
        </a:lnSpc>
        <a:spcBef>
          <a:spcPct val="20000"/>
        </a:spcBef>
        <a:buClr>
          <a:schemeClr val="bg1">
            <a:lumMod val="50000"/>
          </a:schemeClr>
        </a:buClr>
        <a:buSzPct val="125000"/>
        <a:buFontTx/>
        <a:buChar char="∙"/>
        <a:defRPr sz="1800" kern="1200">
          <a:solidFill>
            <a:schemeClr val="tx1">
              <a:lumMod val="75000"/>
              <a:lumOff val="25000"/>
            </a:schemeClr>
          </a:solidFill>
          <a:latin typeface="Segoe Light" pitchFamily="34" charset="0"/>
          <a:ea typeface="+mn-ea"/>
          <a:cs typeface="+mn-cs"/>
        </a:defRPr>
      </a:lvl3pPr>
      <a:lvl4pPr marL="1604963" indent="-346075" algn="l" defTabSz="914363" rtl="0" eaLnBrk="1" latinLnBrk="0" hangingPunct="1">
        <a:lnSpc>
          <a:spcPct val="90000"/>
        </a:lnSpc>
        <a:spcBef>
          <a:spcPct val="20000"/>
        </a:spcBef>
        <a:buClr>
          <a:schemeClr val="bg1">
            <a:lumMod val="50000"/>
          </a:schemeClr>
        </a:buClr>
        <a:buSzPct val="125000"/>
        <a:buFontTx/>
        <a:buChar char="∙"/>
        <a:defRPr sz="1800" kern="1200">
          <a:solidFill>
            <a:schemeClr val="tx1">
              <a:lumMod val="75000"/>
              <a:lumOff val="25000"/>
            </a:schemeClr>
          </a:solidFill>
          <a:latin typeface="Segoe Light" pitchFamily="34" charset="0"/>
          <a:ea typeface="+mn-ea"/>
          <a:cs typeface="+mn-cs"/>
        </a:defRPr>
      </a:lvl4pPr>
      <a:lvl5pPr marL="1941513" indent="-336550" algn="l" defTabSz="914363" rtl="0" eaLnBrk="1" latinLnBrk="0" hangingPunct="1">
        <a:lnSpc>
          <a:spcPct val="90000"/>
        </a:lnSpc>
        <a:spcBef>
          <a:spcPct val="20000"/>
        </a:spcBef>
        <a:buClr>
          <a:schemeClr val="bg1">
            <a:lumMod val="50000"/>
          </a:schemeClr>
        </a:buClr>
        <a:buSzPct val="125000"/>
        <a:buFontTx/>
        <a:buChar char="∙"/>
        <a:defRPr sz="1800" kern="1200">
          <a:solidFill>
            <a:schemeClr val="tx1">
              <a:lumMod val="75000"/>
              <a:lumOff val="25000"/>
            </a:schemeClr>
          </a:solidFill>
          <a:latin typeface="Segoe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22.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22.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24.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24.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24.png"/><Relationship Id="rId4"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25.png"/><Relationship Id="rId4"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25.png"/><Relationship Id="rId4"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M:\Papers\2010_CSCW\Collaborative%20Search\_TALK\videos\clip_7_containers.wmv" TargetMode="External"/><Relationship Id="rId1" Type="http://schemas.microsoft.com/office/2007/relationships/media" Target="file:///M:\Papers\2010_CSCW\Collaborative%20Search\_TALK\videos\clip_7_containers.wmv" TargetMode="External"/><Relationship Id="rId5" Type="http://schemas.openxmlformats.org/officeDocument/2006/relationships/image" Target="../media/image28.png"/><Relationship Id="rId4"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79399" y="2100445"/>
            <a:ext cx="4815840" cy="376056"/>
          </a:xfrm>
          <a:prstGeom prst="rect">
            <a:avLst/>
          </a:prstGeom>
          <a:noFill/>
        </p:spPr>
        <p:txBody>
          <a:bodyPr wrap="square" lIns="0" tIns="0" rIns="0" bIns="0" rtlCol="0">
            <a:noAutofit/>
          </a:bodyPr>
          <a:lstStyle/>
          <a:p>
            <a:pPr>
              <a:spcAft>
                <a:spcPts val="600"/>
              </a:spcAft>
            </a:pPr>
            <a:r>
              <a:rPr lang="en-US" b="1" kern="1400" dirty="0" err="1" smtClean="0">
                <a:latin typeface="Arial"/>
                <a:ea typeface="Times New Roman"/>
                <a:cs typeface="Times New Roman"/>
              </a:rPr>
              <a:t>WeSearch</a:t>
            </a:r>
            <a:r>
              <a:rPr lang="en-US" b="1" kern="1400" dirty="0" smtClean="0">
                <a:latin typeface="Arial"/>
                <a:ea typeface="Times New Roman"/>
                <a:cs typeface="Times New Roman"/>
              </a:rPr>
              <a:t>: Supporting Collaborative Search and </a:t>
            </a:r>
            <a:r>
              <a:rPr lang="en-US" b="1" kern="1400" dirty="0" err="1" smtClean="0">
                <a:latin typeface="Arial"/>
                <a:ea typeface="Times New Roman"/>
                <a:cs typeface="Times New Roman"/>
              </a:rPr>
              <a:t>Sensemaking</a:t>
            </a:r>
            <a:r>
              <a:rPr lang="en-US" b="1" kern="1400" dirty="0" smtClean="0">
                <a:latin typeface="Arial"/>
                <a:ea typeface="Times New Roman"/>
                <a:cs typeface="Times New Roman"/>
              </a:rPr>
              <a:t> on a Tabletop Display</a:t>
            </a:r>
            <a:endParaRPr lang="en-CA" b="1" kern="1400" dirty="0" smtClean="0">
              <a:latin typeface="Arial"/>
              <a:ea typeface="Times New Roman"/>
              <a:cs typeface="Times New Roman"/>
            </a:endParaRPr>
          </a:p>
        </p:txBody>
      </p:sp>
      <p:sp>
        <p:nvSpPr>
          <p:cNvPr id="3" name="TextBox 2"/>
          <p:cNvSpPr txBox="1"/>
          <p:nvPr/>
        </p:nvSpPr>
        <p:spPr>
          <a:xfrm>
            <a:off x="1679399" y="2920404"/>
            <a:ext cx="6935840" cy="1144518"/>
          </a:xfrm>
          <a:prstGeom prst="rect">
            <a:avLst/>
          </a:prstGeom>
          <a:noFill/>
        </p:spPr>
        <p:txBody>
          <a:bodyPr wrap="square" lIns="0" tIns="0" rIns="0" bIns="0" rtlCol="0">
            <a:noAutofit/>
          </a:bodyPr>
          <a:lstStyle/>
          <a:p>
            <a:pPr>
              <a:spcAft>
                <a:spcPts val="600"/>
              </a:spcAft>
            </a:pPr>
            <a:r>
              <a:rPr lang="en-US" kern="1400" dirty="0" smtClean="0">
                <a:latin typeface="Arial"/>
                <a:ea typeface="Times New Roman"/>
                <a:cs typeface="Times New Roman"/>
              </a:rPr>
              <a:t>Meredith </a:t>
            </a:r>
            <a:r>
              <a:rPr lang="en-US" kern="1400" dirty="0" err="1" smtClean="0">
                <a:latin typeface="Arial"/>
                <a:ea typeface="Times New Roman"/>
                <a:cs typeface="Times New Roman"/>
              </a:rPr>
              <a:t>Ringel</a:t>
            </a:r>
            <a:r>
              <a:rPr lang="en-US" kern="1400" dirty="0" smtClean="0">
                <a:latin typeface="Arial"/>
                <a:ea typeface="Times New Roman"/>
                <a:cs typeface="Times New Roman"/>
              </a:rPr>
              <a:t> Morris </a:t>
            </a:r>
          </a:p>
          <a:p>
            <a:pPr>
              <a:spcAft>
                <a:spcPts val="600"/>
              </a:spcAft>
            </a:pPr>
            <a:r>
              <a:rPr lang="en-US" kern="1400" dirty="0" smtClean="0">
                <a:latin typeface="Arial"/>
                <a:ea typeface="Times New Roman"/>
                <a:cs typeface="Times New Roman"/>
              </a:rPr>
              <a:t>Jarrod Lombardo</a:t>
            </a:r>
          </a:p>
          <a:p>
            <a:pPr>
              <a:spcAft>
                <a:spcPts val="600"/>
              </a:spcAft>
            </a:pPr>
            <a:r>
              <a:rPr lang="en-US" kern="1400" dirty="0" smtClean="0">
                <a:latin typeface="Arial"/>
                <a:ea typeface="Times New Roman"/>
                <a:cs typeface="Times New Roman"/>
              </a:rPr>
              <a:t>Daniel Wigdor</a:t>
            </a:r>
            <a:endParaRPr lang="en-CA" kern="1400" dirty="0" smtClean="0">
              <a:latin typeface="Arial"/>
              <a:ea typeface="Times New Roman"/>
              <a:cs typeface="Times New Roman"/>
            </a:endParaRPr>
          </a:p>
        </p:txBody>
      </p:sp>
    </p:spTree>
    <p:extLst>
      <p:ext uri="{BB962C8B-B14F-4D97-AF65-F5344CB8AC3E}">
        <p14:creationId xmlns:p14="http://schemas.microsoft.com/office/powerpoint/2010/main" val="23004520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Text Placeholder 2"/>
          <p:cNvSpPr>
            <a:spLocks noGrp="1"/>
          </p:cNvSpPr>
          <p:nvPr>
            <p:ph type="body" sz="quarter" idx="10"/>
          </p:nvPr>
        </p:nvSpPr>
        <p:spPr/>
        <p:txBody>
          <a:bodyPr/>
          <a:lstStyle/>
          <a:p>
            <a:endParaRPr lang="en-CA"/>
          </a:p>
        </p:txBody>
      </p:sp>
      <p:pic>
        <p:nvPicPr>
          <p:cNvPr id="2050" name="Picture 2" descr="http://farm3.static.flickr.com/2763/4192005404_748eef5817_b.jpg"/>
          <p:cNvPicPr>
            <a:picLocks noChangeAspect="1" noChangeArrowheads="1"/>
          </p:cNvPicPr>
          <p:nvPr/>
        </p:nvPicPr>
        <p:blipFill rotWithShape="1">
          <a:blip r:embed="rId3">
            <a:extLst>
              <a:ext uri="{28A0092B-C50C-407E-A947-70E740481C1C}">
                <a14:useLocalDpi xmlns:a14="http://schemas.microsoft.com/office/drawing/2010/main" val="0"/>
              </a:ext>
            </a:extLst>
          </a:blip>
          <a:srcRect l="23796" t="9097" r="1133" b="6241"/>
          <a:stretch/>
        </p:blipFill>
        <p:spPr bwMode="auto">
          <a:xfrm>
            <a:off x="0" y="0"/>
            <a:ext cx="9144000" cy="6858000"/>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extLst>
      <p:ext uri="{BB962C8B-B14F-4D97-AF65-F5344CB8AC3E}">
        <p14:creationId xmlns:p14="http://schemas.microsoft.com/office/powerpoint/2010/main" val="213531833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1026" name="Picture 2" descr="http://ascend.netpaths.net/images/steep_climbing_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4358"/>
            <a:ext cx="8384875" cy="5616608"/>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extLst>
      <p:ext uri="{BB962C8B-B14F-4D97-AF65-F5344CB8AC3E}">
        <p14:creationId xmlns:p14="http://schemas.microsoft.com/office/powerpoint/2010/main" val="19527354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4" name="clip_01_toolba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935620" y="2497574"/>
            <a:ext cx="3203185" cy="1200329"/>
          </a:xfrm>
          <a:prstGeom prst="rect">
            <a:avLst/>
          </a:prstGeom>
        </p:spPr>
        <p:txBody>
          <a:bodyPr wrap="none">
            <a:spAutoFit/>
          </a:bodyPr>
          <a:lstStyle/>
          <a:p>
            <a:r>
              <a:rPr lang="en-CA" sz="7200" dirty="0" smtClean="0">
                <a:solidFill>
                  <a:srgbClr xmlns:mc="http://schemas.openxmlformats.org/markup-compatibility/2006" xmlns:a14="http://schemas.microsoft.com/office/drawing/2010/main" val="000000" mc:Ignorable=""/>
                </a:solidFill>
              </a:rPr>
              <a:t>Toolbar</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4" name="clip_01_toolba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4" name="Picture 7" descr="Clips1a.jpg"/>
          <p:cNvPicPr>
            <a:picLocks noChangeAspect="1" noChangeArrowheads="1"/>
          </p:cNvPicPr>
          <p:nvPr/>
        </p:nvPicPr>
        <p:blipFill>
          <a:blip r:embed="rId3"/>
          <a:srcRect/>
          <a:stretch>
            <a:fillRect/>
          </a:stretch>
        </p:blipFill>
        <p:spPr bwMode="auto">
          <a:xfrm>
            <a:off x="-1" y="937549"/>
            <a:ext cx="5162309" cy="5187103"/>
          </a:xfrm>
          <a:prstGeom prst="rect">
            <a:avLst/>
          </a:prstGeom>
          <a:noFill/>
          <a:ln w="9525">
            <a:noFill/>
            <a:miter lim="800000"/>
            <a:headEnd/>
            <a:tailEnd/>
          </a:ln>
        </p:spPr>
      </p:pic>
    </p:spTree>
    <p:extLst>
      <p:ext uri="{BB962C8B-B14F-4D97-AF65-F5344CB8AC3E}">
        <p14:creationId xmlns:p14="http://schemas.microsoft.com/office/powerpoint/2010/main" val="14678025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935620" y="2497574"/>
            <a:ext cx="7093288" cy="1200329"/>
          </a:xfrm>
          <a:prstGeom prst="rect">
            <a:avLst/>
          </a:prstGeom>
        </p:spPr>
        <p:txBody>
          <a:bodyPr wrap="none">
            <a:spAutoFit/>
          </a:bodyPr>
          <a:lstStyle/>
          <a:p>
            <a:r>
              <a:rPr lang="en-CA" sz="7200" dirty="0" smtClean="0"/>
              <a:t>Browser Controls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Text Placeholder 2"/>
          <p:cNvSpPr>
            <a:spLocks noGrp="1"/>
          </p:cNvSpPr>
          <p:nvPr>
            <p:ph type="body" sz="quarter" idx="10"/>
          </p:nvPr>
        </p:nvSpPr>
        <p:spPr/>
        <p:txBody>
          <a:bodyPr/>
          <a:lstStyle/>
          <a:p>
            <a:endParaRPr lang="en-CA"/>
          </a:p>
        </p:txBody>
      </p:sp>
      <p:pic>
        <p:nvPicPr>
          <p:cNvPr id="4" name="clip_02_browser_control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4" name="Picture 7" descr="Clips1a.jpg"/>
          <p:cNvPicPr>
            <a:picLocks noChangeAspect="1" noChangeArrowheads="1"/>
          </p:cNvPicPr>
          <p:nvPr/>
        </p:nvPicPr>
        <p:blipFill>
          <a:blip r:embed="rId3"/>
          <a:srcRect/>
          <a:stretch>
            <a:fillRect/>
          </a:stretch>
        </p:blipFill>
        <p:spPr bwMode="auto">
          <a:xfrm>
            <a:off x="-1" y="937549"/>
            <a:ext cx="5162309" cy="5187103"/>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4098" name="Picture 9" descr="Clips3a.jpg"/>
          <p:cNvPicPr>
            <a:picLocks noChangeAspect="1" noChangeArrowheads="1"/>
          </p:cNvPicPr>
          <p:nvPr/>
        </p:nvPicPr>
        <p:blipFill>
          <a:blip r:embed="rId3"/>
          <a:srcRect/>
          <a:stretch>
            <a:fillRect/>
          </a:stretch>
        </p:blipFill>
        <p:spPr bwMode="auto">
          <a:xfrm>
            <a:off x="0" y="925974"/>
            <a:ext cx="9144000" cy="5200991"/>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rgbClr xmlns:mc="http://schemas.openxmlformats.org/markup-compatibility/2006" xmlns:a14="http://schemas.microsoft.com/office/drawing/2010/main" val="000000" mc:Ignorable=""/>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1026" name="Picture 2" descr="C:\Users\dwigdor\AppData\Local\Microsoft\Windows\Temporary Internet Files\Content.Outlook\7G48ONYF\merrie msft badges  (3).jpg"/>
          <p:cNvPicPr>
            <a:picLocks noChangeAspect="1" noChangeArrowheads="1"/>
          </p:cNvPicPr>
          <p:nvPr/>
        </p:nvPicPr>
        <p:blipFill rotWithShape="1">
          <a:blip r:embed="rId2">
            <a:extLst>
              <a:ext uri="{28A0092B-C50C-407E-A947-70E740481C1C}">
                <a14:useLocalDpi xmlns:a14="http://schemas.microsoft.com/office/drawing/2010/main" val="0"/>
              </a:ext>
            </a:extLst>
          </a:blip>
          <a:srcRect l="36245" t="12243" r="36911" b="12374"/>
          <a:stretch/>
        </p:blipFill>
        <p:spPr bwMode="auto">
          <a:xfrm>
            <a:off x="2907793" y="863403"/>
            <a:ext cx="2981166" cy="4546277"/>
          </a:xfrm>
          <a:prstGeom prst="roundRect">
            <a:avLst/>
          </a:prstGeom>
          <a:noFill/>
          <a:ln>
            <a:solidFill>
              <a:schemeClr val="accent4">
                <a:lumMod val="75000"/>
              </a:schemeClr>
            </a:solidFill>
          </a:ln>
          <a:effectLst>
            <a:reflection blurRad="6350" stA="50000" endA="275" endPos="40000" dist="101600" dir="5400000" sy="-100000" algn="bl" rotWithShape="0"/>
          </a:effectLst>
          <a:extLst>
            <a:ext uri="{909E8E84-426E-40DD-AFC4-6F175D3DCCD1}">
              <a14:hiddenFill xmlns:a14="http://schemas.microsoft.com/office/drawing/2010/main">
                <a:solidFill>
                  <a:srgbClr xmlns:mc="http://schemas.openxmlformats.org/markup-compatibility/2006" val="FFFFFF" mc:Ignorable=""/>
                </a:solidFill>
              </a14:hiddenFill>
            </a:ext>
          </a:extLst>
        </p:spPr>
      </p:pic>
    </p:spTree>
    <p:extLst>
      <p:ext uri="{BB962C8B-B14F-4D97-AF65-F5344CB8AC3E}">
        <p14:creationId xmlns:p14="http://schemas.microsoft.com/office/powerpoint/2010/main" val="6311685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935620" y="2497574"/>
            <a:ext cx="2140330" cy="1200329"/>
          </a:xfrm>
          <a:prstGeom prst="rect">
            <a:avLst/>
          </a:prstGeom>
        </p:spPr>
        <p:txBody>
          <a:bodyPr wrap="none">
            <a:spAutoFit/>
          </a:bodyPr>
          <a:lstStyle/>
          <a:p>
            <a:r>
              <a:rPr lang="en-CA" sz="7200" dirty="0" smtClean="0"/>
              <a:t>Clips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Text Placeholder 2"/>
          <p:cNvSpPr>
            <a:spLocks noGrp="1"/>
          </p:cNvSpPr>
          <p:nvPr>
            <p:ph type="body" sz="quarter" idx="10"/>
          </p:nvPr>
        </p:nvSpPr>
        <p:spPr/>
        <p:txBody>
          <a:bodyPr/>
          <a:lstStyle/>
          <a:p>
            <a:endParaRPr lang="en-CA"/>
          </a:p>
        </p:txBody>
      </p:sp>
      <p:pic>
        <p:nvPicPr>
          <p:cNvPr id="4" name="clip_03_clip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3075" name="Picture 2" descr="Figure4_cropped.png"/>
          <p:cNvPicPr>
            <a:picLocks noChangeAspect="1" noChangeArrowheads="1"/>
          </p:cNvPicPr>
          <p:nvPr/>
        </p:nvPicPr>
        <p:blipFill>
          <a:blip r:embed="rId3"/>
          <a:srcRect/>
          <a:stretch>
            <a:fillRect/>
          </a:stretch>
        </p:blipFill>
        <p:spPr bwMode="auto">
          <a:xfrm>
            <a:off x="1855885" y="954910"/>
            <a:ext cx="5438056" cy="4458337"/>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3075" name="Picture 2" descr="Figure4_cropped.png"/>
          <p:cNvPicPr>
            <a:picLocks noChangeAspect="1" noChangeArrowheads="1"/>
          </p:cNvPicPr>
          <p:nvPr/>
        </p:nvPicPr>
        <p:blipFill>
          <a:blip r:embed="rId3"/>
          <a:srcRect/>
          <a:stretch>
            <a:fillRect/>
          </a:stretch>
        </p:blipFill>
        <p:spPr bwMode="auto">
          <a:xfrm>
            <a:off x="1855885" y="954910"/>
            <a:ext cx="5438056" cy="4458337"/>
          </a:xfrm>
          <a:prstGeom prst="rect">
            <a:avLst/>
          </a:prstGeom>
          <a:noFill/>
          <a:ln w="9525">
            <a:noFill/>
            <a:miter lim="800000"/>
            <a:headEnd/>
            <a:tailEnd/>
          </a:ln>
        </p:spPr>
      </p:pic>
      <p:sp>
        <p:nvSpPr>
          <p:cNvPr id="4" name="Rectangle 3"/>
          <p:cNvSpPr>
            <a:spLocks noChangeArrowheads="1"/>
          </p:cNvSpPr>
          <p:nvPr/>
        </p:nvSpPr>
        <p:spPr bwMode="auto">
          <a:xfrm>
            <a:off x="4400550" y="5310457"/>
            <a:ext cx="4743450" cy="1285875"/>
          </a:xfrm>
          <a:prstGeom prst="rect">
            <a:avLst/>
          </a:prstGeom>
          <a:noFill/>
          <a:ln w="9525">
            <a:noFill/>
            <a:miter lim="800000"/>
            <a:headEnd/>
            <a:tailEnd/>
          </a:ln>
          <a:effectLst/>
        </p:spPr>
        <p:txBody>
          <a:bodyPr wrap="none" anchor="ctr"/>
          <a:lstStyle/>
          <a:p>
            <a:r>
              <a:rPr lang="en-CA" sz="6000" i="1" dirty="0" smtClean="0">
                <a:solidFill>
                  <a:srgbClr xmlns:mc="http://schemas.openxmlformats.org/markup-compatibility/2006" xmlns:a14="http://schemas.microsoft.com/office/drawing/2010/main" val="FF0000" mc:Ignorable=""/>
                </a:solidFill>
                <a:latin typeface="+mj-lt"/>
              </a:rPr>
              <a:t>Who</a:t>
            </a:r>
            <a:endParaRPr lang="en-US" sz="6000" i="1" dirty="0">
              <a:solidFill>
                <a:srgbClr xmlns:mc="http://schemas.openxmlformats.org/markup-compatibility/2006" xmlns:a14="http://schemas.microsoft.com/office/drawing/2010/main" val="FF0000" mc:Ignorable=""/>
              </a:solidFill>
              <a:latin typeface="+mj-lt"/>
            </a:endParaRPr>
          </a:p>
        </p:txBody>
      </p:sp>
      <p:cxnSp>
        <p:nvCxnSpPr>
          <p:cNvPr id="3" name="Straight Connector 2"/>
          <p:cNvCxnSpPr/>
          <p:nvPr/>
        </p:nvCxnSpPr>
        <p:spPr>
          <a:xfrm>
            <a:off x="3519577" y="5310457"/>
            <a:ext cx="880973" cy="642938"/>
          </a:xfrm>
          <a:prstGeom prst="line">
            <a:avLst/>
          </a:prstGeom>
          <a:ln w="76200">
            <a:solidFill>
              <a:srgbClr xmlns:mc="http://schemas.openxmlformats.org/markup-compatibility/2006" xmlns:a14="http://schemas.microsoft.com/office/drawing/2010/main" val="FF0000" mc:Ignorabl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679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3075" name="Picture 2" descr="Figure4_cropped.png"/>
          <p:cNvPicPr>
            <a:picLocks noChangeAspect="1" noChangeArrowheads="1"/>
          </p:cNvPicPr>
          <p:nvPr/>
        </p:nvPicPr>
        <p:blipFill>
          <a:blip r:embed="rId3"/>
          <a:srcRect/>
          <a:stretch>
            <a:fillRect/>
          </a:stretch>
        </p:blipFill>
        <p:spPr bwMode="auto">
          <a:xfrm>
            <a:off x="234119" y="954910"/>
            <a:ext cx="5438056" cy="4458337"/>
          </a:xfrm>
          <a:prstGeom prst="rect">
            <a:avLst/>
          </a:prstGeom>
          <a:noFill/>
          <a:ln w="9525">
            <a:noFill/>
            <a:miter lim="800000"/>
            <a:headEnd/>
            <a:tailEnd/>
          </a:ln>
        </p:spPr>
      </p:pic>
      <p:sp>
        <p:nvSpPr>
          <p:cNvPr id="4" name="Rectangle 3"/>
          <p:cNvSpPr>
            <a:spLocks noChangeArrowheads="1"/>
          </p:cNvSpPr>
          <p:nvPr/>
        </p:nvSpPr>
        <p:spPr bwMode="auto">
          <a:xfrm>
            <a:off x="7091987" y="2567257"/>
            <a:ext cx="4743450" cy="1285875"/>
          </a:xfrm>
          <a:prstGeom prst="rect">
            <a:avLst/>
          </a:prstGeom>
          <a:noFill/>
          <a:ln w="9525">
            <a:noFill/>
            <a:miter lim="800000"/>
            <a:headEnd/>
            <a:tailEnd/>
          </a:ln>
          <a:effectLst/>
        </p:spPr>
        <p:txBody>
          <a:bodyPr wrap="none" anchor="ctr"/>
          <a:lstStyle/>
          <a:p>
            <a:r>
              <a:rPr lang="en-CA" sz="6000" i="1" dirty="0" smtClean="0">
                <a:solidFill>
                  <a:schemeClr val="bg1"/>
                </a:solidFill>
                <a:latin typeface="+mj-lt"/>
              </a:rPr>
              <a:t>What</a:t>
            </a:r>
            <a:endParaRPr lang="en-US" sz="6000" i="1" dirty="0">
              <a:solidFill>
                <a:schemeClr val="bg1"/>
              </a:solidFill>
              <a:latin typeface="+mj-lt"/>
            </a:endParaRPr>
          </a:p>
        </p:txBody>
      </p:sp>
      <p:cxnSp>
        <p:nvCxnSpPr>
          <p:cNvPr id="3" name="Straight Connector 2"/>
          <p:cNvCxnSpPr/>
          <p:nvPr/>
        </p:nvCxnSpPr>
        <p:spPr>
          <a:xfrm>
            <a:off x="5037826" y="3205027"/>
            <a:ext cx="2054161" cy="5167"/>
          </a:xfrm>
          <a:prstGeom prst="line">
            <a:avLst/>
          </a:prstGeom>
          <a:ln w="76200">
            <a:solidFill>
              <a:srgbClr xmlns:mc="http://schemas.openxmlformats.org/markup-compatibility/2006" xmlns:a14="http://schemas.microsoft.com/office/drawing/2010/main" val="FF0000" mc:Ignorabl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7709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3075" name="Picture 2" descr="Figure4_cropped.png"/>
          <p:cNvPicPr>
            <a:picLocks noChangeAspect="1" noChangeArrowheads="1"/>
          </p:cNvPicPr>
          <p:nvPr/>
        </p:nvPicPr>
        <p:blipFill>
          <a:blip r:embed="rId3"/>
          <a:srcRect/>
          <a:stretch>
            <a:fillRect/>
          </a:stretch>
        </p:blipFill>
        <p:spPr bwMode="auto">
          <a:xfrm>
            <a:off x="234119" y="264790"/>
            <a:ext cx="5438056" cy="4458337"/>
          </a:xfrm>
          <a:prstGeom prst="rect">
            <a:avLst/>
          </a:prstGeom>
          <a:noFill/>
          <a:ln w="9525">
            <a:noFill/>
            <a:miter lim="800000"/>
            <a:headEnd/>
            <a:tailEnd/>
          </a:ln>
        </p:spPr>
      </p:pic>
      <p:sp>
        <p:nvSpPr>
          <p:cNvPr id="4" name="Rectangle 3"/>
          <p:cNvSpPr>
            <a:spLocks noChangeArrowheads="1"/>
          </p:cNvSpPr>
          <p:nvPr/>
        </p:nvSpPr>
        <p:spPr bwMode="auto">
          <a:xfrm>
            <a:off x="1847127" y="5189687"/>
            <a:ext cx="4743450" cy="1285875"/>
          </a:xfrm>
          <a:prstGeom prst="rect">
            <a:avLst/>
          </a:prstGeom>
          <a:noFill/>
          <a:ln w="9525">
            <a:noFill/>
            <a:miter lim="800000"/>
            <a:headEnd/>
            <a:tailEnd/>
          </a:ln>
          <a:effectLst/>
        </p:spPr>
        <p:txBody>
          <a:bodyPr wrap="none" anchor="ctr"/>
          <a:lstStyle/>
          <a:p>
            <a:r>
              <a:rPr lang="en-CA" sz="6000" i="1" dirty="0" smtClean="0">
                <a:solidFill>
                  <a:schemeClr val="bg1"/>
                </a:solidFill>
                <a:latin typeface="+mj-lt"/>
              </a:rPr>
              <a:t>Where</a:t>
            </a:r>
            <a:endParaRPr lang="en-US" sz="6000" i="1" dirty="0">
              <a:solidFill>
                <a:schemeClr val="bg1"/>
              </a:solidFill>
              <a:latin typeface="+mj-lt"/>
            </a:endParaRPr>
          </a:p>
        </p:txBody>
      </p:sp>
      <p:cxnSp>
        <p:nvCxnSpPr>
          <p:cNvPr id="3" name="Straight Connector 2"/>
          <p:cNvCxnSpPr>
            <a:endCxn id="4" idx="1"/>
          </p:cNvCxnSpPr>
          <p:nvPr/>
        </p:nvCxnSpPr>
        <p:spPr>
          <a:xfrm>
            <a:off x="1173192" y="4416725"/>
            <a:ext cx="673935" cy="1415900"/>
          </a:xfrm>
          <a:prstGeom prst="line">
            <a:avLst/>
          </a:prstGeom>
          <a:ln w="76200">
            <a:solidFill>
              <a:srgbClr xmlns:mc="http://schemas.openxmlformats.org/markup-compatibility/2006" xmlns:a14="http://schemas.microsoft.com/office/drawing/2010/main" val="FF0000" mc:Ignorabl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4335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3075" name="Picture 2" descr="Figure4_cropped.png"/>
          <p:cNvPicPr>
            <a:picLocks noChangeAspect="1" noChangeArrowheads="1"/>
          </p:cNvPicPr>
          <p:nvPr/>
        </p:nvPicPr>
        <p:blipFill>
          <a:blip r:embed="rId3"/>
          <a:srcRect/>
          <a:stretch>
            <a:fillRect/>
          </a:stretch>
        </p:blipFill>
        <p:spPr bwMode="auto">
          <a:xfrm>
            <a:off x="234119" y="264790"/>
            <a:ext cx="5438056" cy="4458337"/>
          </a:xfrm>
          <a:prstGeom prst="rect">
            <a:avLst/>
          </a:prstGeom>
          <a:noFill/>
          <a:ln w="9525">
            <a:noFill/>
            <a:miter lim="800000"/>
            <a:headEnd/>
            <a:tailEnd/>
          </a:ln>
        </p:spPr>
      </p:pic>
      <p:sp>
        <p:nvSpPr>
          <p:cNvPr id="4" name="Rectangle 3"/>
          <p:cNvSpPr>
            <a:spLocks noChangeArrowheads="1"/>
          </p:cNvSpPr>
          <p:nvPr/>
        </p:nvSpPr>
        <p:spPr bwMode="auto">
          <a:xfrm>
            <a:off x="6729684" y="5189687"/>
            <a:ext cx="4743450" cy="1285875"/>
          </a:xfrm>
          <a:prstGeom prst="rect">
            <a:avLst/>
          </a:prstGeom>
          <a:noFill/>
          <a:ln w="9525">
            <a:noFill/>
            <a:miter lim="800000"/>
            <a:headEnd/>
            <a:tailEnd/>
          </a:ln>
          <a:effectLst/>
        </p:spPr>
        <p:txBody>
          <a:bodyPr wrap="none" anchor="ctr"/>
          <a:lstStyle/>
          <a:p>
            <a:r>
              <a:rPr lang="en-CA" sz="6000" i="1" dirty="0" smtClean="0">
                <a:solidFill>
                  <a:schemeClr val="bg1"/>
                </a:solidFill>
                <a:latin typeface="+mj-lt"/>
              </a:rPr>
              <a:t>When</a:t>
            </a:r>
            <a:endParaRPr lang="en-US" sz="6000" i="1" dirty="0">
              <a:solidFill>
                <a:schemeClr val="bg1"/>
              </a:solidFill>
              <a:latin typeface="+mj-lt"/>
            </a:endParaRPr>
          </a:p>
        </p:txBody>
      </p:sp>
    </p:spTree>
    <p:extLst>
      <p:ext uri="{BB962C8B-B14F-4D97-AF65-F5344CB8AC3E}">
        <p14:creationId xmlns:p14="http://schemas.microsoft.com/office/powerpoint/2010/main" val="7065736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3075" name="Picture 2" descr="Figure4_cropped.png"/>
          <p:cNvPicPr>
            <a:picLocks noChangeAspect="1" noChangeArrowheads="1"/>
          </p:cNvPicPr>
          <p:nvPr/>
        </p:nvPicPr>
        <p:blipFill>
          <a:blip r:embed="rId3"/>
          <a:srcRect/>
          <a:stretch>
            <a:fillRect/>
          </a:stretch>
        </p:blipFill>
        <p:spPr bwMode="auto">
          <a:xfrm>
            <a:off x="234119" y="2041832"/>
            <a:ext cx="5438056" cy="4458337"/>
          </a:xfrm>
          <a:prstGeom prst="rect">
            <a:avLst/>
          </a:prstGeom>
          <a:noFill/>
          <a:ln w="9525">
            <a:noFill/>
            <a:miter lim="800000"/>
            <a:headEnd/>
            <a:tailEnd/>
          </a:ln>
        </p:spPr>
      </p:pic>
      <p:sp>
        <p:nvSpPr>
          <p:cNvPr id="4" name="Rectangle 3"/>
          <p:cNvSpPr>
            <a:spLocks noChangeArrowheads="1"/>
          </p:cNvSpPr>
          <p:nvPr/>
        </p:nvSpPr>
        <p:spPr bwMode="auto">
          <a:xfrm>
            <a:off x="4806540" y="376146"/>
            <a:ext cx="4743450" cy="1285875"/>
          </a:xfrm>
          <a:prstGeom prst="rect">
            <a:avLst/>
          </a:prstGeom>
          <a:noFill/>
          <a:ln w="9525">
            <a:noFill/>
            <a:miter lim="800000"/>
            <a:headEnd/>
            <a:tailEnd/>
          </a:ln>
          <a:effectLst/>
        </p:spPr>
        <p:txBody>
          <a:bodyPr wrap="none" anchor="ctr"/>
          <a:lstStyle/>
          <a:p>
            <a:r>
              <a:rPr lang="en-CA" sz="6000" i="1" dirty="0" smtClean="0">
                <a:solidFill>
                  <a:schemeClr val="bg1"/>
                </a:solidFill>
                <a:latin typeface="+mj-lt"/>
              </a:rPr>
              <a:t>Why</a:t>
            </a:r>
            <a:endParaRPr lang="en-US" sz="6000" i="1" dirty="0">
              <a:solidFill>
                <a:schemeClr val="bg1"/>
              </a:solidFill>
              <a:latin typeface="+mj-lt"/>
            </a:endParaRPr>
          </a:p>
        </p:txBody>
      </p:sp>
      <p:cxnSp>
        <p:nvCxnSpPr>
          <p:cNvPr id="6" name="Straight Connector 5"/>
          <p:cNvCxnSpPr>
            <a:endCxn id="4" idx="1"/>
          </p:cNvCxnSpPr>
          <p:nvPr/>
        </p:nvCxnSpPr>
        <p:spPr>
          <a:xfrm flipV="1">
            <a:off x="3191774" y="1019084"/>
            <a:ext cx="1614766" cy="1482576"/>
          </a:xfrm>
          <a:prstGeom prst="line">
            <a:avLst/>
          </a:prstGeom>
          <a:ln w="76200">
            <a:solidFill>
              <a:srgbClr xmlns:mc="http://schemas.openxmlformats.org/markup-compatibility/2006" xmlns:a14="http://schemas.microsoft.com/office/drawing/2010/main" val="FF0000" mc:Ignorabl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9420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3075" name="Picture 2" descr="Figure4_cropped.png"/>
          <p:cNvPicPr>
            <a:picLocks noChangeAspect="1" noChangeArrowheads="1"/>
          </p:cNvPicPr>
          <p:nvPr/>
        </p:nvPicPr>
        <p:blipFill>
          <a:blip r:embed="rId3"/>
          <a:srcRect/>
          <a:stretch>
            <a:fillRect/>
          </a:stretch>
        </p:blipFill>
        <p:spPr bwMode="auto">
          <a:xfrm>
            <a:off x="234119" y="264790"/>
            <a:ext cx="5438056" cy="4458337"/>
          </a:xfrm>
          <a:prstGeom prst="rect">
            <a:avLst/>
          </a:prstGeom>
          <a:noFill/>
          <a:ln w="9525">
            <a:noFill/>
            <a:miter lim="800000"/>
            <a:headEnd/>
            <a:tailEnd/>
          </a:ln>
        </p:spPr>
      </p:pic>
      <p:sp>
        <p:nvSpPr>
          <p:cNvPr id="4" name="Rectangle 3"/>
          <p:cNvSpPr>
            <a:spLocks noChangeArrowheads="1"/>
          </p:cNvSpPr>
          <p:nvPr/>
        </p:nvSpPr>
        <p:spPr bwMode="auto">
          <a:xfrm>
            <a:off x="6298371" y="5137928"/>
            <a:ext cx="4743450" cy="1285875"/>
          </a:xfrm>
          <a:prstGeom prst="rect">
            <a:avLst/>
          </a:prstGeom>
          <a:noFill/>
          <a:ln w="9525">
            <a:noFill/>
            <a:miter lim="800000"/>
            <a:headEnd/>
            <a:tailEnd/>
          </a:ln>
          <a:effectLst/>
        </p:spPr>
        <p:txBody>
          <a:bodyPr wrap="none" anchor="ctr"/>
          <a:lstStyle/>
          <a:p>
            <a:r>
              <a:rPr lang="en-CA" sz="6000" i="1" dirty="0" smtClean="0">
                <a:solidFill>
                  <a:schemeClr val="bg1"/>
                </a:solidFill>
                <a:latin typeface="+mj-lt"/>
              </a:rPr>
              <a:t>How</a:t>
            </a:r>
            <a:endParaRPr lang="en-US" sz="6000" i="1" dirty="0">
              <a:solidFill>
                <a:schemeClr val="bg1"/>
              </a:solidFill>
              <a:latin typeface="+mj-lt"/>
            </a:endParaRPr>
          </a:p>
        </p:txBody>
      </p:sp>
    </p:spTree>
    <p:extLst>
      <p:ext uri="{BB962C8B-B14F-4D97-AF65-F5344CB8AC3E}">
        <p14:creationId xmlns:p14="http://schemas.microsoft.com/office/powerpoint/2010/main" val="9155534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Text Placeholder 2"/>
          <p:cNvSpPr>
            <a:spLocks noGrp="1"/>
          </p:cNvSpPr>
          <p:nvPr>
            <p:ph type="body" sz="quarter" idx="10"/>
          </p:nvPr>
        </p:nvSpPr>
        <p:spPr/>
        <p:txBody>
          <a:bodyPr/>
          <a:lstStyle/>
          <a:p>
            <a:endParaRPr lang="en-CA"/>
          </a:p>
        </p:txBody>
      </p:sp>
      <p:pic>
        <p:nvPicPr>
          <p:cNvPr id="5" name="clip_05_clips_butt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a:ln>
            <a:noFill/>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4" name="clip_00_group_us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935620" y="2497574"/>
            <a:ext cx="4702569" cy="1200329"/>
          </a:xfrm>
          <a:prstGeom prst="rect">
            <a:avLst/>
          </a:prstGeom>
        </p:spPr>
        <p:txBody>
          <a:bodyPr wrap="none">
            <a:spAutoFit/>
          </a:bodyPr>
          <a:lstStyle/>
          <a:p>
            <a:r>
              <a:rPr lang="en-CA" sz="7200" dirty="0" smtClean="0"/>
              <a:t>Clip Search</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Text Placeholder 2"/>
          <p:cNvSpPr>
            <a:spLocks noGrp="1"/>
          </p:cNvSpPr>
          <p:nvPr>
            <p:ph type="body" sz="quarter" idx="10"/>
          </p:nvPr>
        </p:nvSpPr>
        <p:spPr/>
        <p:txBody>
          <a:bodyPr/>
          <a:lstStyle/>
          <a:p>
            <a:endParaRPr lang="en-CA"/>
          </a:p>
        </p:txBody>
      </p:sp>
      <p:pic>
        <p:nvPicPr>
          <p:cNvPr id="5" name="clip_05_clips_butt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5122" name="Picture 3" descr="Figure5_cropped.png"/>
          <p:cNvPicPr>
            <a:picLocks noChangeAspect="1" noChangeArrowheads="1"/>
          </p:cNvPicPr>
          <p:nvPr/>
        </p:nvPicPr>
        <p:blipFill>
          <a:blip r:embed="rId3"/>
          <a:srcRect/>
          <a:stretch>
            <a:fillRect/>
          </a:stretch>
        </p:blipFill>
        <p:spPr bwMode="auto">
          <a:xfrm>
            <a:off x="23149" y="1678328"/>
            <a:ext cx="8993529" cy="3179671"/>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Text Placeholder 2"/>
          <p:cNvSpPr>
            <a:spLocks noGrp="1"/>
          </p:cNvSpPr>
          <p:nvPr>
            <p:ph type="body" sz="quarter" idx="10"/>
          </p:nvPr>
        </p:nvSpPr>
        <p:spPr/>
        <p:txBody>
          <a:bodyPr/>
          <a:lstStyle/>
          <a:p>
            <a:endParaRPr lang="en-CA"/>
          </a:p>
        </p:txBody>
      </p:sp>
      <p:pic>
        <p:nvPicPr>
          <p:cNvPr id="4" name="clip_04_awareness_marque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Text Placeholder 2"/>
          <p:cNvSpPr>
            <a:spLocks noGrp="1"/>
          </p:cNvSpPr>
          <p:nvPr>
            <p:ph type="body" sz="quarter" idx="10"/>
          </p:nvPr>
        </p:nvSpPr>
        <p:spPr/>
        <p:txBody>
          <a:bodyPr/>
          <a:lstStyle/>
          <a:p>
            <a:endParaRPr lang="en-CA"/>
          </a:p>
        </p:txBody>
      </p:sp>
      <p:pic>
        <p:nvPicPr>
          <p:cNvPr id="4" name="clip_04_awareness_marque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5" name="Down Arrow 4"/>
          <p:cNvSpPr/>
          <p:nvPr/>
        </p:nvSpPr>
        <p:spPr bwMode="auto">
          <a:xfrm rot="2224384">
            <a:off x="6171727" y="417893"/>
            <a:ext cx="1792224" cy="3407748"/>
          </a:xfrm>
          <a:prstGeom prst="downArrow">
            <a:avLst/>
          </a:prstGeom>
          <a:solidFill>
            <a:srgbClr xmlns:mc="http://schemas.openxmlformats.org/markup-compatibility/2006" xmlns:a14="http://schemas.microsoft.com/office/drawing/2010/main" val="FFFF00" mc:Ignorable=""/>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rgbClr xmlns:mc="http://schemas.openxmlformats.org/markup-compatibility/2006" xmlns:a14="http://schemas.microsoft.com/office/drawing/2010/main" val="FFFFFF" mc:Ignorable=""/>
                  </a:gs>
                  <a:gs pos="100000">
                    <a:srgbClr xmlns:mc="http://schemas.openxmlformats.org/markup-compatibility/2006" xmlns:a14="http://schemas.microsoft.com/office/drawing/2010/main" val="FFFFFF" mc:Ignorable=""/>
                  </a:gs>
                </a:gsLst>
                <a:lin ang="5400000" scaled="0"/>
              </a:gradFill>
            </a:endParaRPr>
          </a:p>
        </p:txBody>
      </p:sp>
      <p:pic>
        <p:nvPicPr>
          <p:cNvPr id="2050" name="Picture 4" descr="WholeTable.jpg"/>
          <p:cNvPicPr>
            <a:picLocks noChangeAspect="1" noChangeArrowheads="1"/>
          </p:cNvPicPr>
          <p:nvPr/>
        </p:nvPicPr>
        <p:blipFill>
          <a:blip r:embed="rId3"/>
          <a:srcRect/>
          <a:stretch>
            <a:fillRect/>
          </a:stretch>
        </p:blipFill>
        <p:spPr bwMode="auto">
          <a:xfrm>
            <a:off x="0" y="219924"/>
            <a:ext cx="9144000" cy="6110221"/>
          </a:xfrm>
          <a:prstGeom prst="rect">
            <a:avLst/>
          </a:prstGeom>
          <a:noFill/>
          <a:ln w="9525">
            <a:noFill/>
            <a:miter lim="800000"/>
            <a:headEnd/>
            <a:tailEnd/>
          </a:ln>
        </p:spPr>
      </p:pic>
    </p:spTree>
    <p:extLst>
      <p:ext uri="{BB962C8B-B14F-4D97-AF65-F5344CB8AC3E}">
        <p14:creationId xmlns:p14="http://schemas.microsoft.com/office/powerpoint/2010/main" val="39362292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rgbClr xmlns:mc="http://schemas.openxmlformats.org/markup-compatibility/2006" xmlns:a14="http://schemas.microsoft.com/office/drawing/2010/main" val="FFFFFF" mc:Ignorable=""/>
                  </a:gs>
                  <a:gs pos="100000">
                    <a:srgbClr xmlns:mc="http://schemas.openxmlformats.org/markup-compatibility/2006" xmlns:a14="http://schemas.microsoft.com/office/drawing/2010/main" val="FFFFFF" mc:Ignorable=""/>
                  </a:gs>
                </a:gsLst>
                <a:lin ang="5400000" scaled="0"/>
              </a:gradFill>
            </a:endParaRPr>
          </a:p>
        </p:txBody>
      </p:sp>
      <p:pic>
        <p:nvPicPr>
          <p:cNvPr id="2050" name="Picture 4" descr="WholeTable.jpg"/>
          <p:cNvPicPr>
            <a:picLocks noChangeAspect="1" noChangeArrowheads="1"/>
          </p:cNvPicPr>
          <p:nvPr/>
        </p:nvPicPr>
        <p:blipFill>
          <a:blip r:embed="rId3"/>
          <a:srcRect/>
          <a:stretch>
            <a:fillRect/>
          </a:stretch>
        </p:blipFill>
        <p:spPr bwMode="auto">
          <a:xfrm>
            <a:off x="0" y="219924"/>
            <a:ext cx="9144000" cy="6110221"/>
          </a:xfrm>
          <a:prstGeom prst="rect">
            <a:avLst/>
          </a:prstGeom>
          <a:noFill/>
          <a:ln w="9525">
            <a:noFill/>
            <a:miter lim="800000"/>
            <a:headEnd/>
            <a:tailEnd/>
          </a:ln>
        </p:spPr>
      </p:pic>
      <p:cxnSp>
        <p:nvCxnSpPr>
          <p:cNvPr id="3" name="Straight Arrow Connector 2"/>
          <p:cNvCxnSpPr/>
          <p:nvPr/>
        </p:nvCxnSpPr>
        <p:spPr>
          <a:xfrm flipH="1">
            <a:off x="1170317" y="552091"/>
            <a:ext cx="3401685" cy="2432649"/>
          </a:xfrm>
          <a:prstGeom prst="straightConnector1">
            <a:avLst/>
          </a:prstGeom>
          <a:ln w="101600">
            <a:solidFill>
              <a:srgbClr xmlns:mc="http://schemas.openxmlformats.org/markup-compatibility/2006" xmlns:a14="http://schemas.microsoft.com/office/drawing/2010/main" val="FFFF00" mc:Ignorable=""/>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170317" y="3191774"/>
            <a:ext cx="7576868" cy="152400"/>
          </a:xfrm>
          <a:prstGeom prst="straightConnector1">
            <a:avLst/>
          </a:prstGeom>
          <a:ln w="101600">
            <a:solidFill>
              <a:srgbClr xmlns:mc="http://schemas.openxmlformats.org/markup-compatibility/2006" xmlns:a14="http://schemas.microsoft.com/office/drawing/2010/main" val="FFFF00" mc:Ignorable=""/>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1170317" y="3844506"/>
            <a:ext cx="1158815" cy="2332007"/>
          </a:xfrm>
          <a:prstGeom prst="straightConnector1">
            <a:avLst/>
          </a:prstGeom>
          <a:ln w="101600">
            <a:solidFill>
              <a:srgbClr xmlns:mc="http://schemas.openxmlformats.org/markup-compatibility/2006" xmlns:a14="http://schemas.microsoft.com/office/drawing/2010/main" val="FFFF00" mc:Ignorable=""/>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56701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rgbClr xmlns:mc="http://schemas.openxmlformats.org/markup-compatibility/2006" xmlns:a14="http://schemas.microsoft.com/office/drawing/2010/main" val="FFFFFF" mc:Ignorable=""/>
                  </a:gs>
                  <a:gs pos="100000">
                    <a:srgbClr xmlns:mc="http://schemas.openxmlformats.org/markup-compatibility/2006" xmlns:a14="http://schemas.microsoft.com/office/drawing/2010/main" val="FFFFFF" mc:Ignorable=""/>
                  </a:gs>
                </a:gsLst>
                <a:lin ang="5400000" scaled="0"/>
              </a:gradFill>
            </a:endParaRPr>
          </a:p>
        </p:txBody>
      </p:sp>
      <p:pic>
        <p:nvPicPr>
          <p:cNvPr id="2050" name="Picture 4" descr="WholeTable.jpg"/>
          <p:cNvPicPr>
            <a:picLocks noChangeAspect="1" noChangeArrowheads="1"/>
          </p:cNvPicPr>
          <p:nvPr/>
        </p:nvPicPr>
        <p:blipFill>
          <a:blip r:embed="rId3"/>
          <a:srcRect/>
          <a:stretch>
            <a:fillRect/>
          </a:stretch>
        </p:blipFill>
        <p:spPr bwMode="auto">
          <a:xfrm>
            <a:off x="0" y="219924"/>
            <a:ext cx="9144000" cy="6110221"/>
          </a:xfrm>
          <a:prstGeom prst="rect">
            <a:avLst/>
          </a:prstGeom>
          <a:noFill/>
          <a:ln w="9525">
            <a:noFill/>
            <a:miter lim="800000"/>
            <a:headEnd/>
            <a:tailEnd/>
          </a:ln>
        </p:spPr>
      </p:pic>
      <p:cxnSp>
        <p:nvCxnSpPr>
          <p:cNvPr id="3" name="Straight Arrow Connector 2"/>
          <p:cNvCxnSpPr/>
          <p:nvPr/>
        </p:nvCxnSpPr>
        <p:spPr>
          <a:xfrm flipH="1">
            <a:off x="1170318" y="2967488"/>
            <a:ext cx="1831674" cy="0"/>
          </a:xfrm>
          <a:prstGeom prst="straightConnector1">
            <a:avLst/>
          </a:prstGeom>
          <a:ln w="101600">
            <a:solidFill>
              <a:srgbClr xmlns:mc="http://schemas.openxmlformats.org/markup-compatibility/2006" xmlns:a14="http://schemas.microsoft.com/office/drawing/2010/main" val="FFFF00" mc:Ignorable=""/>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170318" y="3551209"/>
            <a:ext cx="3401682" cy="0"/>
          </a:xfrm>
          <a:prstGeom prst="straightConnector1">
            <a:avLst/>
          </a:prstGeom>
          <a:ln w="101600">
            <a:solidFill>
              <a:srgbClr xmlns:mc="http://schemas.openxmlformats.org/markup-compatibility/2006" xmlns:a14="http://schemas.microsoft.com/office/drawing/2010/main" val="FFFF00" mc:Ignorable=""/>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4142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rgbClr xmlns:mc="http://schemas.openxmlformats.org/markup-compatibility/2006" xmlns:a14="http://schemas.microsoft.com/office/drawing/2010/main" val="FFFFFF" mc:Ignorable=""/>
                  </a:gs>
                  <a:gs pos="100000">
                    <a:srgbClr xmlns:mc="http://schemas.openxmlformats.org/markup-compatibility/2006" xmlns:a14="http://schemas.microsoft.com/office/drawing/2010/main" val="FFFFFF" mc:Ignorable=""/>
                  </a:gs>
                </a:gsLst>
                <a:lin ang="5400000" scaled="0"/>
              </a:gradFill>
            </a:endParaRPr>
          </a:p>
        </p:txBody>
      </p:sp>
      <p:pic>
        <p:nvPicPr>
          <p:cNvPr id="2050" name="Picture 4" descr="WholeTable.jpg"/>
          <p:cNvPicPr>
            <a:picLocks noChangeAspect="1" noChangeArrowheads="1"/>
          </p:cNvPicPr>
          <p:nvPr/>
        </p:nvPicPr>
        <p:blipFill>
          <a:blip r:embed="rId3"/>
          <a:srcRect/>
          <a:stretch>
            <a:fillRect/>
          </a:stretch>
        </p:blipFill>
        <p:spPr bwMode="auto">
          <a:xfrm>
            <a:off x="0" y="219924"/>
            <a:ext cx="9144000" cy="6110221"/>
          </a:xfrm>
          <a:prstGeom prst="rect">
            <a:avLst/>
          </a:prstGeom>
          <a:noFill/>
          <a:ln w="9525">
            <a:noFill/>
            <a:miter lim="800000"/>
            <a:headEnd/>
            <a:tailEnd/>
          </a:ln>
        </p:spPr>
      </p:pic>
      <p:cxnSp>
        <p:nvCxnSpPr>
          <p:cNvPr id="3" name="Straight Arrow Connector 2"/>
          <p:cNvCxnSpPr/>
          <p:nvPr/>
        </p:nvCxnSpPr>
        <p:spPr>
          <a:xfrm flipH="1">
            <a:off x="1170318" y="2018581"/>
            <a:ext cx="6179388" cy="474453"/>
          </a:xfrm>
          <a:prstGeom prst="straightConnector1">
            <a:avLst/>
          </a:prstGeom>
          <a:ln w="101600">
            <a:solidFill>
              <a:srgbClr xmlns:mc="http://schemas.openxmlformats.org/markup-compatibility/2006" xmlns:a14="http://schemas.microsoft.com/office/drawing/2010/main" val="FFFF00" mc:Ignorable=""/>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983411" y="4419959"/>
            <a:ext cx="776379" cy="548856"/>
          </a:xfrm>
          <a:prstGeom prst="straightConnector1">
            <a:avLst/>
          </a:prstGeom>
          <a:ln w="101600">
            <a:solidFill>
              <a:srgbClr xmlns:mc="http://schemas.openxmlformats.org/markup-compatibility/2006" xmlns:a14="http://schemas.microsoft.com/office/drawing/2010/main" val="FFFF00" mc:Ignorable=""/>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170318" y="4057650"/>
            <a:ext cx="1385980" cy="635120"/>
          </a:xfrm>
          <a:prstGeom prst="straightConnector1">
            <a:avLst/>
          </a:prstGeom>
          <a:ln w="101600">
            <a:solidFill>
              <a:srgbClr xmlns:mc="http://schemas.openxmlformats.org/markup-compatibility/2006" xmlns:a14="http://schemas.microsoft.com/office/drawing/2010/main" val="FFFF00" mc:Ignorable=""/>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1170318" y="3588589"/>
            <a:ext cx="2711570" cy="1380227"/>
          </a:xfrm>
          <a:prstGeom prst="straightConnector1">
            <a:avLst/>
          </a:prstGeom>
          <a:ln w="101600">
            <a:solidFill>
              <a:srgbClr xmlns:mc="http://schemas.openxmlformats.org/markup-compatibility/2006" xmlns:a14="http://schemas.microsoft.com/office/drawing/2010/main" val="FFFF00" mc:Ignorable=""/>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1170318" y="2812211"/>
            <a:ext cx="6711352" cy="2439120"/>
          </a:xfrm>
          <a:prstGeom prst="straightConnector1">
            <a:avLst/>
          </a:prstGeom>
          <a:ln w="101600">
            <a:solidFill>
              <a:srgbClr xmlns:mc="http://schemas.openxmlformats.org/markup-compatibility/2006" xmlns:a14="http://schemas.microsoft.com/office/drawing/2010/main" val="FFFF00" mc:Ignorable=""/>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1170319" y="3260786"/>
            <a:ext cx="5282239" cy="2237476"/>
          </a:xfrm>
          <a:prstGeom prst="straightConnector1">
            <a:avLst/>
          </a:prstGeom>
          <a:ln w="101600">
            <a:solidFill>
              <a:srgbClr xmlns:mc="http://schemas.openxmlformats.org/markup-compatibility/2006" xmlns:a14="http://schemas.microsoft.com/office/drawing/2010/main" val="FFFF00" mc:Ignorable=""/>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1269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935620" y="2497574"/>
            <a:ext cx="7336367" cy="3416320"/>
          </a:xfrm>
          <a:prstGeom prst="rect">
            <a:avLst/>
          </a:prstGeom>
        </p:spPr>
        <p:txBody>
          <a:bodyPr wrap="none">
            <a:spAutoFit/>
          </a:bodyPr>
          <a:lstStyle/>
          <a:p>
            <a:r>
              <a:rPr lang="en-CA" sz="7200" dirty="0" smtClean="0"/>
              <a:t>Marquee</a:t>
            </a:r>
          </a:p>
          <a:p>
            <a:endParaRPr lang="en-CA" sz="7200" dirty="0" smtClean="0"/>
          </a:p>
          <a:p>
            <a:r>
              <a:rPr lang="en-CA" sz="7200" dirty="0" smtClean="0"/>
              <a:t>Awareness &amp; Text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4" name="clip_00_group_us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Text Placeholder 2"/>
          <p:cNvSpPr>
            <a:spLocks noGrp="1"/>
          </p:cNvSpPr>
          <p:nvPr>
            <p:ph type="body" sz="quarter" idx="10"/>
          </p:nvPr>
        </p:nvSpPr>
        <p:spPr/>
        <p:txBody>
          <a:bodyPr/>
          <a:lstStyle/>
          <a:p>
            <a:endParaRPr lang="en-CA"/>
          </a:p>
        </p:txBody>
      </p:sp>
      <p:pic>
        <p:nvPicPr>
          <p:cNvPr id="4" name="clip_04_awareness_marque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Text Placeholder 2"/>
          <p:cNvSpPr>
            <a:spLocks noGrp="1"/>
          </p:cNvSpPr>
          <p:nvPr>
            <p:ph type="body" sz="quarter" idx="10"/>
          </p:nvPr>
        </p:nvSpPr>
        <p:spPr/>
        <p:txBody>
          <a:bodyPr/>
          <a:lstStyle/>
          <a:p>
            <a:endParaRPr lang="en-CA"/>
          </a:p>
        </p:txBody>
      </p:sp>
      <p:pic>
        <p:nvPicPr>
          <p:cNvPr id="4" name="clip_06_container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935620" y="2497574"/>
            <a:ext cx="4153701" cy="1200329"/>
          </a:xfrm>
          <a:prstGeom prst="rect">
            <a:avLst/>
          </a:prstGeom>
        </p:spPr>
        <p:txBody>
          <a:bodyPr wrap="none">
            <a:spAutoFit/>
          </a:bodyPr>
          <a:lstStyle/>
          <a:p>
            <a:r>
              <a:rPr lang="en-CA" sz="7200" dirty="0" smtClean="0"/>
              <a:t>Container</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Text Placeholder 2"/>
          <p:cNvSpPr>
            <a:spLocks noGrp="1"/>
          </p:cNvSpPr>
          <p:nvPr>
            <p:ph type="body" sz="quarter" idx="10"/>
          </p:nvPr>
        </p:nvSpPr>
        <p:spPr/>
        <p:txBody>
          <a:bodyPr/>
          <a:lstStyle/>
          <a:p>
            <a:endParaRPr lang="en-CA"/>
          </a:p>
        </p:txBody>
      </p:sp>
      <p:pic>
        <p:nvPicPr>
          <p:cNvPr id="4" name="clip_06_container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 y="-36576"/>
            <a:ext cx="9144000" cy="6858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7170" name="Picture 1" descr="Figure7_cropped"/>
          <p:cNvPicPr>
            <a:picLocks noChangeAspect="1" noChangeArrowheads="1"/>
          </p:cNvPicPr>
          <p:nvPr/>
        </p:nvPicPr>
        <p:blipFill>
          <a:blip r:embed="rId3"/>
          <a:srcRect/>
          <a:stretch>
            <a:fillRect/>
          </a:stretch>
        </p:blipFill>
        <p:spPr bwMode="auto">
          <a:xfrm>
            <a:off x="2095017" y="474563"/>
            <a:ext cx="4074289" cy="5329296"/>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8194" name="Picture 4" descr="Figure8_cropped"/>
          <p:cNvPicPr>
            <a:picLocks noChangeAspect="1" noChangeArrowheads="1"/>
          </p:cNvPicPr>
          <p:nvPr/>
        </p:nvPicPr>
        <p:blipFill>
          <a:blip r:embed="rId3"/>
          <a:srcRect/>
          <a:stretch>
            <a:fillRect/>
          </a:stretch>
        </p:blipFill>
        <p:spPr bwMode="auto">
          <a:xfrm>
            <a:off x="1099596" y="462988"/>
            <a:ext cx="6250328" cy="6059842"/>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935620" y="2497574"/>
            <a:ext cx="3963970" cy="1200329"/>
          </a:xfrm>
          <a:prstGeom prst="rect">
            <a:avLst/>
          </a:prstGeom>
        </p:spPr>
        <p:txBody>
          <a:bodyPr wrap="none">
            <a:spAutoFit/>
          </a:bodyPr>
          <a:lstStyle/>
          <a:p>
            <a:r>
              <a:rPr lang="en-CA" sz="7200" dirty="0" smtClean="0"/>
              <a:t>Save-Out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dirty="0"/>
          </a:p>
        </p:txBody>
      </p:sp>
      <p:sp>
        <p:nvSpPr>
          <p:cNvPr id="3" name="Text Placeholder 2"/>
          <p:cNvSpPr>
            <a:spLocks noGrp="1"/>
          </p:cNvSpPr>
          <p:nvPr>
            <p:ph type="body" sz="quarter" idx="10"/>
          </p:nvPr>
        </p:nvSpPr>
        <p:spPr/>
        <p:txBody>
          <a:bodyPr/>
          <a:lstStyle/>
          <a:p>
            <a:endParaRPr lang="en-CA"/>
          </a:p>
        </p:txBody>
      </p:sp>
      <p:pic>
        <p:nvPicPr>
          <p:cNvPr id="4" name="clip_07_save_out.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9144000" cy="6858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8194" name="Picture 4" descr="Figure8_cropped"/>
          <p:cNvPicPr>
            <a:picLocks noChangeAspect="1" noChangeArrowheads="1"/>
          </p:cNvPicPr>
          <p:nvPr/>
        </p:nvPicPr>
        <p:blipFill>
          <a:blip r:embed="rId3"/>
          <a:srcRect/>
          <a:stretch>
            <a:fillRect/>
          </a:stretch>
        </p:blipFill>
        <p:spPr bwMode="auto">
          <a:xfrm>
            <a:off x="1099596" y="462988"/>
            <a:ext cx="6250328" cy="6059842"/>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4294967295"/>
          </p:nvPr>
        </p:nvSpPr>
        <p:spPr>
          <a:xfrm>
            <a:off x="7162800" y="133350"/>
            <a:ext cx="1905000" cy="457200"/>
          </a:xfrm>
          <a:prstGeom prst="rect">
            <a:avLst/>
          </a:prstGeom>
        </p:spPr>
        <p:txBody>
          <a:bodyPr/>
          <a:lstStyle/>
          <a:p>
            <a:fld id="{CA5C607B-0322-4B0A-833E-68C8E2C0F076}" type="slidenum">
              <a:rPr lang="en-US"/>
              <a:pPr/>
              <a:t>49</a:t>
            </a:fld>
            <a:endParaRPr lang="en-US"/>
          </a:p>
        </p:txBody>
      </p:sp>
      <p:sp>
        <p:nvSpPr>
          <p:cNvPr id="87042" name="Rectangle 2"/>
          <p:cNvSpPr>
            <a:spLocks noChangeArrowheads="1"/>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w="9525">
            <a:solidFill>
              <a:schemeClr val="tx1"/>
            </a:solidFill>
            <a:miter lim="800000"/>
            <a:headEnd/>
            <a:tailEnd/>
          </a:ln>
          <a:effectLst/>
        </p:spPr>
        <p:txBody>
          <a:bodyPr wrap="none" anchor="ctr"/>
          <a:lstStyle/>
          <a:p>
            <a:endParaRPr lang="en-US"/>
          </a:p>
        </p:txBody>
      </p:sp>
      <p:sp>
        <p:nvSpPr>
          <p:cNvPr id="87043" name="Rectangle 3"/>
          <p:cNvSpPr>
            <a:spLocks noChangeArrowheads="1"/>
          </p:cNvSpPr>
          <p:nvPr/>
        </p:nvSpPr>
        <p:spPr bwMode="auto">
          <a:xfrm>
            <a:off x="0" y="1341438"/>
            <a:ext cx="9144000" cy="3743325"/>
          </a:xfrm>
          <a:prstGeom prst="rect">
            <a:avLst/>
          </a:prstGeom>
          <a:solidFill>
            <a:srgbClr xmlns:mc="http://schemas.openxmlformats.org/markup-compatibility/2006" xmlns:a14="http://schemas.microsoft.com/office/drawing/2010/main" val="333333" mc:Ignorable=""/>
          </a:solidFill>
          <a:ln w="9525">
            <a:solidFill>
              <a:schemeClr val="tx1"/>
            </a:solidFill>
            <a:miter lim="800000"/>
            <a:headEnd/>
            <a:tailEnd/>
          </a:ln>
          <a:effectLst/>
        </p:spPr>
        <p:txBody>
          <a:bodyPr wrap="none" anchor="ctr"/>
          <a:lstStyle/>
          <a:p>
            <a:pPr algn="ctr"/>
            <a:r>
              <a:rPr lang="en-CA" sz="6000" dirty="0" smtClean="0">
                <a:solidFill>
                  <a:schemeClr val="bg1"/>
                </a:solidFill>
                <a:latin typeface="+mj-lt"/>
              </a:rPr>
              <a:t>Evaluation</a:t>
            </a:r>
            <a:endParaRPr lang="en-US" sz="6000" dirty="0">
              <a:solidFill>
                <a:schemeClr val="bg1"/>
              </a:solidFill>
              <a:latin typeface="+mj-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2050" name="Picture 4" descr="WholeTable.jpg"/>
          <p:cNvPicPr>
            <a:picLocks noChangeAspect="1" noChangeArrowheads="1"/>
          </p:cNvPicPr>
          <p:nvPr/>
        </p:nvPicPr>
        <p:blipFill>
          <a:blip r:embed="rId3"/>
          <a:srcRect/>
          <a:stretch>
            <a:fillRect/>
          </a:stretch>
        </p:blipFill>
        <p:spPr bwMode="auto">
          <a:xfrm>
            <a:off x="0" y="219924"/>
            <a:ext cx="9144000" cy="6110221"/>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4294967295"/>
          </p:nvPr>
        </p:nvSpPr>
        <p:spPr>
          <a:xfrm>
            <a:off x="7162800" y="133350"/>
            <a:ext cx="1905000" cy="457200"/>
          </a:xfrm>
          <a:prstGeom prst="rect">
            <a:avLst/>
          </a:prstGeom>
        </p:spPr>
        <p:txBody>
          <a:bodyPr/>
          <a:lstStyle/>
          <a:p>
            <a:fld id="{CA5C607B-0322-4B0A-833E-68C8E2C0F076}" type="slidenum">
              <a:rPr lang="en-US"/>
              <a:pPr/>
              <a:t>50</a:t>
            </a:fld>
            <a:endParaRPr lang="en-US"/>
          </a:p>
        </p:txBody>
      </p:sp>
      <p:sp>
        <p:nvSpPr>
          <p:cNvPr id="87042" name="Rectangle 2"/>
          <p:cNvSpPr>
            <a:spLocks noChangeArrowheads="1"/>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w="9525">
            <a:solidFill>
              <a:schemeClr val="tx1"/>
            </a:solidFill>
            <a:miter lim="800000"/>
            <a:headEnd/>
            <a:tailEnd/>
          </a:ln>
          <a:effectLst/>
        </p:spPr>
        <p:txBody>
          <a:bodyPr wrap="none" anchor="ctr"/>
          <a:lstStyle/>
          <a:p>
            <a:endParaRPr lang="en-US"/>
          </a:p>
        </p:txBody>
      </p:sp>
      <p:sp>
        <p:nvSpPr>
          <p:cNvPr id="87043" name="Rectangle 3"/>
          <p:cNvSpPr>
            <a:spLocks noChangeArrowheads="1"/>
          </p:cNvSpPr>
          <p:nvPr/>
        </p:nvSpPr>
        <p:spPr bwMode="auto">
          <a:xfrm>
            <a:off x="0" y="1341438"/>
            <a:ext cx="9144000" cy="3743325"/>
          </a:xfrm>
          <a:prstGeom prst="rect">
            <a:avLst/>
          </a:prstGeom>
          <a:solidFill>
            <a:srgbClr xmlns:mc="http://schemas.openxmlformats.org/markup-compatibility/2006" xmlns:a14="http://schemas.microsoft.com/office/drawing/2010/main" val="333333" mc:Ignorable=""/>
          </a:solidFill>
          <a:ln w="9525">
            <a:solidFill>
              <a:schemeClr val="tx1"/>
            </a:solidFill>
            <a:miter lim="800000"/>
            <a:headEnd/>
            <a:tailEnd/>
          </a:ln>
          <a:effectLst/>
        </p:spPr>
        <p:txBody>
          <a:bodyPr wrap="none" anchor="ctr"/>
          <a:lstStyle/>
          <a:p>
            <a:pPr algn="ctr"/>
            <a:r>
              <a:rPr lang="en-CA" sz="6000" dirty="0" smtClean="0">
                <a:solidFill>
                  <a:schemeClr val="bg1"/>
                </a:solidFill>
                <a:latin typeface="+mj-lt"/>
              </a:rPr>
              <a:t>Methodology</a:t>
            </a:r>
            <a:endParaRPr lang="en-US" sz="6000" dirty="0">
              <a:solidFill>
                <a:schemeClr val="bg1"/>
              </a:solidFill>
              <a:latin typeface="+mj-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119872" y="6364224"/>
            <a:ext cx="1024128" cy="493776"/>
          </a:xfrm>
          <a:prstGeom prst="rect">
            <a:avLst/>
          </a:prstGeom>
          <a:solidFill>
            <a:schemeClr val="bg1"/>
          </a:solidFill>
          <a:ln>
            <a:noFill/>
            <a:headEnd type="none" w="med" len="med"/>
            <a:tailEnd type="none" w="med" len="med"/>
          </a:ln>
          <a:effectLst/>
          <a:scene3d>
            <a:camera prst="orthographicFront" fov="0">
              <a:rot lat="0" lon="0" rev="0"/>
            </a:camera>
            <a:lightRig rig="glow" dir="t">
              <a:rot lat="0" lon="0" rev="6360000"/>
            </a:lightRig>
          </a:scene3d>
          <a:sp3d contourW="1000" prstMaterial="flat">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3076" name="Picture 4" descr="http://emssolutionsinc.files.wordpress.com/2009/08/guinea-pi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334" y="877062"/>
            <a:ext cx="3219450" cy="3676650"/>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pic>
        <p:nvPicPr>
          <p:cNvPr id="3078" name="Picture 6" descr="http://www.essendonvet.com.au/files/images/guinea-pig---tan.jpg"/>
          <p:cNvPicPr>
            <a:picLocks noChangeAspect="1" noChangeArrowheads="1"/>
          </p:cNvPicPr>
          <p:nvPr/>
        </p:nvPicPr>
        <p:blipFill>
          <a:blip r:embed="rId4">
            <a:clrChange>
              <a:clrFrom>
                <a:srgbClr xmlns:mc="http://schemas.openxmlformats.org/markup-compatibility/2006" xmlns:a14="http://schemas.microsoft.com/office/drawing/2010/main" val="FFFFFF" mc:Ignorable=""/>
              </a:clrFrom>
              <a:clrTo>
                <a:srgbClr xmlns:mc="http://schemas.openxmlformats.org/markup-compatibility/2006" xmlns:a14="http://schemas.microsoft.com/office/drawing/2010/main" val="FFFFFF" mc:Ignorable="">
                  <a:alpha val="0"/>
                </a:srgbClr>
              </a:clrTo>
            </a:clrChange>
            <a:extLst>
              <a:ext uri="{28A0092B-C50C-407E-A947-70E740481C1C}">
                <a14:useLocalDpi xmlns:a14="http://schemas.microsoft.com/office/drawing/2010/main" val="0"/>
              </a:ext>
            </a:extLst>
          </a:blip>
          <a:srcRect/>
          <a:stretch>
            <a:fillRect/>
          </a:stretch>
        </p:blipFill>
        <p:spPr bwMode="auto">
          <a:xfrm>
            <a:off x="2837012" y="2433574"/>
            <a:ext cx="5151287" cy="3436874"/>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pic>
        <p:nvPicPr>
          <p:cNvPr id="3074" name="Picture 2" descr="http://pettalk.com.au/blogs/media/blogs/PetBlog/14469822_7-guinea-pig_b.jpg"/>
          <p:cNvPicPr>
            <a:picLocks noChangeAspect="1" noChangeArrowheads="1"/>
          </p:cNvPicPr>
          <p:nvPr/>
        </p:nvPicPr>
        <p:blipFill>
          <a:blip r:embed="rId5">
            <a:clrChange>
              <a:clrFrom>
                <a:srgbClr xmlns:mc="http://schemas.openxmlformats.org/markup-compatibility/2006" xmlns:a14="http://schemas.microsoft.com/office/drawing/2010/main" val="FFFFFF" mc:Ignorable=""/>
              </a:clrFrom>
              <a:clrTo>
                <a:srgbClr xmlns:mc="http://schemas.openxmlformats.org/markup-compatibility/2006" xmlns:a14="http://schemas.microsoft.com/office/drawing/2010/main" val="FFFFFF" mc:Ignorable="">
                  <a:alpha val="0"/>
                </a:srgbClr>
              </a:clrTo>
            </a:clrChange>
            <a:extLst>
              <a:ext uri="{28A0092B-C50C-407E-A947-70E740481C1C}">
                <a14:useLocalDpi xmlns:a14="http://schemas.microsoft.com/office/drawing/2010/main" val="0"/>
              </a:ext>
            </a:extLst>
          </a:blip>
          <a:srcRect/>
          <a:stretch>
            <a:fillRect/>
          </a:stretch>
        </p:blipFill>
        <p:spPr bwMode="auto">
          <a:xfrm>
            <a:off x="713232" y="2679827"/>
            <a:ext cx="3810000" cy="3495675"/>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pic>
        <p:nvPicPr>
          <p:cNvPr id="3080" name="Picture 8" descr="http://www.hiram.edu/faculty/newsandevents/harbinger/archives/04242006/guineapig.jpg.jpg"/>
          <p:cNvPicPr>
            <a:picLocks noChangeAspect="1" noChangeArrowheads="1"/>
          </p:cNvPicPr>
          <p:nvPr/>
        </p:nvPicPr>
        <p:blipFill rotWithShape="1">
          <a:blip r:embed="rId6">
            <a:clrChange>
              <a:clrFrom>
                <a:srgbClr xmlns:mc="http://schemas.openxmlformats.org/markup-compatibility/2006" xmlns:a14="http://schemas.microsoft.com/office/drawing/2010/main" val="FFFFFF" mc:Ignorable=""/>
              </a:clrFrom>
              <a:clrTo>
                <a:srgbClr xmlns:mc="http://schemas.openxmlformats.org/markup-compatibility/2006" xmlns:a14="http://schemas.microsoft.com/office/drawing/2010/main" val="FFFFFF" mc:Ignorable="">
                  <a:alpha val="0"/>
                </a:srgbClr>
              </a:clrTo>
            </a:clrChange>
            <a:extLst>
              <a:ext uri="{28A0092B-C50C-407E-A947-70E740481C1C}">
                <a14:useLocalDpi xmlns:a14="http://schemas.microsoft.com/office/drawing/2010/main" val="0"/>
              </a:ext>
            </a:extLst>
          </a:blip>
          <a:srcRect l="11773" t="15659" r="6626" b="13302"/>
          <a:stretch/>
        </p:blipFill>
        <p:spPr bwMode="auto">
          <a:xfrm flipH="1">
            <a:off x="4828032" y="4169664"/>
            <a:ext cx="4169663" cy="2471785"/>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Tree>
    <p:extLst>
      <p:ext uri="{BB962C8B-B14F-4D97-AF65-F5344CB8AC3E}">
        <p14:creationId xmlns:p14="http://schemas.microsoft.com/office/powerpoint/2010/main" val="28119188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4294967295"/>
          </p:nvPr>
        </p:nvSpPr>
        <p:spPr>
          <a:xfrm>
            <a:off x="7162800" y="133350"/>
            <a:ext cx="1905000" cy="457200"/>
          </a:xfrm>
          <a:prstGeom prst="rect">
            <a:avLst/>
          </a:prstGeom>
        </p:spPr>
        <p:txBody>
          <a:bodyPr/>
          <a:lstStyle/>
          <a:p>
            <a:fld id="{CA5C607B-0322-4B0A-833E-68C8E2C0F076}" type="slidenum">
              <a:rPr lang="en-US"/>
              <a:pPr/>
              <a:t>52</a:t>
            </a:fld>
            <a:endParaRPr lang="en-US"/>
          </a:p>
        </p:txBody>
      </p:sp>
      <p:sp>
        <p:nvSpPr>
          <p:cNvPr id="87042" name="Rectangle 2"/>
          <p:cNvSpPr>
            <a:spLocks noChangeArrowheads="1"/>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w="9525">
            <a:solidFill>
              <a:schemeClr val="tx1"/>
            </a:solidFill>
            <a:miter lim="800000"/>
            <a:headEnd/>
            <a:tailEnd/>
          </a:ln>
          <a:effectLst/>
        </p:spPr>
        <p:txBody>
          <a:bodyPr wrap="none" anchor="ctr"/>
          <a:lstStyle/>
          <a:p>
            <a:endParaRPr lang="en-US"/>
          </a:p>
        </p:txBody>
      </p:sp>
      <p:sp>
        <p:nvSpPr>
          <p:cNvPr id="87043" name="Rectangle 3"/>
          <p:cNvSpPr>
            <a:spLocks noChangeArrowheads="1"/>
          </p:cNvSpPr>
          <p:nvPr/>
        </p:nvSpPr>
        <p:spPr bwMode="auto">
          <a:xfrm>
            <a:off x="0" y="1341438"/>
            <a:ext cx="9144000" cy="3743325"/>
          </a:xfrm>
          <a:prstGeom prst="rect">
            <a:avLst/>
          </a:prstGeom>
          <a:solidFill>
            <a:srgbClr xmlns:mc="http://schemas.openxmlformats.org/markup-compatibility/2006" xmlns:a14="http://schemas.microsoft.com/office/drawing/2010/main" val="333333" mc:Ignorable=""/>
          </a:solidFill>
          <a:ln w="9525">
            <a:solidFill>
              <a:schemeClr val="tx1"/>
            </a:solidFill>
            <a:miter lim="800000"/>
            <a:headEnd/>
            <a:tailEnd/>
          </a:ln>
          <a:effectLst/>
        </p:spPr>
        <p:txBody>
          <a:bodyPr wrap="none" anchor="ctr"/>
          <a:lstStyle/>
          <a:p>
            <a:pPr algn="ctr"/>
            <a:r>
              <a:rPr lang="en-CA" sz="6000" dirty="0" smtClean="0">
                <a:solidFill>
                  <a:schemeClr val="bg1"/>
                </a:solidFill>
                <a:latin typeface="+mj-lt"/>
              </a:rPr>
              <a:t>Results: Overall</a:t>
            </a:r>
            <a:endParaRPr lang="en-US" sz="6000" dirty="0">
              <a:solidFill>
                <a:schemeClr val="bg1"/>
              </a:solidFill>
              <a:latin typeface="+mj-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4294967295"/>
          </p:nvPr>
        </p:nvSpPr>
        <p:spPr>
          <a:xfrm>
            <a:off x="7162800" y="133350"/>
            <a:ext cx="1905000" cy="457200"/>
          </a:xfrm>
          <a:prstGeom prst="rect">
            <a:avLst/>
          </a:prstGeom>
        </p:spPr>
        <p:txBody>
          <a:bodyPr/>
          <a:lstStyle/>
          <a:p>
            <a:fld id="{CA5C607B-0322-4B0A-833E-68C8E2C0F076}" type="slidenum">
              <a:rPr lang="en-US"/>
              <a:pPr/>
              <a:t>53</a:t>
            </a:fld>
            <a:endParaRPr lang="en-US"/>
          </a:p>
        </p:txBody>
      </p:sp>
      <p:sp>
        <p:nvSpPr>
          <p:cNvPr id="87042" name="Rectangle 2"/>
          <p:cNvSpPr>
            <a:spLocks noChangeArrowheads="1"/>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w="9525">
            <a:solidFill>
              <a:schemeClr val="tx1"/>
            </a:solidFill>
            <a:miter lim="800000"/>
            <a:headEnd/>
            <a:tailEnd/>
          </a:ln>
          <a:effectLst/>
        </p:spPr>
        <p:txBody>
          <a:bodyPr wrap="none" anchor="ctr"/>
          <a:lstStyle/>
          <a:p>
            <a:endParaRPr lang="en-US"/>
          </a:p>
        </p:txBody>
      </p:sp>
      <p:sp>
        <p:nvSpPr>
          <p:cNvPr id="87043" name="Rectangle 3"/>
          <p:cNvSpPr>
            <a:spLocks noChangeArrowheads="1"/>
          </p:cNvSpPr>
          <p:nvPr/>
        </p:nvSpPr>
        <p:spPr bwMode="auto">
          <a:xfrm>
            <a:off x="0" y="1341438"/>
            <a:ext cx="9144000" cy="3743325"/>
          </a:xfrm>
          <a:prstGeom prst="rect">
            <a:avLst/>
          </a:prstGeom>
          <a:solidFill>
            <a:srgbClr xmlns:mc="http://schemas.openxmlformats.org/markup-compatibility/2006" xmlns:a14="http://schemas.microsoft.com/office/drawing/2010/main" val="333333" mc:Ignorable=""/>
          </a:solidFill>
          <a:ln w="9525">
            <a:solidFill>
              <a:schemeClr val="tx1"/>
            </a:solidFill>
            <a:miter lim="800000"/>
            <a:headEnd/>
            <a:tailEnd/>
          </a:ln>
          <a:effectLst/>
        </p:spPr>
        <p:txBody>
          <a:bodyPr wrap="none" anchor="ctr"/>
          <a:lstStyle/>
          <a:p>
            <a:pPr algn="ctr"/>
            <a:r>
              <a:rPr lang="en-CA" sz="6000" dirty="0" smtClean="0">
                <a:solidFill>
                  <a:schemeClr val="bg1"/>
                </a:solidFill>
                <a:latin typeface="+mj-lt"/>
              </a:rPr>
              <a:t>Results: Traits</a:t>
            </a:r>
            <a:endParaRPr lang="en-US" sz="6000" dirty="0">
              <a:solidFill>
                <a:schemeClr val="bg1"/>
              </a:solidFill>
              <a:latin typeface="+mj-lt"/>
            </a:endParaRPr>
          </a:p>
        </p:txBody>
      </p:sp>
    </p:spTree>
    <p:extLst>
      <p:ext uri="{BB962C8B-B14F-4D97-AF65-F5344CB8AC3E}">
        <p14:creationId xmlns:p14="http://schemas.microsoft.com/office/powerpoint/2010/main" val="6022281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4294967295"/>
          </p:nvPr>
        </p:nvSpPr>
        <p:spPr>
          <a:xfrm>
            <a:off x="7162800" y="133350"/>
            <a:ext cx="1905000" cy="457200"/>
          </a:xfrm>
          <a:prstGeom prst="rect">
            <a:avLst/>
          </a:prstGeom>
        </p:spPr>
        <p:txBody>
          <a:bodyPr/>
          <a:lstStyle/>
          <a:p>
            <a:fld id="{CA5C607B-0322-4B0A-833E-68C8E2C0F076}" type="slidenum">
              <a:rPr lang="en-US"/>
              <a:pPr/>
              <a:t>54</a:t>
            </a:fld>
            <a:endParaRPr lang="en-US"/>
          </a:p>
        </p:txBody>
      </p:sp>
      <p:sp>
        <p:nvSpPr>
          <p:cNvPr id="87042" name="Rectangle 2"/>
          <p:cNvSpPr>
            <a:spLocks noChangeArrowheads="1"/>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w="9525">
            <a:solidFill>
              <a:srgbClr xmlns:mc="http://schemas.openxmlformats.org/markup-compatibility/2006" xmlns:a14="http://schemas.microsoft.com/office/drawing/2010/main" val="000000" mc:Ignorable=""/>
            </a:solidFill>
            <a:miter lim="800000"/>
            <a:headEnd/>
            <a:tailEnd/>
          </a:ln>
          <a:effectLst/>
        </p:spPr>
        <p:txBody>
          <a:bodyPr wrap="none" anchor="ctr"/>
          <a:lstStyle/>
          <a:p>
            <a:endParaRPr lang="en-US"/>
          </a:p>
        </p:txBody>
      </p:sp>
      <p:sp>
        <p:nvSpPr>
          <p:cNvPr id="87043" name="Rectangle 3"/>
          <p:cNvSpPr>
            <a:spLocks noChangeArrowheads="1"/>
          </p:cNvSpPr>
          <p:nvPr/>
        </p:nvSpPr>
        <p:spPr bwMode="auto">
          <a:xfrm>
            <a:off x="4838700" y="4562475"/>
            <a:ext cx="4743450" cy="1285875"/>
          </a:xfrm>
          <a:prstGeom prst="rect">
            <a:avLst/>
          </a:prstGeom>
          <a:noFill/>
          <a:ln w="9525">
            <a:noFill/>
            <a:miter lim="800000"/>
            <a:headEnd/>
            <a:tailEnd/>
          </a:ln>
          <a:effectLst/>
        </p:spPr>
        <p:txBody>
          <a:bodyPr wrap="none" anchor="ctr"/>
          <a:lstStyle/>
          <a:p>
            <a:r>
              <a:rPr lang="en-CA" sz="6000" dirty="0" smtClean="0">
                <a:solidFill>
                  <a:schemeClr val="bg1"/>
                </a:solidFill>
                <a:latin typeface="+mj-lt"/>
              </a:rPr>
              <a:t>Awareness</a:t>
            </a:r>
            <a:endParaRPr lang="en-US" sz="6000" dirty="0">
              <a:solidFill>
                <a:schemeClr val="bg1"/>
              </a:solidFill>
              <a:latin typeface="+mj-lt"/>
            </a:endParaRPr>
          </a:p>
        </p:txBody>
      </p:sp>
      <p:pic>
        <p:nvPicPr>
          <p:cNvPr id="5" name="Picture 4" descr="Figure6_cropped.png"/>
          <p:cNvPicPr>
            <a:picLocks noChangeAspect="1" noChangeArrowheads="1"/>
          </p:cNvPicPr>
          <p:nvPr/>
        </p:nvPicPr>
        <p:blipFill>
          <a:blip r:embed="rId3"/>
          <a:srcRect/>
          <a:stretch>
            <a:fillRect/>
          </a:stretch>
        </p:blipFill>
        <p:spPr bwMode="auto">
          <a:xfrm>
            <a:off x="0" y="340134"/>
            <a:ext cx="9144000" cy="3908016"/>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5122" name="Picture 3" descr="Figure5_cropped.png"/>
          <p:cNvPicPr>
            <a:picLocks noChangeAspect="1" noChangeArrowheads="1"/>
          </p:cNvPicPr>
          <p:nvPr/>
        </p:nvPicPr>
        <p:blipFill>
          <a:blip r:embed="rId3"/>
          <a:srcRect/>
          <a:stretch>
            <a:fillRect/>
          </a:stretch>
        </p:blipFill>
        <p:spPr bwMode="auto">
          <a:xfrm>
            <a:off x="0" y="1297328"/>
            <a:ext cx="8993529" cy="3179671"/>
          </a:xfrm>
          <a:prstGeom prst="rect">
            <a:avLst/>
          </a:prstGeom>
          <a:noFill/>
          <a:ln w="9525">
            <a:noFill/>
            <a:miter lim="800000"/>
            <a:headEnd/>
            <a:tailEnd/>
          </a:ln>
        </p:spPr>
      </p:pic>
      <p:sp>
        <p:nvSpPr>
          <p:cNvPr id="4" name="Rectangle 3"/>
          <p:cNvSpPr>
            <a:spLocks noChangeArrowheads="1"/>
          </p:cNvSpPr>
          <p:nvPr/>
        </p:nvSpPr>
        <p:spPr bwMode="auto">
          <a:xfrm>
            <a:off x="2647950" y="4810125"/>
            <a:ext cx="4743450" cy="1285875"/>
          </a:xfrm>
          <a:prstGeom prst="rect">
            <a:avLst/>
          </a:prstGeom>
          <a:noFill/>
          <a:ln w="9525">
            <a:noFill/>
            <a:miter lim="800000"/>
            <a:headEnd/>
            <a:tailEnd/>
          </a:ln>
          <a:effectLst/>
        </p:spPr>
        <p:txBody>
          <a:bodyPr wrap="none" anchor="ctr"/>
          <a:lstStyle/>
          <a:p>
            <a:r>
              <a:rPr lang="en-CA" sz="6000" dirty="0" smtClean="0">
                <a:solidFill>
                  <a:schemeClr val="bg1"/>
                </a:solidFill>
                <a:latin typeface="+mj-lt"/>
              </a:rPr>
              <a:t>Division of Labour</a:t>
            </a:r>
            <a:endParaRPr lang="en-US" sz="6000" dirty="0">
              <a:solidFill>
                <a:schemeClr val="bg1"/>
              </a:solidFill>
              <a:latin typeface="+mj-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8194" name="Picture 4" descr="Figure8_cropped"/>
          <p:cNvPicPr>
            <a:picLocks noChangeAspect="1" noChangeArrowheads="1"/>
          </p:cNvPicPr>
          <p:nvPr/>
        </p:nvPicPr>
        <p:blipFill>
          <a:blip r:embed="rId3"/>
          <a:srcRect/>
          <a:stretch>
            <a:fillRect/>
          </a:stretch>
        </p:blipFill>
        <p:spPr bwMode="auto">
          <a:xfrm>
            <a:off x="2052096" y="0"/>
            <a:ext cx="5148804" cy="4991888"/>
          </a:xfrm>
          <a:prstGeom prst="rect">
            <a:avLst/>
          </a:prstGeom>
          <a:noFill/>
          <a:ln w="9525">
            <a:noFill/>
            <a:miter lim="800000"/>
            <a:headEnd/>
            <a:tailEnd/>
          </a:ln>
        </p:spPr>
      </p:pic>
      <p:sp>
        <p:nvSpPr>
          <p:cNvPr id="6" name="Rectangle 5"/>
          <p:cNvSpPr>
            <a:spLocks noChangeArrowheads="1"/>
          </p:cNvSpPr>
          <p:nvPr/>
        </p:nvSpPr>
        <p:spPr bwMode="auto">
          <a:xfrm>
            <a:off x="4400550" y="4981575"/>
            <a:ext cx="4743450" cy="1285875"/>
          </a:xfrm>
          <a:prstGeom prst="rect">
            <a:avLst/>
          </a:prstGeom>
          <a:noFill/>
          <a:ln w="9525">
            <a:noFill/>
            <a:miter lim="800000"/>
            <a:headEnd/>
            <a:tailEnd/>
          </a:ln>
          <a:effectLst/>
        </p:spPr>
        <p:txBody>
          <a:bodyPr wrap="none" anchor="ctr"/>
          <a:lstStyle/>
          <a:p>
            <a:r>
              <a:rPr lang="en-CA" sz="6000" dirty="0" smtClean="0">
                <a:solidFill>
                  <a:schemeClr val="bg1"/>
                </a:solidFill>
                <a:latin typeface="+mj-lt"/>
              </a:rPr>
              <a:t>Persistence</a:t>
            </a:r>
            <a:endParaRPr lang="en-US" sz="6000" dirty="0">
              <a:solidFill>
                <a:schemeClr val="bg1"/>
              </a:solidFill>
              <a:latin typeface="+mj-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4294967295"/>
          </p:nvPr>
        </p:nvSpPr>
        <p:spPr>
          <a:xfrm>
            <a:off x="7162800" y="133350"/>
            <a:ext cx="1905000" cy="457200"/>
          </a:xfrm>
          <a:prstGeom prst="rect">
            <a:avLst/>
          </a:prstGeom>
        </p:spPr>
        <p:txBody>
          <a:bodyPr/>
          <a:lstStyle/>
          <a:p>
            <a:fld id="{CA5C607B-0322-4B0A-833E-68C8E2C0F076}" type="slidenum">
              <a:rPr lang="en-US"/>
              <a:pPr/>
              <a:t>57</a:t>
            </a:fld>
            <a:endParaRPr lang="en-US"/>
          </a:p>
        </p:txBody>
      </p:sp>
      <p:sp>
        <p:nvSpPr>
          <p:cNvPr id="87042" name="Rectangle 2"/>
          <p:cNvSpPr>
            <a:spLocks noChangeArrowheads="1"/>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w="9525">
            <a:solidFill>
              <a:schemeClr val="tx1"/>
            </a:solidFill>
            <a:miter lim="800000"/>
            <a:headEnd/>
            <a:tailEnd/>
          </a:ln>
          <a:effectLst/>
        </p:spPr>
        <p:txBody>
          <a:bodyPr wrap="none" anchor="ctr"/>
          <a:lstStyle/>
          <a:p>
            <a:endParaRPr lang="en-US"/>
          </a:p>
        </p:txBody>
      </p:sp>
      <p:sp>
        <p:nvSpPr>
          <p:cNvPr id="87043" name="Rectangle 3"/>
          <p:cNvSpPr>
            <a:spLocks noChangeArrowheads="1"/>
          </p:cNvSpPr>
          <p:nvPr/>
        </p:nvSpPr>
        <p:spPr bwMode="auto">
          <a:xfrm>
            <a:off x="0" y="1341438"/>
            <a:ext cx="9144000" cy="3743325"/>
          </a:xfrm>
          <a:prstGeom prst="rect">
            <a:avLst/>
          </a:prstGeom>
          <a:solidFill>
            <a:srgbClr xmlns:mc="http://schemas.openxmlformats.org/markup-compatibility/2006" xmlns:a14="http://schemas.microsoft.com/office/drawing/2010/main" val="333333" mc:Ignorable=""/>
          </a:solidFill>
          <a:ln w="9525">
            <a:solidFill>
              <a:schemeClr val="tx1"/>
            </a:solidFill>
            <a:miter lim="800000"/>
            <a:headEnd/>
            <a:tailEnd/>
          </a:ln>
          <a:effectLst/>
        </p:spPr>
        <p:txBody>
          <a:bodyPr wrap="none" anchor="ctr"/>
          <a:lstStyle/>
          <a:p>
            <a:pPr algn="ctr"/>
            <a:r>
              <a:rPr lang="en-CA" sz="6000" dirty="0" smtClean="0">
                <a:solidFill>
                  <a:schemeClr val="bg1"/>
                </a:solidFill>
                <a:latin typeface="+mj-lt"/>
              </a:rPr>
              <a:t>Results: Goals/Challenges</a:t>
            </a:r>
            <a:endParaRPr lang="en-US" sz="6000" dirty="0">
              <a:solidFill>
                <a:schemeClr val="bg1"/>
              </a:solidFill>
              <a:latin typeface="+mj-lt"/>
            </a:endParaRPr>
          </a:p>
        </p:txBody>
      </p:sp>
    </p:spTree>
    <p:extLst>
      <p:ext uri="{BB962C8B-B14F-4D97-AF65-F5344CB8AC3E}">
        <p14:creationId xmlns:p14="http://schemas.microsoft.com/office/powerpoint/2010/main" val="11792966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4294967295"/>
          </p:nvPr>
        </p:nvSpPr>
        <p:spPr>
          <a:xfrm>
            <a:off x="7162800" y="133350"/>
            <a:ext cx="1905000" cy="457200"/>
          </a:xfrm>
          <a:prstGeom prst="rect">
            <a:avLst/>
          </a:prstGeom>
        </p:spPr>
        <p:txBody>
          <a:bodyPr/>
          <a:lstStyle/>
          <a:p>
            <a:fld id="{CA5C607B-0322-4B0A-833E-68C8E2C0F076}" type="slidenum">
              <a:rPr lang="en-US"/>
              <a:pPr/>
              <a:t>58</a:t>
            </a:fld>
            <a:endParaRPr lang="en-US"/>
          </a:p>
        </p:txBody>
      </p:sp>
      <p:sp>
        <p:nvSpPr>
          <p:cNvPr id="87042" name="Rectangle 2"/>
          <p:cNvSpPr>
            <a:spLocks noChangeArrowheads="1"/>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w="9525">
            <a:solidFill>
              <a:schemeClr val="tx1"/>
            </a:solidFill>
            <a:miter lim="800000"/>
            <a:headEnd/>
            <a:tailEnd/>
          </a:ln>
          <a:effectLst/>
        </p:spPr>
        <p:txBody>
          <a:bodyPr wrap="none" anchor="ctr"/>
          <a:lstStyle/>
          <a:p>
            <a:endParaRPr lang="en-US"/>
          </a:p>
        </p:txBody>
      </p:sp>
      <p:pic>
        <p:nvPicPr>
          <p:cNvPr id="5" name="Picture 1" descr="Figure7_cropped"/>
          <p:cNvPicPr>
            <a:picLocks noChangeAspect="1" noChangeArrowheads="1"/>
          </p:cNvPicPr>
          <p:nvPr/>
        </p:nvPicPr>
        <p:blipFill>
          <a:blip r:embed="rId3"/>
          <a:srcRect/>
          <a:stretch>
            <a:fillRect/>
          </a:stretch>
        </p:blipFill>
        <p:spPr bwMode="auto">
          <a:xfrm>
            <a:off x="400050" y="341213"/>
            <a:ext cx="3554875" cy="4649887"/>
          </a:xfrm>
          <a:prstGeom prst="rect">
            <a:avLst/>
          </a:prstGeom>
          <a:noFill/>
          <a:ln w="9525">
            <a:noFill/>
            <a:miter lim="800000"/>
            <a:headEnd/>
            <a:tailEnd/>
          </a:ln>
        </p:spPr>
      </p:pic>
      <p:pic>
        <p:nvPicPr>
          <p:cNvPr id="7" name="Picture 2" descr="Figure4_cropped.png"/>
          <p:cNvPicPr>
            <a:picLocks noChangeAspect="1" noChangeArrowheads="1"/>
          </p:cNvPicPr>
          <p:nvPr/>
        </p:nvPicPr>
        <p:blipFill>
          <a:blip r:embed="rId4"/>
          <a:srcRect/>
          <a:stretch>
            <a:fillRect/>
          </a:stretch>
        </p:blipFill>
        <p:spPr bwMode="auto">
          <a:xfrm>
            <a:off x="5359561" y="1583561"/>
            <a:ext cx="2795408" cy="2291788"/>
          </a:xfrm>
          <a:prstGeom prst="rect">
            <a:avLst/>
          </a:prstGeom>
          <a:noFill/>
          <a:ln w="9525">
            <a:noFill/>
            <a:miter lim="800000"/>
            <a:headEnd/>
            <a:tailEnd/>
          </a:ln>
        </p:spPr>
      </p:pic>
      <p:sp>
        <p:nvSpPr>
          <p:cNvPr id="8" name="Rectangle 7"/>
          <p:cNvSpPr>
            <a:spLocks noChangeArrowheads="1"/>
          </p:cNvSpPr>
          <p:nvPr/>
        </p:nvSpPr>
        <p:spPr bwMode="auto">
          <a:xfrm>
            <a:off x="4057650" y="5095875"/>
            <a:ext cx="4743450" cy="1285875"/>
          </a:xfrm>
          <a:prstGeom prst="rect">
            <a:avLst/>
          </a:prstGeom>
          <a:noFill/>
          <a:ln w="9525">
            <a:noFill/>
            <a:miter lim="800000"/>
            <a:headEnd/>
            <a:tailEnd/>
          </a:ln>
          <a:effectLst/>
        </p:spPr>
        <p:txBody>
          <a:bodyPr wrap="none" anchor="ctr"/>
          <a:lstStyle/>
          <a:p>
            <a:r>
              <a:rPr lang="en-CA" sz="6000" dirty="0" err="1" smtClean="0">
                <a:solidFill>
                  <a:schemeClr val="bg1"/>
                </a:solidFill>
                <a:latin typeface="+mj-lt"/>
              </a:rPr>
              <a:t>Sensemaking</a:t>
            </a:r>
            <a:endParaRPr lang="en-US" sz="6000" dirty="0">
              <a:solidFill>
                <a:schemeClr val="bg1"/>
              </a:solidFill>
              <a:latin typeface="+mj-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4294967295"/>
          </p:nvPr>
        </p:nvSpPr>
        <p:spPr>
          <a:xfrm>
            <a:off x="7162800" y="133350"/>
            <a:ext cx="1905000" cy="457200"/>
          </a:xfrm>
          <a:prstGeom prst="rect">
            <a:avLst/>
          </a:prstGeom>
        </p:spPr>
        <p:txBody>
          <a:bodyPr/>
          <a:lstStyle/>
          <a:p>
            <a:fld id="{CA5C607B-0322-4B0A-833E-68C8E2C0F076}" type="slidenum">
              <a:rPr lang="en-US"/>
              <a:pPr/>
              <a:t>59</a:t>
            </a:fld>
            <a:endParaRPr lang="en-US"/>
          </a:p>
        </p:txBody>
      </p:sp>
      <p:sp>
        <p:nvSpPr>
          <p:cNvPr id="87042" name="Rectangle 2"/>
          <p:cNvSpPr>
            <a:spLocks noChangeArrowheads="1"/>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w="9525">
            <a:solidFill>
              <a:srgbClr xmlns:mc="http://schemas.openxmlformats.org/markup-compatibility/2006" xmlns:a14="http://schemas.microsoft.com/office/drawing/2010/main" val="000000" mc:Ignorable=""/>
            </a:solidFill>
            <a:miter lim="800000"/>
            <a:headEnd/>
            <a:tailEnd/>
          </a:ln>
          <a:effectLst/>
        </p:spPr>
        <p:txBody>
          <a:bodyPr wrap="none" anchor="ctr"/>
          <a:lstStyle/>
          <a:p>
            <a:endParaRPr lang="en-US"/>
          </a:p>
        </p:txBody>
      </p:sp>
      <p:sp>
        <p:nvSpPr>
          <p:cNvPr id="87043" name="Rectangle 3"/>
          <p:cNvSpPr>
            <a:spLocks noChangeArrowheads="1"/>
          </p:cNvSpPr>
          <p:nvPr/>
        </p:nvSpPr>
        <p:spPr bwMode="auto">
          <a:xfrm>
            <a:off x="577251" y="4855773"/>
            <a:ext cx="4743450" cy="1285875"/>
          </a:xfrm>
          <a:prstGeom prst="rect">
            <a:avLst/>
          </a:prstGeom>
          <a:noFill/>
          <a:ln w="9525">
            <a:noFill/>
            <a:miter lim="800000"/>
            <a:headEnd/>
            <a:tailEnd/>
          </a:ln>
          <a:effectLst/>
        </p:spPr>
        <p:txBody>
          <a:bodyPr wrap="none" anchor="ctr"/>
          <a:lstStyle/>
          <a:p>
            <a:r>
              <a:rPr lang="en-CA" sz="6000" dirty="0" smtClean="0">
                <a:solidFill>
                  <a:schemeClr val="bg1"/>
                </a:solidFill>
                <a:latin typeface="+mj-lt"/>
              </a:rPr>
              <a:t>Text Entry</a:t>
            </a:r>
            <a:endParaRPr lang="en-US" sz="6000" dirty="0">
              <a:solidFill>
                <a:schemeClr val="bg1"/>
              </a:solidFill>
              <a:latin typeface="+mj-lt"/>
            </a:endParaRPr>
          </a:p>
        </p:txBody>
      </p:sp>
      <p:pic>
        <p:nvPicPr>
          <p:cNvPr id="5" name="Picture 4" descr="Figure6_cropped.png"/>
          <p:cNvPicPr>
            <a:picLocks noChangeAspect="1" noChangeArrowheads="1"/>
          </p:cNvPicPr>
          <p:nvPr/>
        </p:nvPicPr>
        <p:blipFill>
          <a:blip r:embed="rId3"/>
          <a:srcRect/>
          <a:stretch>
            <a:fillRect/>
          </a:stretch>
        </p:blipFill>
        <p:spPr bwMode="auto">
          <a:xfrm>
            <a:off x="222130" y="2089723"/>
            <a:ext cx="4914900" cy="2100558"/>
          </a:xfrm>
          <a:prstGeom prst="rect">
            <a:avLst/>
          </a:prstGeom>
          <a:noFill/>
          <a:ln w="9525">
            <a:noFill/>
            <a:miter lim="800000"/>
            <a:headEnd/>
            <a:tailEnd/>
          </a:ln>
        </p:spPr>
      </p:pic>
      <p:pic>
        <p:nvPicPr>
          <p:cNvPr id="6" name="Picture 1" descr="Figure7_cropped"/>
          <p:cNvPicPr>
            <a:picLocks noChangeAspect="1" noChangeArrowheads="1"/>
          </p:cNvPicPr>
          <p:nvPr/>
        </p:nvPicPr>
        <p:blipFill>
          <a:blip r:embed="rId4"/>
          <a:srcRect/>
          <a:stretch>
            <a:fillRect/>
          </a:stretch>
        </p:blipFill>
        <p:spPr bwMode="auto">
          <a:xfrm>
            <a:off x="5347583" y="1104056"/>
            <a:ext cx="3554875" cy="4649887"/>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4294967295"/>
          </p:nvPr>
        </p:nvSpPr>
        <p:spPr>
          <a:xfrm>
            <a:off x="7162800" y="133350"/>
            <a:ext cx="1905000" cy="457200"/>
          </a:xfrm>
          <a:prstGeom prst="rect">
            <a:avLst/>
          </a:prstGeom>
        </p:spPr>
        <p:txBody>
          <a:bodyPr/>
          <a:lstStyle/>
          <a:p>
            <a:fld id="{CA5C607B-0322-4B0A-833E-68C8E2C0F076}" type="slidenum">
              <a:rPr lang="en-US"/>
              <a:pPr/>
              <a:t>6</a:t>
            </a:fld>
            <a:endParaRPr lang="en-US"/>
          </a:p>
        </p:txBody>
      </p:sp>
      <p:sp>
        <p:nvSpPr>
          <p:cNvPr id="87042" name="Rectangle 2"/>
          <p:cNvSpPr>
            <a:spLocks noChangeArrowheads="1"/>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w="9525">
            <a:solidFill>
              <a:schemeClr val="tx1"/>
            </a:solidFill>
            <a:miter lim="800000"/>
            <a:headEnd/>
            <a:tailEnd/>
          </a:ln>
          <a:effectLst/>
        </p:spPr>
        <p:txBody>
          <a:bodyPr wrap="none" anchor="ctr"/>
          <a:lstStyle/>
          <a:p>
            <a:endParaRPr lang="en-US"/>
          </a:p>
        </p:txBody>
      </p:sp>
      <p:sp>
        <p:nvSpPr>
          <p:cNvPr id="87043" name="Rectangle 3"/>
          <p:cNvSpPr>
            <a:spLocks noChangeArrowheads="1"/>
          </p:cNvSpPr>
          <p:nvPr/>
        </p:nvSpPr>
        <p:spPr bwMode="auto">
          <a:xfrm>
            <a:off x="0" y="1341438"/>
            <a:ext cx="9144000" cy="3743325"/>
          </a:xfrm>
          <a:prstGeom prst="rect">
            <a:avLst/>
          </a:prstGeom>
          <a:solidFill>
            <a:srgbClr xmlns:mc="http://schemas.openxmlformats.org/markup-compatibility/2006" xmlns:a14="http://schemas.microsoft.com/office/drawing/2010/main" val="333333" mc:Ignorable=""/>
          </a:solidFill>
          <a:ln w="9525">
            <a:solidFill>
              <a:schemeClr val="tx1"/>
            </a:solidFill>
            <a:miter lim="800000"/>
            <a:headEnd/>
            <a:tailEnd/>
          </a:ln>
          <a:effectLst/>
        </p:spPr>
        <p:txBody>
          <a:bodyPr wrap="none" anchor="ctr"/>
          <a:lstStyle/>
          <a:p>
            <a:pPr algn="ctr"/>
            <a:r>
              <a:rPr lang="en-CA" sz="6000" dirty="0" smtClean="0">
                <a:solidFill>
                  <a:schemeClr val="bg1"/>
                </a:solidFill>
                <a:latin typeface="+mj-lt"/>
              </a:rPr>
              <a:t>Related Work</a:t>
            </a:r>
            <a:endParaRPr lang="en-US" sz="6000" dirty="0">
              <a:solidFill>
                <a:schemeClr val="bg1"/>
              </a:solidFill>
              <a:latin typeface="+mj-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2050" name="Picture 4" descr="WholeTable.jpg"/>
          <p:cNvPicPr>
            <a:picLocks noChangeAspect="1" noChangeArrowheads="1"/>
          </p:cNvPicPr>
          <p:nvPr/>
        </p:nvPicPr>
        <p:blipFill>
          <a:blip r:embed="rId3"/>
          <a:srcRect/>
          <a:stretch>
            <a:fillRect/>
          </a:stretch>
        </p:blipFill>
        <p:spPr bwMode="auto">
          <a:xfrm>
            <a:off x="0" y="747779"/>
            <a:ext cx="9144000" cy="6110221"/>
          </a:xfrm>
          <a:prstGeom prst="rect">
            <a:avLst/>
          </a:prstGeom>
          <a:noFill/>
          <a:ln w="9525">
            <a:noFill/>
            <a:miter lim="800000"/>
            <a:headEnd/>
            <a:tailEnd/>
          </a:ln>
        </p:spPr>
      </p:pic>
      <p:sp>
        <p:nvSpPr>
          <p:cNvPr id="4" name="Rectangle 3"/>
          <p:cNvSpPr>
            <a:spLocks noChangeArrowheads="1"/>
          </p:cNvSpPr>
          <p:nvPr/>
        </p:nvSpPr>
        <p:spPr bwMode="auto">
          <a:xfrm>
            <a:off x="285750" y="476250"/>
            <a:ext cx="4743450" cy="1285875"/>
          </a:xfrm>
          <a:prstGeom prst="rect">
            <a:avLst/>
          </a:prstGeom>
          <a:noFill/>
          <a:ln w="9525">
            <a:noFill/>
            <a:miter lim="800000"/>
            <a:headEnd/>
            <a:tailEnd/>
          </a:ln>
          <a:effectLst/>
        </p:spPr>
        <p:txBody>
          <a:bodyPr wrap="none" anchor="ctr"/>
          <a:lstStyle/>
          <a:p>
            <a:r>
              <a:rPr lang="en-CA" sz="6000" dirty="0" smtClean="0">
                <a:solidFill>
                  <a:schemeClr val="bg1"/>
                </a:solidFill>
                <a:latin typeface="+mj-lt"/>
              </a:rPr>
              <a:t>Clutter</a:t>
            </a:r>
            <a:endParaRPr lang="en-US" sz="6000" dirty="0">
              <a:solidFill>
                <a:schemeClr val="bg1"/>
              </a:solidFill>
              <a:latin typeface="+mj-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sp>
        <p:nvSpPr>
          <p:cNvPr id="4" name="Rectangle 3"/>
          <p:cNvSpPr>
            <a:spLocks noChangeArrowheads="1"/>
          </p:cNvSpPr>
          <p:nvPr/>
        </p:nvSpPr>
        <p:spPr bwMode="auto">
          <a:xfrm>
            <a:off x="4400550" y="5067300"/>
            <a:ext cx="4743450" cy="1285875"/>
          </a:xfrm>
          <a:prstGeom prst="rect">
            <a:avLst/>
          </a:prstGeom>
          <a:noFill/>
          <a:ln w="9525">
            <a:noFill/>
            <a:miter lim="800000"/>
            <a:headEnd/>
            <a:tailEnd/>
          </a:ln>
          <a:effectLst/>
        </p:spPr>
        <p:txBody>
          <a:bodyPr wrap="none" anchor="ctr"/>
          <a:lstStyle/>
          <a:p>
            <a:r>
              <a:rPr lang="en-CA" sz="6000" dirty="0" smtClean="0">
                <a:solidFill>
                  <a:schemeClr val="bg1"/>
                </a:solidFill>
                <a:latin typeface="+mj-lt"/>
              </a:rPr>
              <a:t>Orientation</a:t>
            </a:r>
            <a:endParaRPr lang="en-US" sz="6000" dirty="0">
              <a:solidFill>
                <a:schemeClr val="bg1"/>
              </a:solidFill>
              <a:latin typeface="+mj-lt"/>
            </a:endParaRPr>
          </a:p>
        </p:txBody>
      </p:sp>
      <p:pic>
        <p:nvPicPr>
          <p:cNvPr id="6" name="Picture 7" descr="Clips1a.jpg"/>
          <p:cNvPicPr>
            <a:picLocks noChangeAspect="1" noChangeArrowheads="1"/>
          </p:cNvPicPr>
          <p:nvPr/>
        </p:nvPicPr>
        <p:blipFill>
          <a:blip r:embed="rId3"/>
          <a:srcRect/>
          <a:stretch>
            <a:fillRect/>
          </a:stretch>
        </p:blipFill>
        <p:spPr bwMode="auto">
          <a:xfrm rot="10800000">
            <a:off x="4531500" y="0"/>
            <a:ext cx="4612500" cy="4634654"/>
          </a:xfrm>
          <a:prstGeom prst="rect">
            <a:avLst/>
          </a:prstGeom>
          <a:noFill/>
          <a:ln w="9525">
            <a:noFill/>
            <a:miter lim="800000"/>
            <a:headEnd/>
            <a:tailEnd/>
          </a:ln>
        </p:spPr>
      </p:pic>
      <p:pic>
        <p:nvPicPr>
          <p:cNvPr id="7" name="Picture 6" descr="Figure6_cropped.png"/>
          <p:cNvPicPr>
            <a:picLocks noChangeAspect="1" noChangeArrowheads="1"/>
          </p:cNvPicPr>
          <p:nvPr/>
        </p:nvPicPr>
        <p:blipFill>
          <a:blip r:embed="rId4"/>
          <a:srcRect/>
          <a:stretch>
            <a:fillRect/>
          </a:stretch>
        </p:blipFill>
        <p:spPr bwMode="auto">
          <a:xfrm>
            <a:off x="0" y="3271542"/>
            <a:ext cx="4914900" cy="2100558"/>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4294967295"/>
          </p:nvPr>
        </p:nvSpPr>
        <p:spPr>
          <a:xfrm>
            <a:off x="7162800" y="133350"/>
            <a:ext cx="1905000" cy="457200"/>
          </a:xfrm>
          <a:prstGeom prst="rect">
            <a:avLst/>
          </a:prstGeom>
        </p:spPr>
        <p:txBody>
          <a:bodyPr/>
          <a:lstStyle/>
          <a:p>
            <a:fld id="{CA5C607B-0322-4B0A-833E-68C8E2C0F076}" type="slidenum">
              <a:rPr lang="en-US"/>
              <a:pPr/>
              <a:t>62</a:t>
            </a:fld>
            <a:endParaRPr lang="en-US"/>
          </a:p>
        </p:txBody>
      </p:sp>
      <p:sp>
        <p:nvSpPr>
          <p:cNvPr id="87042" name="Rectangle 2"/>
          <p:cNvSpPr>
            <a:spLocks noChangeArrowheads="1"/>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w="9525">
            <a:solidFill>
              <a:schemeClr val="tx1"/>
            </a:solidFill>
            <a:miter lim="800000"/>
            <a:headEnd/>
            <a:tailEnd/>
          </a:ln>
          <a:effectLst/>
        </p:spPr>
        <p:txBody>
          <a:bodyPr wrap="none" anchor="ctr"/>
          <a:lstStyle/>
          <a:p>
            <a:endParaRPr lang="en-US"/>
          </a:p>
        </p:txBody>
      </p:sp>
      <p:sp>
        <p:nvSpPr>
          <p:cNvPr id="87043" name="Rectangle 3"/>
          <p:cNvSpPr>
            <a:spLocks noChangeArrowheads="1"/>
          </p:cNvSpPr>
          <p:nvPr/>
        </p:nvSpPr>
        <p:spPr bwMode="auto">
          <a:xfrm>
            <a:off x="0" y="1341438"/>
            <a:ext cx="9144000" cy="3743325"/>
          </a:xfrm>
          <a:prstGeom prst="rect">
            <a:avLst/>
          </a:prstGeom>
          <a:solidFill>
            <a:srgbClr xmlns:mc="http://schemas.openxmlformats.org/markup-compatibility/2006" xmlns:a14="http://schemas.microsoft.com/office/drawing/2010/main" val="333333" mc:Ignorable=""/>
          </a:solidFill>
          <a:ln w="9525">
            <a:solidFill>
              <a:schemeClr val="tx1"/>
            </a:solidFill>
            <a:miter lim="800000"/>
            <a:headEnd/>
            <a:tailEnd/>
          </a:ln>
          <a:effectLst/>
        </p:spPr>
        <p:txBody>
          <a:bodyPr wrap="none" anchor="ctr"/>
          <a:lstStyle/>
          <a:p>
            <a:pPr algn="ctr"/>
            <a:r>
              <a:rPr lang="en-CA" sz="6000" dirty="0" smtClean="0">
                <a:solidFill>
                  <a:schemeClr val="bg1"/>
                </a:solidFill>
                <a:latin typeface="+mj-lt"/>
              </a:rPr>
              <a:t>Summary</a:t>
            </a:r>
            <a:endParaRPr lang="en-US" sz="6000" dirty="0">
              <a:solidFill>
                <a:schemeClr val="bg1"/>
              </a:solidFill>
              <a:latin typeface="+mj-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2050" name="Picture 4" descr="WholeTable.jpg"/>
          <p:cNvPicPr>
            <a:picLocks noChangeAspect="1" noChangeArrowheads="1"/>
          </p:cNvPicPr>
          <p:nvPr/>
        </p:nvPicPr>
        <p:blipFill>
          <a:blip r:embed="rId3"/>
          <a:srcRect/>
          <a:stretch>
            <a:fillRect/>
          </a:stretch>
        </p:blipFill>
        <p:spPr bwMode="auto">
          <a:xfrm>
            <a:off x="0" y="219924"/>
            <a:ext cx="9144000" cy="6110221"/>
          </a:xfrm>
          <a:prstGeom prst="rect">
            <a:avLst/>
          </a:prstGeom>
          <a:noFill/>
          <a:ln w="9525">
            <a:noFill/>
            <a:miter lim="800000"/>
            <a:headEnd/>
            <a:tailEnd/>
          </a:ln>
        </p:spPr>
      </p:pic>
      <p:sp>
        <p:nvSpPr>
          <p:cNvPr id="4" name="Text Placeholder 2"/>
          <p:cNvSpPr>
            <a:spLocks noGrp="1"/>
          </p:cNvSpPr>
          <p:nvPr>
            <p:ph type="body" sz="quarter" idx="10"/>
          </p:nvPr>
        </p:nvSpPr>
        <p:spPr>
          <a:xfrm>
            <a:off x="146304" y="485113"/>
            <a:ext cx="7309338" cy="457347"/>
          </a:xfrm>
        </p:spPr>
        <p:txBody>
          <a:bodyPr/>
          <a:lstStyle/>
          <a:p>
            <a:r>
              <a:rPr lang="en-CA" sz="4800" dirty="0" smtClean="0">
                <a:solidFill>
                  <a:schemeClr val="bg1"/>
                </a:solidFill>
              </a:rPr>
              <a:t>Questions?</a:t>
            </a:r>
            <a:endParaRPr lang="en-CA" sz="4800" dirty="0">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8685" y="1592432"/>
            <a:ext cx="7309338" cy="2004207"/>
          </a:xfrm>
        </p:spPr>
        <p:txBody>
          <a:bodyPr/>
          <a:lstStyle/>
          <a:p>
            <a:r>
              <a:rPr lang="en-US" sz="2400" dirty="0" err="1" smtClean="0"/>
              <a:t>WebGlance</a:t>
            </a:r>
            <a:r>
              <a:rPr lang="en-US" sz="2400" dirty="0" smtClean="0"/>
              <a:t> </a:t>
            </a:r>
            <a:r>
              <a:rPr lang="en-US" sz="2400" i="1" dirty="0" smtClean="0"/>
              <a:t>CSCW 2004</a:t>
            </a:r>
            <a:r>
              <a:rPr lang="en-US" sz="2400" dirty="0" smtClean="0"/>
              <a:t/>
            </a:r>
            <a:br>
              <a:rPr lang="en-US" sz="2400" dirty="0" smtClean="0"/>
            </a:br>
            <a:r>
              <a:rPr lang="en-US" sz="2400" dirty="0" smtClean="0"/>
              <a:t/>
            </a:r>
            <a:br>
              <a:rPr lang="en-US" sz="2400" dirty="0" smtClean="0"/>
            </a:br>
            <a:r>
              <a:rPr lang="en-US" sz="2400" dirty="0" err="1" smtClean="0"/>
              <a:t>Maekawa</a:t>
            </a:r>
            <a:r>
              <a:rPr lang="en-US" sz="2400" dirty="0" smtClean="0"/>
              <a:t> et al. </a:t>
            </a:r>
            <a:r>
              <a:rPr lang="en-US" sz="2400" i="1" dirty="0" smtClean="0"/>
              <a:t>PERCOM 2006</a:t>
            </a:r>
            <a:br>
              <a:rPr lang="en-US" sz="2400" i="1" dirty="0" smtClean="0"/>
            </a:br>
            <a:r>
              <a:rPr lang="en-US" sz="2400" i="1" dirty="0" smtClean="0"/>
              <a:t/>
            </a:r>
            <a:br>
              <a:rPr lang="en-US" sz="2400" i="1" dirty="0" smtClean="0"/>
            </a:br>
            <a:r>
              <a:rPr lang="en-US" sz="2400" dirty="0" err="1" smtClean="0"/>
              <a:t>SearchTogether</a:t>
            </a:r>
            <a:r>
              <a:rPr lang="en-US" sz="2400" dirty="0" smtClean="0"/>
              <a:t> </a:t>
            </a:r>
            <a:r>
              <a:rPr lang="en-US" sz="2400" i="1" dirty="0" smtClean="0"/>
              <a:t>UIST 2007</a:t>
            </a:r>
            <a:r>
              <a:rPr lang="en-CA" sz="2400" dirty="0" smtClean="0"/>
              <a:t/>
            </a:r>
            <a:br>
              <a:rPr lang="en-CA" sz="2400" dirty="0" smtClean="0"/>
            </a:br>
            <a:r>
              <a:rPr lang="en-CA" sz="2400" dirty="0" smtClean="0"/>
              <a:t/>
            </a:r>
            <a:br>
              <a:rPr lang="en-CA" sz="2400" dirty="0" smtClean="0"/>
            </a:br>
            <a:r>
              <a:rPr lang="en-CA" sz="2400" dirty="0" err="1" smtClean="0"/>
              <a:t>CoSearch</a:t>
            </a:r>
            <a:r>
              <a:rPr lang="en-CA" sz="2400" dirty="0" smtClean="0"/>
              <a:t> </a:t>
            </a:r>
            <a:r>
              <a:rPr lang="en-CA" sz="2400" i="1" dirty="0" smtClean="0"/>
              <a:t>CHI </a:t>
            </a:r>
            <a:r>
              <a:rPr lang="en-CA" sz="2400" i="1" dirty="0" smtClean="0"/>
              <a:t>2008</a:t>
            </a:r>
            <a:r>
              <a:rPr lang="en-CA" sz="2400" dirty="0" smtClean="0"/>
              <a:t/>
            </a:r>
            <a:br>
              <a:rPr lang="en-CA" sz="2400" dirty="0" smtClean="0"/>
            </a:br>
            <a:r>
              <a:rPr lang="en-CA" sz="2400" dirty="0" smtClean="0"/>
              <a:t/>
            </a:r>
            <a:br>
              <a:rPr lang="en-CA" sz="2400" dirty="0" smtClean="0"/>
            </a:br>
            <a:r>
              <a:rPr lang="en-US" sz="2400" dirty="0" err="1" smtClean="0"/>
              <a:t>Cerchiamo</a:t>
            </a:r>
            <a:r>
              <a:rPr lang="en-US" sz="2400" dirty="0" smtClean="0"/>
              <a:t>  </a:t>
            </a:r>
            <a:r>
              <a:rPr lang="en-US" sz="2400" i="1" dirty="0" smtClean="0"/>
              <a:t>SIGIR 2008</a:t>
            </a:r>
            <a:r>
              <a:rPr lang="en-US" sz="2400" dirty="0" smtClean="0"/>
              <a:t/>
            </a:r>
            <a:br>
              <a:rPr lang="en-US" sz="2400" dirty="0" smtClean="0"/>
            </a:br>
            <a:r>
              <a:rPr lang="en-US" sz="2400" dirty="0" smtClean="0"/>
              <a:t/>
            </a:r>
            <a:br>
              <a:rPr lang="en-US" sz="2400" dirty="0" smtClean="0"/>
            </a:br>
            <a:r>
              <a:rPr lang="en-CA" sz="2400" dirty="0" smtClean="0"/>
              <a:t/>
            </a:r>
            <a:br>
              <a:rPr lang="en-CA" sz="2400" dirty="0" smtClean="0"/>
            </a:br>
            <a:endParaRPr lang="en-CA" sz="2400" dirty="0"/>
          </a:p>
        </p:txBody>
      </p:sp>
      <p:sp>
        <p:nvSpPr>
          <p:cNvPr id="3" name="Text Placeholder 2"/>
          <p:cNvSpPr>
            <a:spLocks noGrp="1"/>
          </p:cNvSpPr>
          <p:nvPr>
            <p:ph type="body" sz="quarter" idx="10"/>
          </p:nvPr>
        </p:nvSpPr>
        <p:spPr/>
        <p:txBody>
          <a:bodyPr/>
          <a:lstStyle/>
          <a:p>
            <a:r>
              <a:rPr lang="en-CA" dirty="0" smtClean="0"/>
              <a:t>Related Work: Collaborative Search</a:t>
            </a:r>
            <a:endParaRPr lang="en-CA"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8685" y="1592432"/>
            <a:ext cx="7309338" cy="2004207"/>
          </a:xfrm>
        </p:spPr>
        <p:txBody>
          <a:bodyPr/>
          <a:lstStyle/>
          <a:p>
            <a:r>
              <a:rPr lang="en-CA" sz="2400" dirty="0" smtClean="0"/>
              <a:t>Personal Digital Historian </a:t>
            </a:r>
            <a:r>
              <a:rPr lang="en-CA" sz="2400" i="1" dirty="0" smtClean="0"/>
              <a:t>CSCW 2002</a:t>
            </a:r>
            <a:r>
              <a:rPr lang="en-CA" sz="2400" dirty="0" smtClean="0"/>
              <a:t/>
            </a:r>
            <a:br>
              <a:rPr lang="en-CA" sz="2400" dirty="0" smtClean="0"/>
            </a:br>
            <a:r>
              <a:rPr lang="en-CA" sz="2400" dirty="0" smtClean="0"/>
              <a:t/>
            </a:r>
            <a:br>
              <a:rPr lang="en-CA" sz="2400" dirty="0" smtClean="0"/>
            </a:br>
            <a:r>
              <a:rPr lang="en-CA" sz="2400" dirty="0" err="1" smtClean="0"/>
              <a:t>TeamSearch</a:t>
            </a:r>
            <a:r>
              <a:rPr lang="en-CA" sz="2400" dirty="0" smtClean="0"/>
              <a:t> </a:t>
            </a:r>
            <a:r>
              <a:rPr lang="en-CA" sz="2400" i="1" dirty="0" smtClean="0"/>
              <a:t>Tabletop 2006</a:t>
            </a:r>
            <a:r>
              <a:rPr lang="en-CA" sz="2400" dirty="0" smtClean="0"/>
              <a:t/>
            </a:r>
            <a:br>
              <a:rPr lang="en-CA" sz="2400" dirty="0" smtClean="0"/>
            </a:br>
            <a:r>
              <a:rPr lang="en-CA" sz="2400" dirty="0" smtClean="0"/>
              <a:t/>
            </a:r>
            <a:br>
              <a:rPr lang="en-CA" sz="2400" dirty="0" smtClean="0"/>
            </a:br>
            <a:r>
              <a:rPr lang="en-US" sz="2400" dirty="0" err="1" smtClean="0"/>
              <a:t>Físchlár</a:t>
            </a:r>
            <a:r>
              <a:rPr lang="en-US" sz="2400" dirty="0" smtClean="0"/>
              <a:t>-DT  </a:t>
            </a:r>
            <a:r>
              <a:rPr lang="en-US" sz="2400" i="1" dirty="0" smtClean="0"/>
              <a:t>Multimedia Systems Journal 12,4</a:t>
            </a:r>
            <a:r>
              <a:rPr lang="en-US" sz="2400" dirty="0" smtClean="0"/>
              <a:t/>
            </a:r>
            <a:br>
              <a:rPr lang="en-US" sz="2400" dirty="0" smtClean="0"/>
            </a:br>
            <a:r>
              <a:rPr lang="en-US" sz="2400" dirty="0" smtClean="0"/>
              <a:t/>
            </a:r>
            <a:br>
              <a:rPr lang="en-US" sz="2400" dirty="0" smtClean="0"/>
            </a:br>
            <a:r>
              <a:rPr lang="en-US" sz="2400" dirty="0" err="1" smtClean="0"/>
              <a:t>Cambiera</a:t>
            </a:r>
            <a:r>
              <a:rPr lang="en-US" sz="2400" dirty="0" smtClean="0"/>
              <a:t>  </a:t>
            </a:r>
            <a:r>
              <a:rPr lang="en-US" sz="2400" i="1" dirty="0" smtClean="0"/>
              <a:t>Euro </a:t>
            </a:r>
            <a:r>
              <a:rPr lang="en-US" sz="2400" i="1" dirty="0" err="1" smtClean="0"/>
              <a:t>Viz</a:t>
            </a:r>
            <a:r>
              <a:rPr lang="en-US" sz="2400" i="1" dirty="0" smtClean="0"/>
              <a:t> 2009</a:t>
            </a:r>
            <a:br>
              <a:rPr lang="en-US" sz="2400" i="1" dirty="0" smtClean="0"/>
            </a:br>
            <a:r>
              <a:rPr lang="en-US" sz="2400" i="1" dirty="0" smtClean="0"/>
              <a:t/>
            </a:r>
            <a:br>
              <a:rPr lang="en-US" sz="2400" i="1" dirty="0" smtClean="0"/>
            </a:br>
            <a:r>
              <a:rPr lang="en-US" sz="2400" i="1" dirty="0" smtClean="0"/>
              <a:t/>
            </a:r>
            <a:br>
              <a:rPr lang="en-US" sz="2400" i="1" dirty="0" smtClean="0"/>
            </a:br>
            <a:r>
              <a:rPr lang="en-US" sz="2400" i="1" dirty="0"/>
              <a:t/>
            </a:r>
            <a:br>
              <a:rPr lang="en-US" sz="2400" i="1" dirty="0"/>
            </a:br>
            <a:r>
              <a:rPr lang="en-US" sz="2400" dirty="0" err="1" smtClean="0"/>
              <a:t>WebSurface</a:t>
            </a:r>
            <a:r>
              <a:rPr lang="en-US" sz="2400" dirty="0"/>
              <a:t> </a:t>
            </a:r>
            <a:r>
              <a:rPr lang="en-US" sz="2400" dirty="0" smtClean="0"/>
              <a:t> </a:t>
            </a:r>
            <a:r>
              <a:rPr lang="en-US" sz="2400" i="1" dirty="0" smtClean="0"/>
              <a:t>Tabletop 2009</a:t>
            </a:r>
            <a:endParaRPr lang="en-CA" sz="2400" dirty="0"/>
          </a:p>
        </p:txBody>
      </p:sp>
      <p:sp>
        <p:nvSpPr>
          <p:cNvPr id="3" name="Text Placeholder 2"/>
          <p:cNvSpPr>
            <a:spLocks noGrp="1"/>
          </p:cNvSpPr>
          <p:nvPr>
            <p:ph type="body" sz="quarter" idx="10"/>
          </p:nvPr>
        </p:nvSpPr>
        <p:spPr/>
        <p:txBody>
          <a:bodyPr/>
          <a:lstStyle/>
          <a:p>
            <a:r>
              <a:rPr lang="en-CA" dirty="0" smtClean="0"/>
              <a:t>Related Work: Search on Tabletops</a:t>
            </a:r>
            <a:endParaRPr lang="en-CA" dirty="0"/>
          </a:p>
        </p:txBody>
      </p:sp>
      <p:cxnSp>
        <p:nvCxnSpPr>
          <p:cNvPr id="5" name="Straight Connector 4"/>
          <p:cNvCxnSpPr/>
          <p:nvPr/>
        </p:nvCxnSpPr>
        <p:spPr>
          <a:xfrm>
            <a:off x="859536" y="4389120"/>
            <a:ext cx="5998464"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xmlns:mc="http://schemas.openxmlformats.org/markup-compatibility/2006" xmlns:a14="http://schemas.microsoft.com/office/drawing/2010/main" val="000000" mc:Ignorable=""/>
          </a:solidFill>
          <a:ln>
            <a:solidFill>
              <a:schemeClr val="tx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CA" sz="2400" dirty="0" smtClean="0">
              <a:gradFill>
                <a:gsLst>
                  <a:gs pos="0">
                    <a:schemeClr val="bg1"/>
                  </a:gs>
                  <a:gs pos="100000">
                    <a:schemeClr val="bg1"/>
                  </a:gs>
                </a:gsLst>
                <a:lin ang="5400000" scaled="0"/>
              </a:gradFill>
            </a:endParaRPr>
          </a:p>
        </p:txBody>
      </p:sp>
      <p:pic>
        <p:nvPicPr>
          <p:cNvPr id="2050" name="Picture 4" descr="WholeTable.jpg"/>
          <p:cNvPicPr>
            <a:picLocks noChangeAspect="1" noChangeArrowheads="1"/>
          </p:cNvPicPr>
          <p:nvPr/>
        </p:nvPicPr>
        <p:blipFill>
          <a:blip r:embed="rId3"/>
          <a:srcRect/>
          <a:stretch>
            <a:fillRect/>
          </a:stretch>
        </p:blipFill>
        <p:spPr bwMode="auto">
          <a:xfrm>
            <a:off x="0" y="219924"/>
            <a:ext cx="9144000" cy="6110221"/>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Surface Template External Light">
  <a:themeElements>
    <a:clrScheme name="7-20522_Surface_Template">
      <a:dk1>
        <a:srgbClr xmlns:mc="http://schemas.openxmlformats.org/markup-compatibility/2006" xmlns:a14="http://schemas.microsoft.com/office/drawing/2010/main" val="292929" mc:Ignorable=""/>
      </a:dk1>
      <a:lt1>
        <a:srgbClr xmlns:mc="http://schemas.openxmlformats.org/markup-compatibility/2006" xmlns:a14="http://schemas.microsoft.com/office/drawing/2010/main" val="FFFFFF" mc:Ignorable=""/>
      </a:lt1>
      <a:dk2>
        <a:srgbClr xmlns:mc="http://schemas.openxmlformats.org/markup-compatibility/2006" xmlns:a14="http://schemas.microsoft.com/office/drawing/2010/main" val="535965" mc:Ignorable=""/>
      </a:dk2>
      <a:lt2>
        <a:srgbClr xmlns:mc="http://schemas.openxmlformats.org/markup-compatibility/2006" xmlns:a14="http://schemas.microsoft.com/office/drawing/2010/main" val="F6ACCD" mc:Ignorable=""/>
      </a:lt2>
      <a:accent1>
        <a:srgbClr xmlns:mc="http://schemas.openxmlformats.org/markup-compatibility/2006" xmlns:a14="http://schemas.microsoft.com/office/drawing/2010/main" val="460D61" mc:Ignorable=""/>
      </a:accent1>
      <a:accent2>
        <a:srgbClr xmlns:mc="http://schemas.openxmlformats.org/markup-compatibility/2006" xmlns:a14="http://schemas.microsoft.com/office/drawing/2010/main" val="EC00AA" mc:Ignorable=""/>
      </a:accent2>
      <a:accent3>
        <a:srgbClr xmlns:mc="http://schemas.openxmlformats.org/markup-compatibility/2006" xmlns:a14="http://schemas.microsoft.com/office/drawing/2010/main" val="F68F45" mc:Ignorable=""/>
      </a:accent3>
      <a:accent4>
        <a:srgbClr xmlns:mc="http://schemas.openxmlformats.org/markup-compatibility/2006" xmlns:a14="http://schemas.microsoft.com/office/drawing/2010/main" val="0FBDD0" mc:Ignorable=""/>
      </a:accent4>
      <a:accent5>
        <a:srgbClr xmlns:mc="http://schemas.openxmlformats.org/markup-compatibility/2006" xmlns:a14="http://schemas.microsoft.com/office/drawing/2010/main" val="FFCB32" mc:Ignorable=""/>
      </a:accent5>
      <a:accent6>
        <a:srgbClr xmlns:mc="http://schemas.openxmlformats.org/markup-compatibility/2006" xmlns:a14="http://schemas.microsoft.com/office/drawing/2010/main" val="525051" mc:Ignorable=""/>
      </a:accent6>
      <a:hlink>
        <a:srgbClr xmlns:mc="http://schemas.openxmlformats.org/markup-compatibility/2006" xmlns:a14="http://schemas.microsoft.com/office/drawing/2010/main" val="3F3F9B" mc:Ignorable=""/>
      </a:hlink>
      <a:folHlink>
        <a:srgbClr xmlns:mc="http://schemas.openxmlformats.org/markup-compatibility/2006" xmlns:a14="http://schemas.microsoft.com/office/drawing/2010/main" val="3F3F9B" mc:Ignorable=""/>
      </a:folHlink>
    </a:clrScheme>
    <a:fontScheme name="Segoe UI">
      <a:majorFont>
        <a:latin typeface="Segoe UI"/>
        <a:ea typeface=""/>
        <a:cs typeface=""/>
      </a:majorFont>
      <a:minorFont>
        <a:latin typeface="Segoe UI"/>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xmlns:mc="http://schemas.openxmlformats.org/markup-compatibility/2006" xmlns:a14="http://schemas.microsoft.com/office/drawing/2010/main" val="000000" mc:Ignorable="">
                <a:alpha val="35000"/>
              </a:srgbClr>
            </a:outerShdw>
          </a:effectLst>
        </a:effectStyle>
        <a:effectStyle>
          <a:effectLst>
            <a:outerShdw blurRad="50800" dist="38100" dir="5400000" rotWithShape="0">
              <a:srgbClr xmlns:mc="http://schemas.openxmlformats.org/markup-compatibility/2006" xmlns:a14="http://schemas.microsoft.com/office/drawing/2010/main" val="000000" mc:Ignorable="">
                <a:alpha val="35000"/>
              </a:srgbClr>
            </a:outerShdw>
          </a:effectLst>
        </a:effectStyle>
        <a:effectStyle>
          <a:effectLst>
            <a:outerShdw blurRad="63500" dist="38100" dir="5400000" rotWithShape="0">
              <a:srgbClr xmlns:mc="http://schemas.openxmlformats.org/markup-compatibility/2006" xmlns:a14="http://schemas.microsoft.com/office/drawing/2010/main" val="000000" mc:Ignorable="">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400" dirty="0" smtClean="0">
            <a:gradFill>
              <a:gsLst>
                <a:gs pos="0">
                  <a:schemeClr val="bg1"/>
                </a:gs>
                <a:gs pos="100000">
                  <a:schemeClr val="bg1"/>
                </a:gs>
              </a:gsLst>
              <a:lin ang="5400000" scaled="0"/>
            </a:gradFill>
          </a:defRPr>
        </a:defPPr>
      </a:lstStyle>
      <a:style>
        <a:lnRef idx="0">
          <a:schemeClr val="accent1"/>
        </a:lnRef>
        <a:fillRef idx="3">
          <a:schemeClr val="accent1"/>
        </a:fillRef>
        <a:effectRef idx="3">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xmlns:mc="http://schemas.openxmlformats.org/markup-compatibility/2006" xmlns:a14="http://schemas.microsoft.com/office/drawing/2010/main" val="1F497D" mc:Ignorable=""/>
      </a:dk2>
      <a:lt2>
        <a:srgbClr xmlns:mc="http://schemas.openxmlformats.org/markup-compatibility/2006" xmlns:a14="http://schemas.microsoft.com/office/drawing/2010/main" val="EEECE1" mc:Ignorable=""/>
      </a:lt2>
      <a:accent1>
        <a:srgbClr xmlns:mc="http://schemas.openxmlformats.org/markup-compatibility/2006" xmlns:a14="http://schemas.microsoft.com/office/drawing/2010/main" val="4F81BD" mc:Ignorable=""/>
      </a:accent1>
      <a:accent2>
        <a:srgbClr xmlns:mc="http://schemas.openxmlformats.org/markup-compatibility/2006" xmlns:a14="http://schemas.microsoft.com/office/drawing/2010/main" val="C0504D" mc:Ignorable=""/>
      </a:accent2>
      <a:accent3>
        <a:srgbClr xmlns:mc="http://schemas.openxmlformats.org/markup-compatibility/2006" xmlns:a14="http://schemas.microsoft.com/office/drawing/2010/main" val="9BBB59" mc:Ignorable=""/>
      </a:accent3>
      <a:accent4>
        <a:srgbClr xmlns:mc="http://schemas.openxmlformats.org/markup-compatibility/2006" xmlns:a14="http://schemas.microsoft.com/office/drawing/2010/main" val="8064A2" mc:Ignorable=""/>
      </a:accent4>
      <a:accent5>
        <a:srgbClr xmlns:mc="http://schemas.openxmlformats.org/markup-compatibility/2006" xmlns:a14="http://schemas.microsoft.com/office/drawing/2010/main" val="4BACC6" mc:Ignorable=""/>
      </a:accent5>
      <a:accent6>
        <a:srgbClr xmlns:mc="http://schemas.openxmlformats.org/markup-compatibility/2006" xmlns:a14="http://schemas.microsoft.com/office/drawing/2010/main" val="F79646" mc:Ignorable=""/>
      </a:accent6>
      <a:hlink>
        <a:srgbClr xmlns:mc="http://schemas.openxmlformats.org/markup-compatibility/2006" xmlns:a14="http://schemas.microsoft.com/office/drawing/2010/main" val="0000FF" mc:Ignorable=""/>
      </a:hlink>
      <a:folHlink>
        <a:srgbClr xmlns:mc="http://schemas.openxmlformats.org/markup-compatibility/2006" xmlns:a14="http://schemas.microsoft.com/office/drawing/2010/main" val="800080" mc:Ignorabl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xmlns:mc="http://schemas.openxmlformats.org/markup-compatibility/2006" xmlns:a14="http://schemas.microsoft.com/office/drawing/2010/main" val="000000" mc:Ignorable="">
                <a:alpha val="38000"/>
              </a:srgbClr>
            </a:outerShdw>
          </a:effectLst>
        </a:effectStyle>
        <a:effectStyle>
          <a:effectLst>
            <a:outerShdw blurRad="40000" dist="23000" dir="5400000" rotWithShape="0">
              <a:srgbClr xmlns:mc="http://schemas.openxmlformats.org/markup-compatibility/2006" xmlns:a14="http://schemas.microsoft.com/office/drawing/2010/main" val="000000" mc:Ignorable="">
                <a:alpha val="35000"/>
              </a:srgbClr>
            </a:outerShdw>
          </a:effectLst>
        </a:effectStyle>
        <a:effectStyle>
          <a:effectLst>
            <a:outerShdw blurRad="40000" dist="23000" dir="5400000" rotWithShape="0">
              <a:srgbClr xmlns:mc="http://schemas.openxmlformats.org/markup-compatibility/2006" xmlns:a14="http://schemas.microsoft.com/office/drawing/2010/main" val="000000" mc:Ignorable="">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xmlns:mc="http://schemas.openxmlformats.org/markup-compatibility/2006" xmlns:a14="http://schemas.microsoft.com/office/drawing/2010/main" val="1F497D" mc:Ignorable=""/>
      </a:dk2>
      <a:lt2>
        <a:srgbClr xmlns:mc="http://schemas.openxmlformats.org/markup-compatibility/2006" xmlns:a14="http://schemas.microsoft.com/office/drawing/2010/main" val="EEECE1" mc:Ignorable=""/>
      </a:lt2>
      <a:accent1>
        <a:srgbClr xmlns:mc="http://schemas.openxmlformats.org/markup-compatibility/2006" xmlns:a14="http://schemas.microsoft.com/office/drawing/2010/main" val="4F81BD" mc:Ignorable=""/>
      </a:accent1>
      <a:accent2>
        <a:srgbClr xmlns:mc="http://schemas.openxmlformats.org/markup-compatibility/2006" xmlns:a14="http://schemas.microsoft.com/office/drawing/2010/main" val="C0504D" mc:Ignorable=""/>
      </a:accent2>
      <a:accent3>
        <a:srgbClr xmlns:mc="http://schemas.openxmlformats.org/markup-compatibility/2006" xmlns:a14="http://schemas.microsoft.com/office/drawing/2010/main" val="9BBB59" mc:Ignorable=""/>
      </a:accent3>
      <a:accent4>
        <a:srgbClr xmlns:mc="http://schemas.openxmlformats.org/markup-compatibility/2006" xmlns:a14="http://schemas.microsoft.com/office/drawing/2010/main" val="8064A2" mc:Ignorable=""/>
      </a:accent4>
      <a:accent5>
        <a:srgbClr xmlns:mc="http://schemas.openxmlformats.org/markup-compatibility/2006" xmlns:a14="http://schemas.microsoft.com/office/drawing/2010/main" val="4BACC6" mc:Ignorable=""/>
      </a:accent5>
      <a:accent6>
        <a:srgbClr xmlns:mc="http://schemas.openxmlformats.org/markup-compatibility/2006" xmlns:a14="http://schemas.microsoft.com/office/drawing/2010/main" val="F79646" mc:Ignorable=""/>
      </a:accent6>
      <a:hlink>
        <a:srgbClr xmlns:mc="http://schemas.openxmlformats.org/markup-compatibility/2006" xmlns:a14="http://schemas.microsoft.com/office/drawing/2010/main" val="0000FF" mc:Ignorable=""/>
      </a:hlink>
      <a:folHlink>
        <a:srgbClr xmlns:mc="http://schemas.openxmlformats.org/markup-compatibility/2006" xmlns:a14="http://schemas.microsoft.com/office/drawing/2010/main" val="800080" mc:Ignorabl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xmlns:mc="http://schemas.openxmlformats.org/markup-compatibility/2006" xmlns:a14="http://schemas.microsoft.com/office/drawing/2010/main" val="000000" mc:Ignorable="">
                <a:alpha val="38000"/>
              </a:srgbClr>
            </a:outerShdw>
          </a:effectLst>
        </a:effectStyle>
        <a:effectStyle>
          <a:effectLst>
            <a:outerShdw blurRad="40000" dist="23000" dir="5400000" rotWithShape="0">
              <a:srgbClr xmlns:mc="http://schemas.openxmlformats.org/markup-compatibility/2006" xmlns:a14="http://schemas.microsoft.com/office/drawing/2010/main" val="000000" mc:Ignorable="">
                <a:alpha val="35000"/>
              </a:srgbClr>
            </a:outerShdw>
          </a:effectLst>
        </a:effectStyle>
        <a:effectStyle>
          <a:effectLst>
            <a:outerShdw blurRad="40000" dist="23000" dir="5400000" rotWithShape="0">
              <a:srgbClr xmlns:mc="http://schemas.openxmlformats.org/markup-compatibility/2006" xmlns:a14="http://schemas.microsoft.com/office/drawing/2010/main" val="000000" mc:Ignorable="">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outs:outSpaceData xmlns:outs="http://schemas.microsoft.com/office/2009/outspace/metadata">
  <outs:relatedDates>
    <outs:relatedDate>
      <outs:type>3</outs:type>
      <outs:displayName>Last Modified</outs:displayName>
      <outs:dateTime>2009-11-10T01:35:46Z</outs:dateTime>
      <outs:isPinned>true</outs:isPinned>
    </outs:relatedDate>
    <outs:relatedDate>
      <outs:type>2</outs:type>
      <outs:displayName>Created</outs:displayName>
      <outs:dateTime>2009-11-06T23:57:18Z</outs:dateTime>
      <outs:isPinned>true</outs:isPinned>
    </outs:relatedDate>
    <outs:relatedDate>
      <outs:type>4</outs:type>
      <outs:displayName>Last Printed</outs:displayName>
      <outs:dateTime/>
      <outs:isPinned>true</outs:isPinned>
    </outs:relatedDate>
  </outs:relatedDates>
  <outs:relatedDocuments>
    <outs:relatedDocument>
      <outs:type>2</outs:type>
      <outs:displayName>Other documents in current folder</outs:displayName>
      <outs:uri/>
      <outs:isPinned>true</outs:isPinned>
    </outs:relatedDocument>
  </outs:relatedDocuments>
  <outs:relatedPeople>
    <outs:relatedPeopleItem>
      <outs:category>Author</outs:category>
      <outs:people>
        <outs:relatedPerson>
          <outs:displayName>Leslie MacNeil</outs:displayName>
          <outs:accountName/>
        </outs:relatedPerson>
      </outs:people>
      <outs:source>0</outs:source>
      <outs:isPinned>true</outs:isPinned>
    </outs:relatedPeopleItem>
    <outs:relatedPeopleItem>
      <outs:category>Last modified by</outs:category>
      <outs:people>
        <outs:relatedPerson>
          <outs:displayName>Leslie MacNeil</outs:displayName>
          <outs:accountName/>
        </outs:relatedPerson>
      </outs:people>
      <outs:source>0</outs:source>
      <outs:isPinned>true</outs:isPinned>
    </outs:relatedPeopleItem>
    <outs:relatedPeopleItem>
      <outs:category>Manager</outs:category>
      <outs:people>
        <outs:relatedPerson>
          <outs:displayName>&lt;Content Manager Name Here&gt;</outs:displayName>
          <outs:accountName/>
        </outs:relatedPerson>
      </outs:people>
      <outs:source>0</outs:source>
      <outs:isPinned>false</outs:isPinned>
    </outs:relatedPeopleItem>
  </outs:relatedPeople>
  <propertyMetadataList xmlns="http://schemas.microsoft.com/office/2009/outspace/metadata">
    <propertyMetadata>
      <type>0</type>
      <propertyId>2228224</propertyId>
      <propertyName/>
      <isPinned>true</isPinned>
    </propertyMetadata>
    <propertyMetadata>
      <type>0</type>
      <propertyId>1114115</propertyId>
      <propertyName/>
      <isPinned>true</isPinned>
    </propertyMetadata>
    <propertyMetadata>
      <type>0</type>
      <propertyId>1114117</propertyId>
      <propertyName/>
      <isPinned>true</isPinned>
    </propertyMetadata>
    <propertyMetadata>
      <type>0</type>
      <propertyId>589825</propertyId>
      <propertyName/>
      <isPinned>false</isPinned>
    </propertyMetadata>
    <propertyMetadata>
      <type>0</type>
      <propertyId>1114116</propertyId>
      <propertyName/>
      <isPinned>false</isPinned>
    </propertyMetadata>
    <propertyMetadata>
      <type>0</type>
      <propertyId>14</propertyId>
      <propertyName/>
      <isPinned>true</isPinned>
    </propertyMetadata>
    <propertyMetadata>
      <type>0</type>
      <propertyId>8</propertyId>
      <propertyName/>
      <isPinned>true</isPinned>
    </propertyMetadata>
    <propertyMetadata>
      <type>0</type>
      <propertyId>6</propertyId>
      <propertyName/>
      <isPinned>false</isPinned>
    </propertyMetadata>
    <propertyMetadata>
      <type>0</type>
      <propertyId>1114118</propertyId>
      <propertyName/>
      <isPinned>false</isPinned>
    </propertyMetadata>
    <propertyMetadata>
      <type>0</type>
      <propertyId>1179649</propertyId>
      <propertyName/>
      <isPinned>false</isPinned>
    </propertyMetadata>
    <propertyMetadata>
      <type>0</type>
      <propertyId>655365</propertyId>
      <propertyName/>
      <isPinned>false</isPinned>
    </propertyMetadata>
    <propertyMetadata>
      <type>0</type>
      <propertyId>1</propertyId>
      <propertyName/>
      <isPinned>false</isPinned>
    </propertyMetadata>
    <propertyMetadata>
      <type>0</type>
      <propertyId>0</propertyId>
      <propertyName/>
      <isPinned>true</isPinned>
    </propertyMetadata>
    <propertyMetadata>
      <type>0</type>
      <propertyId>13</propertyId>
      <propertyName/>
      <isPinned>false</isPinned>
    </propertyMetadata>
    <propertyMetadata>
      <type>0</type>
      <propertyId>1179653</propertyId>
      <propertyName/>
      <isPinned>false</isPinned>
    </propertyMetadata>
    <propertyMetadata>
      <type>0</type>
      <propertyId>22</propertyId>
      <propertyName/>
      <isPinned>false</isPinned>
    </propertyMetadata>
  </propertyMetadataList>
  <outs:corruptMetadataWasLost/>
</outs:outSpaceData>
</file>

<file path=customXml/itemProps1.xml><?xml version="1.0" encoding="utf-8"?>
<ds:datastoreItem xmlns:ds="http://schemas.openxmlformats.org/officeDocument/2006/customXml" ds:itemID="{8AF6AA93-5DB1-44D9-8F94-647384034D6F}">
  <ds:schemaRefs>
    <ds:schemaRef ds:uri="http://schemas.microsoft.com/office/2009/outspace/metadata"/>
  </ds:schemaRefs>
</ds:datastoreItem>
</file>

<file path=docProps/app.xml><?xml version="1.0" encoding="utf-8"?>
<Properties xmlns="http://schemas.openxmlformats.org/officeDocument/2006/extended-properties" xmlns:vt="http://schemas.openxmlformats.org/officeDocument/2006/docPropsVTypes">
  <Template/>
  <TotalTime>3074</TotalTime>
  <Words>1004</Words>
  <Application>Microsoft Office PowerPoint</Application>
  <PresentationFormat>On-screen Show (4:3)</PresentationFormat>
  <Paragraphs>338</Paragraphs>
  <Slides>63</Slides>
  <Notes>57</Notes>
  <HiddenSlides>7</HiddenSlides>
  <MMClips>14</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Surface Template External Light</vt:lpstr>
      <vt:lpstr>PowerPoint Presentation</vt:lpstr>
      <vt:lpstr>PowerPoint Presentation</vt:lpstr>
      <vt:lpstr>PowerPoint Presentation</vt:lpstr>
      <vt:lpstr>PowerPoint Presentation</vt:lpstr>
      <vt:lpstr>PowerPoint Presentation</vt:lpstr>
      <vt:lpstr>PowerPoint Presentation</vt:lpstr>
      <vt:lpstr>WebGlance CSCW 2004  Maekawa et al. PERCOM 2006  SearchTogether UIST 2007  CoSearch CHI 2008  Cerchiamo  SIGIR 2008   </vt:lpstr>
      <vt:lpstr>Personal Digital Historian CSCW 2002  TeamSearch Tabletop 2006  Físchlár-DT  Multimedia Systems Journal 12,4  Cambiera  Euro Viz 2009    WebSurface  Tabletop 2009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&lt;Event Name Here&gt;</dc:subject>
  <dc:creator>Leslie MacNeil</dc:creator>
  <cp:keywords>Surface - External</cp:keywords>
  <dc:description>Template: Chris Well, Silver Fox Productions
Formatting:
Event Date:
Event Location:
Audience Type: External</dc:description>
  <cp:lastModifiedBy>Daniel Wigdor</cp:lastModifiedBy>
  <cp:revision>193</cp:revision>
  <dcterms:created xsi:type="dcterms:W3CDTF">2009-11-06T23:57:18Z</dcterms:created>
  <dcterms:modified xsi:type="dcterms:W3CDTF">2010-02-11T03:01:13Z</dcterms:modified>
</cp:coreProperties>
</file>