
<file path=[Content_Types].xml><?xml version="1.0" encoding="utf-8"?>
<Types xmlns="http://schemas.openxmlformats.org/package/2006/content-types">
  <Default Extension="xml" ContentType="application/xml"/>
  <Default Extension="jpeg" ContentType="image/jpeg"/>
  <Default Extension="m4v" ContentType="video/unknown"/>
  <Default Extension="jpg" ContentType="image/jpeg"/>
  <Default Extension="emf" ContentType="image/x-emf"/>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0"/>
  </p:notesMasterIdLst>
  <p:handoutMasterIdLst>
    <p:handoutMasterId r:id="rId61"/>
  </p:handoutMasterIdLst>
  <p:sldIdLst>
    <p:sldId id="697" r:id="rId2"/>
    <p:sldId id="1066" r:id="rId3"/>
    <p:sldId id="1107" r:id="rId4"/>
    <p:sldId id="1112" r:id="rId5"/>
    <p:sldId id="1110" r:id="rId6"/>
    <p:sldId id="1082" r:id="rId7"/>
    <p:sldId id="1133" r:id="rId8"/>
    <p:sldId id="1141" r:id="rId9"/>
    <p:sldId id="1137" r:id="rId10"/>
    <p:sldId id="1139" r:id="rId11"/>
    <p:sldId id="1083" r:id="rId12"/>
    <p:sldId id="1111" r:id="rId13"/>
    <p:sldId id="1113" r:id="rId14"/>
    <p:sldId id="1085" r:id="rId15"/>
    <p:sldId id="1086" r:id="rId16"/>
    <p:sldId id="1087" r:id="rId17"/>
    <p:sldId id="1088" r:id="rId18"/>
    <p:sldId id="1134" r:id="rId19"/>
    <p:sldId id="1090" r:id="rId20"/>
    <p:sldId id="1142" r:id="rId21"/>
    <p:sldId id="1135" r:id="rId22"/>
    <p:sldId id="1094" r:id="rId23"/>
    <p:sldId id="1136" r:id="rId24"/>
    <p:sldId id="1096" r:id="rId25"/>
    <p:sldId id="1097" r:id="rId26"/>
    <p:sldId id="1098" r:id="rId27"/>
    <p:sldId id="1099" r:id="rId28"/>
    <p:sldId id="1100" r:id="rId29"/>
    <p:sldId id="1120" r:id="rId30"/>
    <p:sldId id="1121" r:id="rId31"/>
    <p:sldId id="1079" r:id="rId32"/>
    <p:sldId id="1131" r:id="rId33"/>
    <p:sldId id="1077" r:id="rId34"/>
    <p:sldId id="1118" r:id="rId35"/>
    <p:sldId id="1070" r:id="rId36"/>
    <p:sldId id="1140" r:id="rId37"/>
    <p:sldId id="1106" r:id="rId38"/>
    <p:sldId id="1124" r:id="rId39"/>
    <p:sldId id="1078" r:id="rId40"/>
    <p:sldId id="1122" r:id="rId41"/>
    <p:sldId id="1115" r:id="rId42"/>
    <p:sldId id="1081" r:id="rId43"/>
    <p:sldId id="736" r:id="rId44"/>
    <p:sldId id="740" r:id="rId45"/>
    <p:sldId id="741" r:id="rId46"/>
    <p:sldId id="742" r:id="rId47"/>
    <p:sldId id="896" r:id="rId48"/>
    <p:sldId id="743" r:id="rId49"/>
    <p:sldId id="744" r:id="rId50"/>
    <p:sldId id="745" r:id="rId51"/>
    <p:sldId id="954" r:id="rId52"/>
    <p:sldId id="1060" r:id="rId53"/>
    <p:sldId id="748" r:id="rId54"/>
    <p:sldId id="750" r:id="rId55"/>
    <p:sldId id="876" r:id="rId56"/>
    <p:sldId id="877" r:id="rId57"/>
    <p:sldId id="889" r:id="rId58"/>
    <p:sldId id="808"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6B7"/>
    <a:srgbClr val="48D958"/>
    <a:srgbClr val="FF1332"/>
    <a:srgbClr val="FF42A8"/>
    <a:srgbClr val="4EBA71"/>
    <a:srgbClr val="7D30BA"/>
    <a:srgbClr val="9231BA"/>
    <a:srgbClr val="558ED5"/>
    <a:srgbClr val="FF56C1"/>
    <a:srgbClr val="FDFFD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61" autoAdjust="0"/>
    <p:restoredTop sz="90435" autoAdjust="0"/>
  </p:normalViewPr>
  <p:slideViewPr>
    <p:cSldViewPr snapToGrid="0" snapToObjects="1">
      <p:cViewPr>
        <p:scale>
          <a:sx n="94" d="100"/>
          <a:sy n="94" d="100"/>
        </p:scale>
        <p:origin x="-1192" y="-4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320"/>
    </p:cViewPr>
  </p:sorterViewPr>
  <p:notesViewPr>
    <p:cSldViewPr snapToGrid="0" snapToObjects="1">
      <p:cViewPr varScale="1">
        <p:scale>
          <a:sx n="75" d="100"/>
          <a:sy n="75" d="100"/>
        </p:scale>
        <p:origin x="-310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handoutMaster" Target="handoutMasters/handout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Air:Users:skane:Dropbox:Projects:Surface%20Accessibility%20MSR:data:charts:char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Air:Users:skane:Dropbox:Projects:Surface%20Accessibility%20MSR:data:charts:char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Air:Users:skane:Dropbox:Projects:Surface%20Accessibility%20MSR:data:charts: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0896991420848513"/>
          <c:y val="0.12037037037037"/>
          <c:w val="0.991030085791515"/>
          <c:h val="0.592346165062701"/>
        </c:manualLayout>
      </c:layout>
      <c:barChart>
        <c:barDir val="col"/>
        <c:grouping val="clustered"/>
        <c:varyColors val="0"/>
        <c:ser>
          <c:idx val="0"/>
          <c:order val="0"/>
          <c:tx>
            <c:strRef>
              <c:f>'Raw time'!$B$1</c:f>
              <c:strCache>
                <c:ptCount val="1"/>
                <c:pt idx="0">
                  <c:v>Time</c:v>
                </c:pt>
              </c:strCache>
            </c:strRef>
          </c:tx>
          <c:invertIfNegative val="0"/>
          <c:dPt>
            <c:idx val="0"/>
            <c:invertIfNegative val="0"/>
            <c:bubble3D val="0"/>
            <c:spPr>
              <a:solidFill>
                <a:srgbClr val="48D958"/>
              </a:solidFill>
            </c:spPr>
          </c:dPt>
          <c:dPt>
            <c:idx val="1"/>
            <c:invertIfNegative val="0"/>
            <c:bubble3D val="0"/>
            <c:spPr>
              <a:solidFill>
                <a:srgbClr val="48D958"/>
              </a:solidFill>
            </c:spPr>
          </c:dPt>
          <c:dPt>
            <c:idx val="2"/>
            <c:invertIfNegative val="0"/>
            <c:bubble3D val="0"/>
            <c:spPr>
              <a:solidFill>
                <a:schemeClr val="bg1">
                  <a:lumMod val="50000"/>
                  <a:lumOff val="50000"/>
                </a:schemeClr>
              </a:solidFill>
            </c:spPr>
          </c:dPt>
          <c:dPt>
            <c:idx val="3"/>
            <c:invertIfNegative val="0"/>
            <c:bubble3D val="0"/>
            <c:spPr>
              <a:solidFill>
                <a:srgbClr val="7F7F7F"/>
              </a:solidFill>
            </c:spPr>
          </c:dPt>
          <c:dLbls>
            <c:showLegendKey val="0"/>
            <c:showVal val="1"/>
            <c:showCatName val="0"/>
            <c:showSerName val="0"/>
            <c:showPercent val="0"/>
            <c:showBubbleSize val="0"/>
            <c:showLeaderLines val="0"/>
          </c:dLbls>
          <c:errBars>
            <c:errBarType val="both"/>
            <c:errValType val="cust"/>
            <c:noEndCap val="0"/>
            <c:plus>
              <c:numRef>
                <c:f>'Raw time'!$G$2:$G$5</c:f>
                <c:numCache>
                  <c:formatCode>General</c:formatCode>
                  <c:ptCount val="4"/>
                  <c:pt idx="0">
                    <c:v>0.803608348</c:v>
                  </c:pt>
                  <c:pt idx="1">
                    <c:v>1.01466959</c:v>
                  </c:pt>
                  <c:pt idx="2">
                    <c:v>1.10562833</c:v>
                  </c:pt>
                  <c:pt idx="3">
                    <c:v>1.71584431</c:v>
                  </c:pt>
                </c:numCache>
              </c:numRef>
            </c:plus>
            <c:minus>
              <c:numRef>
                <c:f>'Raw time'!$G$2:$G$5</c:f>
                <c:numCache>
                  <c:formatCode>General</c:formatCode>
                  <c:ptCount val="4"/>
                  <c:pt idx="0">
                    <c:v>0.803608348</c:v>
                  </c:pt>
                  <c:pt idx="1">
                    <c:v>1.01466959</c:v>
                  </c:pt>
                  <c:pt idx="2">
                    <c:v>1.10562833</c:v>
                  </c:pt>
                  <c:pt idx="3">
                    <c:v>1.71584431</c:v>
                  </c:pt>
                </c:numCache>
              </c:numRef>
            </c:minus>
          </c:errBars>
          <c:cat>
            <c:strRef>
              <c:f>'Raw time'!$A$2:$A$5</c:f>
              <c:strCache>
                <c:ptCount val="4"/>
                <c:pt idx="0">
                  <c:v>Touch-and- speak</c:v>
                </c:pt>
                <c:pt idx="1">
                  <c:v>Edge projection</c:v>
                </c:pt>
                <c:pt idx="2">
                  <c:v>Neighborhood browsing</c:v>
                </c:pt>
                <c:pt idx="3">
                  <c:v>VoiceOver</c:v>
                </c:pt>
              </c:strCache>
            </c:strRef>
          </c:cat>
          <c:val>
            <c:numRef>
              <c:f>'Raw time'!$F$2:$F$5</c:f>
              <c:numCache>
                <c:formatCode>0.0</c:formatCode>
                <c:ptCount val="4"/>
                <c:pt idx="0">
                  <c:v>24.3681824</c:v>
                </c:pt>
                <c:pt idx="1">
                  <c:v>25.8221939</c:v>
                </c:pt>
                <c:pt idx="2">
                  <c:v>32.9988409</c:v>
                </c:pt>
                <c:pt idx="3">
                  <c:v>33.5443454</c:v>
                </c:pt>
              </c:numCache>
            </c:numRef>
          </c:val>
        </c:ser>
        <c:dLbls>
          <c:showLegendKey val="0"/>
          <c:showVal val="0"/>
          <c:showCatName val="0"/>
          <c:showSerName val="0"/>
          <c:showPercent val="0"/>
          <c:showBubbleSize val="0"/>
        </c:dLbls>
        <c:gapWidth val="150"/>
        <c:axId val="2108426120"/>
        <c:axId val="2108429176"/>
      </c:barChart>
      <c:catAx>
        <c:axId val="2108426120"/>
        <c:scaling>
          <c:orientation val="minMax"/>
        </c:scaling>
        <c:delete val="0"/>
        <c:axPos val="b"/>
        <c:majorTickMark val="out"/>
        <c:minorTickMark val="none"/>
        <c:tickLblPos val="nextTo"/>
        <c:crossAx val="2108429176"/>
        <c:crosses val="autoZero"/>
        <c:auto val="1"/>
        <c:lblAlgn val="ctr"/>
        <c:lblOffset val="100"/>
        <c:noMultiLvlLbl val="0"/>
      </c:catAx>
      <c:valAx>
        <c:axId val="2108429176"/>
        <c:scaling>
          <c:orientation val="minMax"/>
        </c:scaling>
        <c:delete val="1"/>
        <c:axPos val="l"/>
        <c:numFmt formatCode="0" sourceLinked="0"/>
        <c:majorTickMark val="out"/>
        <c:minorTickMark val="none"/>
        <c:tickLblPos val="nextTo"/>
        <c:crossAx val="2108426120"/>
        <c:crosses val="autoZero"/>
        <c:crossBetween val="between"/>
        <c:majorUnit val="10.0"/>
      </c:valAx>
    </c:plotArea>
    <c:plotVisOnly val="1"/>
    <c:dispBlanksAs val="gap"/>
    <c:showDLblsOverMax val="0"/>
  </c:chart>
  <c:spPr>
    <a:ln>
      <a:noFill/>
    </a:ln>
  </c:spPr>
  <c:txPr>
    <a:bodyPr/>
    <a:lstStyle/>
    <a:p>
      <a:pPr>
        <a:defRPr sz="2000" b="0" i="0" cap="none">
          <a:latin typeface="Gill Sans"/>
          <a:cs typeface="Gill Sans"/>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0254436479022212"/>
          <c:y val="0.150462962962963"/>
          <c:w val="0.997455635209778"/>
          <c:h val="0.490432706328376"/>
        </c:manualLayout>
      </c:layout>
      <c:barChart>
        <c:barDir val="col"/>
        <c:grouping val="clustered"/>
        <c:varyColors val="0"/>
        <c:ser>
          <c:idx val="0"/>
          <c:order val="0"/>
          <c:invertIfNegative val="0"/>
          <c:dPt>
            <c:idx val="0"/>
            <c:invertIfNegative val="0"/>
            <c:bubble3D val="0"/>
            <c:spPr>
              <a:solidFill>
                <a:srgbClr val="48D958"/>
              </a:solidFill>
            </c:spPr>
          </c:dPt>
          <c:dPt>
            <c:idx val="1"/>
            <c:invertIfNegative val="0"/>
            <c:bubble3D val="0"/>
            <c:spPr>
              <a:solidFill>
                <a:srgbClr val="48D958"/>
              </a:solidFill>
            </c:spPr>
          </c:dPt>
          <c:dPt>
            <c:idx val="2"/>
            <c:invertIfNegative val="0"/>
            <c:bubble3D val="0"/>
            <c:spPr>
              <a:solidFill>
                <a:srgbClr val="48D958"/>
              </a:solidFill>
            </c:spPr>
          </c:dPt>
          <c:dPt>
            <c:idx val="3"/>
            <c:invertIfNegative val="0"/>
            <c:bubble3D val="0"/>
            <c:spPr>
              <a:solidFill>
                <a:srgbClr val="7F7F7F"/>
              </a:solidFill>
            </c:spPr>
          </c:dPt>
          <c:dLbls>
            <c:dLbl>
              <c:idx val="0"/>
              <c:layout>
                <c:manualLayout>
                  <c:x val="0.0"/>
                  <c:y val="-0.0601851851851852"/>
                </c:manualLayout>
              </c:layout>
              <c:showLegendKey val="0"/>
              <c:showVal val="1"/>
              <c:showCatName val="0"/>
              <c:showSerName val="0"/>
              <c:showPercent val="0"/>
              <c:showBubbleSize val="0"/>
            </c:dLbl>
            <c:dLbl>
              <c:idx val="1"/>
              <c:layout>
                <c:manualLayout>
                  <c:x val="-5.092533763208E-17"/>
                  <c:y val="-0.0462962962962963"/>
                </c:manualLayout>
              </c:layout>
              <c:showLegendKey val="0"/>
              <c:showVal val="1"/>
              <c:showCatName val="0"/>
              <c:showSerName val="0"/>
              <c:showPercent val="0"/>
              <c:showBubbleSize val="0"/>
            </c:dLbl>
            <c:dLbl>
              <c:idx val="2"/>
              <c:layout>
                <c:manualLayout>
                  <c:x val="0.0"/>
                  <c:y val="-0.0833333333333333"/>
                </c:manualLayout>
              </c:layout>
              <c:showLegendKey val="0"/>
              <c:showVal val="1"/>
              <c:showCatName val="0"/>
              <c:showSerName val="0"/>
              <c:showPercent val="0"/>
              <c:showBubbleSize val="0"/>
            </c:dLbl>
            <c:dLbl>
              <c:idx val="3"/>
              <c:layout>
                <c:manualLayout>
                  <c:x val="1.0185067526416E-16"/>
                  <c:y val="-0.0601851851851852"/>
                </c:manualLayout>
              </c:layout>
              <c:showLegendKey val="0"/>
              <c:showVal val="1"/>
              <c:showCatName val="0"/>
              <c:showSerName val="0"/>
              <c:showPercent val="0"/>
              <c:showBubbleSize val="0"/>
            </c:dLbl>
            <c:showLegendKey val="0"/>
            <c:showVal val="1"/>
            <c:showCatName val="0"/>
            <c:showSerName val="0"/>
            <c:showPercent val="0"/>
            <c:showBubbleSize val="0"/>
            <c:showLeaderLines val="0"/>
          </c:dLbls>
          <c:errBars>
            <c:errBarType val="both"/>
            <c:errValType val="cust"/>
            <c:noEndCap val="0"/>
            <c:plus>
              <c:numRef>
                <c:f>Corrrect!$D$2:$D$5</c:f>
                <c:numCache>
                  <c:formatCode>General</c:formatCode>
                  <c:ptCount val="4"/>
                  <c:pt idx="0">
                    <c:v>0.00707434</c:v>
                  </c:pt>
                  <c:pt idx="1">
                    <c:v>0.00625414</c:v>
                  </c:pt>
                  <c:pt idx="2">
                    <c:v>0.00667786</c:v>
                  </c:pt>
                  <c:pt idx="3">
                    <c:v>0.01218447</c:v>
                  </c:pt>
                </c:numCache>
              </c:numRef>
            </c:plus>
            <c:minus>
              <c:numRef>
                <c:f>Corrrect!$D$2:$D$5</c:f>
                <c:numCache>
                  <c:formatCode>General</c:formatCode>
                  <c:ptCount val="4"/>
                  <c:pt idx="0">
                    <c:v>0.00707434</c:v>
                  </c:pt>
                  <c:pt idx="1">
                    <c:v>0.00625414</c:v>
                  </c:pt>
                  <c:pt idx="2">
                    <c:v>0.00667786</c:v>
                  </c:pt>
                  <c:pt idx="3">
                    <c:v>0.01218447</c:v>
                  </c:pt>
                </c:numCache>
              </c:numRef>
            </c:minus>
          </c:errBars>
          <c:cat>
            <c:strRef>
              <c:f>Corrrect!$A$2:$A$5</c:f>
              <c:strCache>
                <c:ptCount val="4"/>
                <c:pt idx="0">
                  <c:v>Touch-and- speak</c:v>
                </c:pt>
                <c:pt idx="1">
                  <c:v>Edge projection</c:v>
                </c:pt>
                <c:pt idx="2">
                  <c:v>Neighborhood browsing</c:v>
                </c:pt>
                <c:pt idx="3">
                  <c:v>VoiceOver</c:v>
                </c:pt>
              </c:strCache>
            </c:strRef>
          </c:cat>
          <c:val>
            <c:numRef>
              <c:f>Corrrect!$B$2:$B$5</c:f>
              <c:numCache>
                <c:formatCode>0.0%</c:formatCode>
                <c:ptCount val="4"/>
                <c:pt idx="0">
                  <c:v>0.97857143</c:v>
                </c:pt>
                <c:pt idx="1">
                  <c:v>0.98333333</c:v>
                </c:pt>
                <c:pt idx="2">
                  <c:v>0.98095238</c:v>
                </c:pt>
                <c:pt idx="3">
                  <c:v>0.93846154</c:v>
                </c:pt>
              </c:numCache>
            </c:numRef>
          </c:val>
        </c:ser>
        <c:dLbls>
          <c:showLegendKey val="0"/>
          <c:showVal val="0"/>
          <c:showCatName val="0"/>
          <c:showSerName val="0"/>
          <c:showPercent val="0"/>
          <c:showBubbleSize val="0"/>
        </c:dLbls>
        <c:gapWidth val="150"/>
        <c:axId val="2108435544"/>
        <c:axId val="2108438648"/>
      </c:barChart>
      <c:catAx>
        <c:axId val="2108435544"/>
        <c:scaling>
          <c:orientation val="minMax"/>
        </c:scaling>
        <c:delete val="0"/>
        <c:axPos val="b"/>
        <c:majorTickMark val="out"/>
        <c:minorTickMark val="none"/>
        <c:tickLblPos val="nextTo"/>
        <c:crossAx val="2108438648"/>
        <c:crosses val="autoZero"/>
        <c:auto val="1"/>
        <c:lblAlgn val="ctr"/>
        <c:lblOffset val="100"/>
        <c:noMultiLvlLbl val="0"/>
      </c:catAx>
      <c:valAx>
        <c:axId val="2108438648"/>
        <c:scaling>
          <c:orientation val="minMax"/>
        </c:scaling>
        <c:delete val="1"/>
        <c:axPos val="l"/>
        <c:numFmt formatCode="0%" sourceLinked="0"/>
        <c:majorTickMark val="out"/>
        <c:minorTickMark val="none"/>
        <c:tickLblPos val="nextTo"/>
        <c:crossAx val="2108435544"/>
        <c:crosses val="autoZero"/>
        <c:crossBetween val="between"/>
        <c:majorUnit val="0.04"/>
      </c:valAx>
    </c:plotArea>
    <c:plotVisOnly val="1"/>
    <c:dispBlanksAs val="gap"/>
    <c:showDLblsOverMax val="0"/>
  </c:chart>
  <c:spPr>
    <a:ln>
      <a:noFill/>
    </a:ln>
  </c:spPr>
  <c:txPr>
    <a:bodyPr/>
    <a:lstStyle/>
    <a:p>
      <a:pPr>
        <a:defRPr sz="2000" i="0">
          <a:latin typeface="Gill Sans"/>
          <a:cs typeface="Gill Sans"/>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361111111111111"/>
          <c:y val="0.0844963716446411"/>
          <c:w val="1.0"/>
          <c:h val="0.715995643793789"/>
        </c:manualLayout>
      </c:layout>
      <c:barChart>
        <c:barDir val="col"/>
        <c:grouping val="clustered"/>
        <c:varyColors val="0"/>
        <c:ser>
          <c:idx val="0"/>
          <c:order val="0"/>
          <c:tx>
            <c:v>First</c:v>
          </c:tx>
          <c:spPr>
            <a:solidFill>
              <a:schemeClr val="accent1"/>
            </a:solidFill>
          </c:spPr>
          <c:invertIfNegative val="0"/>
          <c:dLbls>
            <c:txPr>
              <a:bodyPr/>
              <a:lstStyle/>
              <a:p>
                <a:pPr>
                  <a:defRPr sz="2200"/>
                </a:pPr>
                <a:endParaRPr lang="en-US"/>
              </a:p>
            </c:txPr>
            <c:showLegendKey val="0"/>
            <c:showVal val="1"/>
            <c:showCatName val="0"/>
            <c:showSerName val="0"/>
            <c:showPercent val="0"/>
            <c:showBubbleSize val="0"/>
            <c:showLeaderLines val="0"/>
          </c:dLbls>
          <c:cat>
            <c:strRef>
              <c:f>(Preferred!$A$2,Preferred!$A$4,Preferred!$A$6,Preferred!$A$8)</c:f>
              <c:strCache>
                <c:ptCount val="4"/>
                <c:pt idx="0">
                  <c:v>Touch-and- speak</c:v>
                </c:pt>
                <c:pt idx="1">
                  <c:v>Edge projection</c:v>
                </c:pt>
                <c:pt idx="2">
                  <c:v>Neighborhood browsing</c:v>
                </c:pt>
                <c:pt idx="3">
                  <c:v>VoiceOver</c:v>
                </c:pt>
              </c:strCache>
            </c:strRef>
          </c:cat>
          <c:val>
            <c:numRef>
              <c:f>(Preferred!$C$2,Preferred!$C$4,Preferred!$C$6,Preferred!$C$8)</c:f>
              <c:numCache>
                <c:formatCode>General</c:formatCode>
                <c:ptCount val="4"/>
                <c:pt idx="0">
                  <c:v>7.0</c:v>
                </c:pt>
                <c:pt idx="1">
                  <c:v>3.0</c:v>
                </c:pt>
                <c:pt idx="2">
                  <c:v>3.0</c:v>
                </c:pt>
                <c:pt idx="3">
                  <c:v>0.0</c:v>
                </c:pt>
              </c:numCache>
            </c:numRef>
          </c:val>
        </c:ser>
        <c:ser>
          <c:idx val="1"/>
          <c:order val="1"/>
          <c:tx>
            <c:v>Second</c:v>
          </c:tx>
          <c:spPr>
            <a:solidFill>
              <a:schemeClr val="accent4">
                <a:lumMod val="75000"/>
              </a:schemeClr>
            </a:solidFill>
          </c:spPr>
          <c:invertIfNegative val="0"/>
          <c:dLbls>
            <c:txPr>
              <a:bodyPr/>
              <a:lstStyle/>
              <a:p>
                <a:pPr>
                  <a:defRPr sz="2200"/>
                </a:pPr>
                <a:endParaRPr lang="en-US"/>
              </a:p>
            </c:txPr>
            <c:showLegendKey val="0"/>
            <c:showVal val="1"/>
            <c:showCatName val="0"/>
            <c:showSerName val="0"/>
            <c:showPercent val="0"/>
            <c:showBubbleSize val="0"/>
            <c:showLeaderLines val="0"/>
          </c:dLbls>
          <c:cat>
            <c:strRef>
              <c:f>(Preferred!$A$2,Preferred!$A$4,Preferred!$A$6,Preferred!$A$8)</c:f>
              <c:strCache>
                <c:ptCount val="4"/>
                <c:pt idx="0">
                  <c:v>Touch-and- speak</c:v>
                </c:pt>
                <c:pt idx="1">
                  <c:v>Edge projection</c:v>
                </c:pt>
                <c:pt idx="2">
                  <c:v>Neighborhood browsing</c:v>
                </c:pt>
                <c:pt idx="3">
                  <c:v>VoiceOver</c:v>
                </c:pt>
              </c:strCache>
            </c:strRef>
          </c:cat>
          <c:val>
            <c:numRef>
              <c:f>(Preferred!$C$3,Preferred!$C$5,Preferred!$C$7,Preferred!$C$9)</c:f>
              <c:numCache>
                <c:formatCode>General</c:formatCode>
                <c:ptCount val="4"/>
                <c:pt idx="0">
                  <c:v>3.0</c:v>
                </c:pt>
                <c:pt idx="1">
                  <c:v>7.0</c:v>
                </c:pt>
                <c:pt idx="2">
                  <c:v>3.0</c:v>
                </c:pt>
                <c:pt idx="3">
                  <c:v>0.0</c:v>
                </c:pt>
              </c:numCache>
            </c:numRef>
          </c:val>
        </c:ser>
        <c:dLbls>
          <c:showLegendKey val="0"/>
          <c:showVal val="0"/>
          <c:showCatName val="0"/>
          <c:showSerName val="0"/>
          <c:showPercent val="0"/>
          <c:showBubbleSize val="0"/>
        </c:dLbls>
        <c:gapWidth val="150"/>
        <c:axId val="2108545112"/>
        <c:axId val="2108548120"/>
      </c:barChart>
      <c:catAx>
        <c:axId val="2108545112"/>
        <c:scaling>
          <c:orientation val="minMax"/>
        </c:scaling>
        <c:delete val="0"/>
        <c:axPos val="b"/>
        <c:majorTickMark val="out"/>
        <c:minorTickMark val="none"/>
        <c:tickLblPos val="nextTo"/>
        <c:txPr>
          <a:bodyPr/>
          <a:lstStyle/>
          <a:p>
            <a:pPr>
              <a:defRPr sz="2000"/>
            </a:pPr>
            <a:endParaRPr lang="en-US"/>
          </a:p>
        </c:txPr>
        <c:crossAx val="2108548120"/>
        <c:crosses val="autoZero"/>
        <c:auto val="1"/>
        <c:lblAlgn val="ctr"/>
        <c:lblOffset val="100"/>
        <c:noMultiLvlLbl val="0"/>
      </c:catAx>
      <c:valAx>
        <c:axId val="2108548120"/>
        <c:scaling>
          <c:orientation val="minMax"/>
        </c:scaling>
        <c:delete val="1"/>
        <c:axPos val="l"/>
        <c:numFmt formatCode="General" sourceLinked="1"/>
        <c:majorTickMark val="out"/>
        <c:minorTickMark val="none"/>
        <c:tickLblPos val="nextTo"/>
        <c:crossAx val="2108545112"/>
        <c:crosses val="autoZero"/>
        <c:crossBetween val="between"/>
      </c:valAx>
    </c:plotArea>
    <c:legend>
      <c:legendPos val="r"/>
      <c:layout>
        <c:manualLayout>
          <c:xMode val="edge"/>
          <c:yMode val="edge"/>
          <c:x val="0.704336235427219"/>
          <c:y val="0.0570242430526087"/>
          <c:w val="0.274602708243559"/>
          <c:h val="0.119531146306028"/>
        </c:manualLayout>
      </c:layout>
      <c:overlay val="0"/>
      <c:txPr>
        <a:bodyPr/>
        <a:lstStyle/>
        <a:p>
          <a:pPr>
            <a:defRPr sz="2200"/>
          </a:pPr>
          <a:endParaRPr lang="en-US"/>
        </a:p>
      </c:txPr>
    </c:legend>
    <c:plotVisOnly val="1"/>
    <c:dispBlanksAs val="gap"/>
    <c:showDLblsOverMax val="0"/>
  </c:chart>
  <c:spPr>
    <a:ln>
      <a:noFill/>
    </a:ln>
  </c:spPr>
  <c:txPr>
    <a:bodyPr/>
    <a:lstStyle/>
    <a:p>
      <a:pPr>
        <a:defRPr sz="1800" i="0">
          <a:latin typeface="Gill Sans"/>
          <a:cs typeface="Gill Sans"/>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C8475F5-7DC7-014B-8889-9210AEA90AA5}" type="datetimeFigureOut">
              <a:rPr lang="en-US" smtClean="0"/>
              <a:t>10/17/11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859055F-A644-4642-923F-BB29F1DEA608}" type="slidenum">
              <a:rPr lang="en-US" smtClean="0"/>
              <a:t>‹#›</a:t>
            </a:fld>
            <a:endParaRPr lang="en-US"/>
          </a:p>
        </p:txBody>
      </p:sp>
    </p:spTree>
    <p:extLst>
      <p:ext uri="{BB962C8B-B14F-4D97-AF65-F5344CB8AC3E}">
        <p14:creationId xmlns:p14="http://schemas.microsoft.com/office/powerpoint/2010/main" val="29817172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C6532C-C6B5-364E-BB05-F31FA39E61F4}" type="datetimeFigureOut">
              <a:rPr lang="en-US" smtClean="0"/>
              <a:pPr/>
              <a:t>10/17/11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16EED2-D1A1-934A-8F92-2D67587D81F9}" type="slidenum">
              <a:rPr lang="en-US" smtClean="0"/>
              <a:pPr/>
              <a:t>‹#›</a:t>
            </a:fld>
            <a:endParaRPr lang="en-US"/>
          </a:p>
        </p:txBody>
      </p:sp>
    </p:spTree>
    <p:extLst>
      <p:ext uri="{BB962C8B-B14F-4D97-AF65-F5344CB8AC3E}">
        <p14:creationId xmlns:p14="http://schemas.microsoft.com/office/powerpoint/2010/main" val="353428026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a:t>
            </a:r>
            <a:r>
              <a:rPr lang="en-US" baseline="0" dirty="0" smtClean="0"/>
              <a:t> morning. Thanks very much for coming. My name is Shaun Kane, and today I’m going to tell you about my research, which has largely focused on the challenges of understanding and creating, usable touch interactions for blind people</a:t>
            </a:r>
            <a:endParaRPr lang="en-US" dirty="0"/>
          </a:p>
        </p:txBody>
      </p:sp>
      <p:sp>
        <p:nvSpPr>
          <p:cNvPr id="4" name="Slide Number Placeholder 3"/>
          <p:cNvSpPr>
            <a:spLocks noGrp="1"/>
          </p:cNvSpPr>
          <p:nvPr>
            <p:ph type="sldNum" sz="quarter" idx="10"/>
          </p:nvPr>
        </p:nvSpPr>
        <p:spPr/>
        <p:txBody>
          <a:bodyPr/>
          <a:lstStyle/>
          <a:p>
            <a:fld id="{5016EED2-D1A1-934A-8F92-2D67587D81F9}" type="slidenum">
              <a:rPr lang="en-US" smtClean="0"/>
              <a:pPr/>
              <a:t>1</a:t>
            </a:fld>
            <a:endParaRPr lang="en-US"/>
          </a:p>
        </p:txBody>
      </p:sp>
    </p:spTree>
    <p:extLst>
      <p:ext uri="{BB962C8B-B14F-4D97-AF65-F5344CB8AC3E}">
        <p14:creationId xmlns:p14="http://schemas.microsoft.com/office/powerpoint/2010/main" val="3600551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 million blind people in the US</a:t>
            </a:r>
            <a:endParaRPr lang="en-US" dirty="0"/>
          </a:p>
        </p:txBody>
      </p:sp>
      <p:sp>
        <p:nvSpPr>
          <p:cNvPr id="4" name="Slide Number Placeholder 3"/>
          <p:cNvSpPr>
            <a:spLocks noGrp="1"/>
          </p:cNvSpPr>
          <p:nvPr>
            <p:ph type="sldNum" sz="quarter" idx="10"/>
          </p:nvPr>
        </p:nvSpPr>
        <p:spPr/>
        <p:txBody>
          <a:bodyPr/>
          <a:lstStyle/>
          <a:p>
            <a:fld id="{5016EED2-D1A1-934A-8F92-2D67587D81F9}" type="slidenum">
              <a:rPr lang="en-US" smtClean="0"/>
              <a:pPr/>
              <a:t>33</a:t>
            </a:fld>
            <a:endParaRPr lang="en-US"/>
          </a:p>
        </p:txBody>
      </p:sp>
    </p:spTree>
    <p:extLst>
      <p:ext uri="{BB962C8B-B14F-4D97-AF65-F5344CB8AC3E}">
        <p14:creationId xmlns:p14="http://schemas.microsoft.com/office/powerpoint/2010/main" val="3161730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project is called Slide Rule. It began with the question: how can we take an existing touch screen based mobile device, which is not accessible,</a:t>
            </a:r>
            <a:r>
              <a:rPr lang="en-US" baseline="0" dirty="0" smtClean="0"/>
              <a:t> and redesign the fundamental interactions that it supports</a:t>
            </a:r>
          </a:p>
          <a:p>
            <a:endParaRPr lang="en-US" baseline="0" dirty="0" smtClean="0"/>
          </a:p>
          <a:p>
            <a:r>
              <a:rPr lang="en-US" baseline="0" dirty="0" smtClean="0"/>
              <a:t>And to give you some context about this project, although we did see accessibility on the iPhone in the video. This project, Slide Rule, predates that work. At the time this work began, most commercially available touch screen devices provided no accessibility support, and those that did were quite limited.</a:t>
            </a:r>
            <a:endParaRPr lang="en-US" dirty="0"/>
          </a:p>
        </p:txBody>
      </p:sp>
      <p:sp>
        <p:nvSpPr>
          <p:cNvPr id="4" name="Slide Number Placeholder 3"/>
          <p:cNvSpPr>
            <a:spLocks noGrp="1"/>
          </p:cNvSpPr>
          <p:nvPr>
            <p:ph type="sldNum" sz="quarter" idx="10"/>
          </p:nvPr>
        </p:nvSpPr>
        <p:spPr/>
        <p:txBody>
          <a:bodyPr/>
          <a:lstStyle/>
          <a:p>
            <a:fld id="{5016EED2-D1A1-934A-8F92-2D67587D81F9}" type="slidenum">
              <a:rPr lang="en-US" smtClean="0"/>
              <a:pPr/>
              <a:t>43</a:t>
            </a:fld>
            <a:endParaRPr lang="en-US"/>
          </a:p>
        </p:txBody>
      </p:sp>
    </p:spTree>
    <p:extLst>
      <p:ext uri="{BB962C8B-B14F-4D97-AF65-F5344CB8AC3E}">
        <p14:creationId xmlns:p14="http://schemas.microsoft.com/office/powerpoint/2010/main" val="1500470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show you a demo video in just</a:t>
            </a:r>
            <a:r>
              <a:rPr lang="en-US" baseline="0" dirty="0" smtClean="0"/>
              <a:t> a moment. Before I do that, I’ll walk you through a few of the design insights that form the basis of Slide Rule</a:t>
            </a:r>
          </a:p>
          <a:p>
            <a:r>
              <a:rPr lang="en-US" baseline="0" dirty="0" smtClean="0"/>
              <a:t>And I’ll begin by looking at a common touch screen interface for sighted people. In this case the iPhone.</a:t>
            </a:r>
            <a:endParaRPr lang="en-US" dirty="0"/>
          </a:p>
        </p:txBody>
      </p:sp>
      <p:sp>
        <p:nvSpPr>
          <p:cNvPr id="4" name="Slide Number Placeholder 3"/>
          <p:cNvSpPr>
            <a:spLocks noGrp="1"/>
          </p:cNvSpPr>
          <p:nvPr>
            <p:ph type="sldNum" sz="quarter" idx="10"/>
          </p:nvPr>
        </p:nvSpPr>
        <p:spPr/>
        <p:txBody>
          <a:bodyPr/>
          <a:lstStyle/>
          <a:p>
            <a:fld id="{5016EED2-D1A1-934A-8F92-2D67587D81F9}" type="slidenum">
              <a:rPr lang="en-US" smtClean="0"/>
              <a:pPr/>
              <a:t>44</a:t>
            </a:fld>
            <a:endParaRPr lang="en-US"/>
          </a:p>
        </p:txBody>
      </p:sp>
    </p:spTree>
    <p:extLst>
      <p:ext uri="{BB962C8B-B14F-4D97-AF65-F5344CB8AC3E}">
        <p14:creationId xmlns:p14="http://schemas.microsoft.com/office/powerpoint/2010/main" val="3966366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a:t>
            </a:r>
            <a:r>
              <a:rPr lang="en-US" baseline="0" dirty="0" smtClean="0"/>
              <a:t> a few icons on screen in this case, and contained in a relatively small area</a:t>
            </a:r>
            <a:endParaRPr lang="en-US" dirty="0"/>
          </a:p>
        </p:txBody>
      </p:sp>
      <p:sp>
        <p:nvSpPr>
          <p:cNvPr id="4" name="Slide Number Placeholder 3"/>
          <p:cNvSpPr>
            <a:spLocks noGrp="1"/>
          </p:cNvSpPr>
          <p:nvPr>
            <p:ph type="sldNum" sz="quarter" idx="10"/>
          </p:nvPr>
        </p:nvSpPr>
        <p:spPr/>
        <p:txBody>
          <a:bodyPr/>
          <a:lstStyle/>
          <a:p>
            <a:fld id="{5016EED2-D1A1-934A-8F92-2D67587D81F9}" type="slidenum">
              <a:rPr lang="en-US" smtClean="0"/>
              <a:pPr/>
              <a:t>45</a:t>
            </a:fld>
            <a:endParaRPr lang="en-US"/>
          </a:p>
        </p:txBody>
      </p:sp>
    </p:spTree>
    <p:extLst>
      <p:ext uri="{BB962C8B-B14F-4D97-AF65-F5344CB8AC3E}">
        <p14:creationId xmlns:p14="http://schemas.microsoft.com/office/powerpoint/2010/main" val="1268795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Related to this,</a:t>
            </a:r>
            <a:r>
              <a:rPr lang="en-US" baseline="0" dirty="0" smtClean="0"/>
              <a:t> quite a bit of unused screen space. Currently dead space. If a user touches here, nothing happens.</a:t>
            </a:r>
            <a:endParaRPr lang="en-US" dirty="0"/>
          </a:p>
        </p:txBody>
      </p:sp>
      <p:sp>
        <p:nvSpPr>
          <p:cNvPr id="4" name="Slide Number Placeholder 3"/>
          <p:cNvSpPr>
            <a:spLocks noGrp="1"/>
          </p:cNvSpPr>
          <p:nvPr>
            <p:ph type="sldNum" sz="quarter" idx="10"/>
          </p:nvPr>
        </p:nvSpPr>
        <p:spPr/>
        <p:txBody>
          <a:bodyPr/>
          <a:lstStyle/>
          <a:p>
            <a:fld id="{5016EED2-D1A1-934A-8F92-2D67587D81F9}" type="slidenum">
              <a:rPr lang="en-US" smtClean="0"/>
              <a:pPr/>
              <a:t>46</a:t>
            </a:fld>
            <a:endParaRPr lang="en-US"/>
          </a:p>
        </p:txBody>
      </p:sp>
    </p:spTree>
    <p:extLst>
      <p:ext uri="{BB962C8B-B14F-4D97-AF65-F5344CB8AC3E}">
        <p14:creationId xmlns:p14="http://schemas.microsoft.com/office/powerpoint/2010/main" val="3923004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finally, an issue that</a:t>
            </a:r>
            <a:r>
              <a:rPr lang="en-US" baseline="0" dirty="0" smtClean="0"/>
              <a:t> appeared in the prior study, which is: even if the user can hear what’s on the screen, there’s still the issue of how they explore around without changing anything. So s</a:t>
            </a:r>
            <a:endParaRPr lang="en-US" dirty="0"/>
          </a:p>
        </p:txBody>
      </p:sp>
      <p:sp>
        <p:nvSpPr>
          <p:cNvPr id="4" name="Slide Number Placeholder 3"/>
          <p:cNvSpPr>
            <a:spLocks noGrp="1"/>
          </p:cNvSpPr>
          <p:nvPr>
            <p:ph type="sldNum" sz="quarter" idx="10"/>
          </p:nvPr>
        </p:nvSpPr>
        <p:spPr/>
        <p:txBody>
          <a:bodyPr/>
          <a:lstStyle/>
          <a:p>
            <a:fld id="{5016EED2-D1A1-934A-8F92-2D67587D81F9}" type="slidenum">
              <a:rPr lang="en-US" smtClean="0"/>
              <a:pPr/>
              <a:t>47</a:t>
            </a:fld>
            <a:endParaRPr lang="en-US"/>
          </a:p>
        </p:txBody>
      </p:sp>
    </p:spTree>
    <p:extLst>
      <p:ext uri="{BB962C8B-B14F-4D97-AF65-F5344CB8AC3E}">
        <p14:creationId xmlns:p14="http://schemas.microsoft.com/office/powerpoint/2010/main" val="3096461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increases button size and removes</a:t>
            </a:r>
            <a:r>
              <a:rPr lang="en-US" baseline="0" dirty="0" smtClean="0"/>
              <a:t> the dead space</a:t>
            </a:r>
            <a:endParaRPr lang="en-US" dirty="0"/>
          </a:p>
        </p:txBody>
      </p:sp>
      <p:sp>
        <p:nvSpPr>
          <p:cNvPr id="4" name="Slide Number Placeholder 3"/>
          <p:cNvSpPr>
            <a:spLocks noGrp="1"/>
          </p:cNvSpPr>
          <p:nvPr>
            <p:ph type="sldNum" sz="quarter" idx="10"/>
          </p:nvPr>
        </p:nvSpPr>
        <p:spPr/>
        <p:txBody>
          <a:bodyPr/>
          <a:lstStyle/>
          <a:p>
            <a:fld id="{5016EED2-D1A1-934A-8F92-2D67587D81F9}" type="slidenum">
              <a:rPr lang="en-US" smtClean="0"/>
              <a:pPr/>
              <a:t>48</a:t>
            </a:fld>
            <a:endParaRPr lang="en-US"/>
          </a:p>
        </p:txBody>
      </p:sp>
    </p:spTree>
    <p:extLst>
      <p:ext uri="{BB962C8B-B14F-4D97-AF65-F5344CB8AC3E}">
        <p14:creationId xmlns:p14="http://schemas.microsoft.com/office/powerpoint/2010/main" val="89672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comments before I start. No visual display. Second, a lot of details</a:t>
            </a:r>
            <a:r>
              <a:rPr lang="en-US" baseline="0" dirty="0" smtClean="0"/>
              <a:t> here. To show you how these details come together.</a:t>
            </a:r>
            <a:endParaRPr lang="en-US" dirty="0"/>
          </a:p>
        </p:txBody>
      </p:sp>
      <p:sp>
        <p:nvSpPr>
          <p:cNvPr id="4" name="Slide Number Placeholder 3"/>
          <p:cNvSpPr>
            <a:spLocks noGrp="1"/>
          </p:cNvSpPr>
          <p:nvPr>
            <p:ph type="sldNum" sz="quarter" idx="10"/>
          </p:nvPr>
        </p:nvSpPr>
        <p:spPr/>
        <p:txBody>
          <a:bodyPr/>
          <a:lstStyle/>
          <a:p>
            <a:fld id="{5016EED2-D1A1-934A-8F92-2D67587D81F9}" type="slidenum">
              <a:rPr lang="en-US" smtClean="0"/>
              <a:pPr/>
              <a:t>52</a:t>
            </a:fld>
            <a:endParaRPr lang="en-US"/>
          </a:p>
        </p:txBody>
      </p:sp>
    </p:spTree>
    <p:extLst>
      <p:ext uri="{BB962C8B-B14F-4D97-AF65-F5344CB8AC3E}">
        <p14:creationId xmlns:p14="http://schemas.microsoft.com/office/powerpoint/2010/main" val="850907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You’ve seen a demonstration of</a:t>
            </a:r>
            <a:r>
              <a:rPr lang="en-US" baseline="0" dirty="0" smtClean="0"/>
              <a:t> some of the things that can be done with an accessible touch screen. But I want to also show you that it does work.</a:t>
            </a:r>
            <a:endParaRPr lang="en-US" dirty="0"/>
          </a:p>
        </p:txBody>
      </p:sp>
      <p:sp>
        <p:nvSpPr>
          <p:cNvPr id="4" name="Slide Number Placeholder 3"/>
          <p:cNvSpPr>
            <a:spLocks noGrp="1"/>
          </p:cNvSpPr>
          <p:nvPr>
            <p:ph type="sldNum" sz="quarter" idx="10"/>
          </p:nvPr>
        </p:nvSpPr>
        <p:spPr/>
        <p:txBody>
          <a:bodyPr/>
          <a:lstStyle/>
          <a:p>
            <a:fld id="{5016EED2-D1A1-934A-8F92-2D67587D81F9}" type="slidenum">
              <a:rPr lang="en-US" smtClean="0"/>
              <a:pPr/>
              <a:t>53</a:t>
            </a:fld>
            <a:endParaRPr lang="en-US"/>
          </a:p>
        </p:txBody>
      </p:sp>
    </p:spTree>
    <p:extLst>
      <p:ext uri="{BB962C8B-B14F-4D97-AF65-F5344CB8AC3E}">
        <p14:creationId xmlns:p14="http://schemas.microsoft.com/office/powerpoint/2010/main" val="1540281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Even though the </a:t>
            </a:r>
            <a:endParaRPr lang="en-US" dirty="0"/>
          </a:p>
        </p:txBody>
      </p:sp>
      <p:sp>
        <p:nvSpPr>
          <p:cNvPr id="4" name="Slide Number Placeholder 3"/>
          <p:cNvSpPr>
            <a:spLocks noGrp="1"/>
          </p:cNvSpPr>
          <p:nvPr>
            <p:ph type="sldNum" sz="quarter" idx="10"/>
          </p:nvPr>
        </p:nvSpPr>
        <p:spPr/>
        <p:txBody>
          <a:bodyPr/>
          <a:lstStyle/>
          <a:p>
            <a:fld id="{AF3940CD-9910-420B-8D26-D47C9BADA5B7}" type="slidenum">
              <a:rPr lang="en-US" smtClean="0"/>
              <a:pPr/>
              <a:t>54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Solve</a:t>
            </a:r>
            <a:r>
              <a:rPr lang="en-US" baseline="0" dirty="0" smtClean="0"/>
              <a:t> the problem of how to navigate the phone if z</a:t>
            </a:r>
            <a:endParaRPr lang="en-US" dirty="0"/>
          </a:p>
        </p:txBody>
      </p:sp>
      <p:sp>
        <p:nvSpPr>
          <p:cNvPr id="4" name="Slide Number Placeholder 3"/>
          <p:cNvSpPr>
            <a:spLocks noGrp="1"/>
          </p:cNvSpPr>
          <p:nvPr>
            <p:ph type="sldNum" sz="quarter" idx="10"/>
          </p:nvPr>
        </p:nvSpPr>
        <p:spPr/>
        <p:txBody>
          <a:bodyPr/>
          <a:lstStyle/>
          <a:p>
            <a:fld id="{5016EED2-D1A1-934A-8F92-2D67587D81F9}" type="slidenum">
              <a:rPr lang="en-US" smtClean="0"/>
              <a:pPr/>
              <a:t>5</a:t>
            </a:fld>
            <a:endParaRPr lang="en-US"/>
          </a:p>
        </p:txBody>
      </p:sp>
    </p:spTree>
    <p:extLst>
      <p:ext uri="{BB962C8B-B14F-4D97-AF65-F5344CB8AC3E}">
        <p14:creationId xmlns:p14="http://schemas.microsoft.com/office/powerpoint/2010/main" val="3915115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Due to technical</a:t>
            </a:r>
            <a:r>
              <a:rPr lang="en-US" baseline="0" dirty="0" smtClean="0"/>
              <a:t> constraints it was impossible for us to release these tools in a way that they could be used</a:t>
            </a:r>
          </a:p>
          <a:p>
            <a:r>
              <a:rPr lang="en-US" baseline="0" dirty="0" smtClean="0"/>
              <a:t>Personal communication that this work was known and influenced the design</a:t>
            </a:r>
            <a:endParaRPr lang="en-US" dirty="0"/>
          </a:p>
        </p:txBody>
      </p:sp>
      <p:sp>
        <p:nvSpPr>
          <p:cNvPr id="4" name="Slide Number Placeholder 3"/>
          <p:cNvSpPr>
            <a:spLocks noGrp="1"/>
          </p:cNvSpPr>
          <p:nvPr>
            <p:ph type="sldNum" sz="quarter" idx="10"/>
          </p:nvPr>
        </p:nvSpPr>
        <p:spPr/>
        <p:txBody>
          <a:bodyPr/>
          <a:lstStyle/>
          <a:p>
            <a:fld id="{5016EED2-D1A1-934A-8F92-2D67587D81F9}" type="slidenum">
              <a:rPr lang="en-US" smtClean="0"/>
              <a:pPr/>
              <a:t>55</a:t>
            </a:fld>
            <a:endParaRPr lang="en-US"/>
          </a:p>
        </p:txBody>
      </p:sp>
    </p:spTree>
    <p:extLst>
      <p:ext uri="{BB962C8B-B14F-4D97-AF65-F5344CB8AC3E}">
        <p14:creationId xmlns:p14="http://schemas.microsoft.com/office/powerpoint/2010/main" val="2175503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hope here is to provide reusable, generalizable techniques for</a:t>
            </a:r>
            <a:r>
              <a:rPr lang="en-US" baseline="0" dirty="0" smtClean="0"/>
              <a:t> accessing large surface applications</a:t>
            </a:r>
            <a:endParaRPr lang="en-US" dirty="0"/>
          </a:p>
        </p:txBody>
      </p:sp>
      <p:sp>
        <p:nvSpPr>
          <p:cNvPr id="4" name="Slide Number Placeholder 3"/>
          <p:cNvSpPr>
            <a:spLocks noGrp="1"/>
          </p:cNvSpPr>
          <p:nvPr>
            <p:ph type="sldNum" sz="quarter" idx="10"/>
          </p:nvPr>
        </p:nvSpPr>
        <p:spPr/>
        <p:txBody>
          <a:bodyPr/>
          <a:lstStyle/>
          <a:p>
            <a:fld id="{5016EED2-D1A1-934A-8F92-2D67587D81F9}" type="slidenum">
              <a:rPr lang="en-US" smtClean="0"/>
              <a:pPr/>
              <a:t>58</a:t>
            </a:fld>
            <a:endParaRPr lang="en-US"/>
          </a:p>
        </p:txBody>
      </p:sp>
    </p:spTree>
    <p:extLst>
      <p:ext uri="{BB962C8B-B14F-4D97-AF65-F5344CB8AC3E}">
        <p14:creationId xmlns:p14="http://schemas.microsoft.com/office/powerpoint/2010/main" val="3004860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-4m, 4f</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Observed 8 blind people in their place of work (or home office)</a:t>
            </a:r>
          </a:p>
          <a:p>
            <a:endParaRPr lang="en-US" dirty="0" smtClean="0"/>
          </a:p>
          <a:p>
            <a:r>
              <a:rPr lang="en-US" dirty="0" smtClean="0"/>
              <a:t>Walkthrough of personal space</a:t>
            </a:r>
          </a:p>
          <a:p>
            <a:r>
              <a:rPr lang="en-US" dirty="0" smtClean="0"/>
              <a:t>Discussed organization strategies, difficulties</a:t>
            </a:r>
          </a:p>
          <a:p>
            <a:r>
              <a:rPr lang="en-US" dirty="0" smtClean="0"/>
              <a:t>Asked people to organize a shoebox full of vacation souvenirs</a:t>
            </a:r>
          </a:p>
          <a:p>
            <a:endParaRPr lang="en-US" dirty="0"/>
          </a:p>
        </p:txBody>
      </p:sp>
      <p:sp>
        <p:nvSpPr>
          <p:cNvPr id="4" name="Slide Number Placeholder 3"/>
          <p:cNvSpPr>
            <a:spLocks noGrp="1"/>
          </p:cNvSpPr>
          <p:nvPr>
            <p:ph type="sldNum" sz="quarter" idx="10"/>
          </p:nvPr>
        </p:nvSpPr>
        <p:spPr/>
        <p:txBody>
          <a:bodyPr/>
          <a:lstStyle/>
          <a:p>
            <a:fld id="{5016EED2-D1A1-934A-8F92-2D67587D81F9}" type="slidenum">
              <a:rPr lang="en-US" smtClean="0"/>
              <a:pPr/>
              <a:t>10</a:t>
            </a:fld>
            <a:endParaRPr lang="en-US"/>
          </a:p>
        </p:txBody>
      </p:sp>
    </p:spTree>
    <p:extLst>
      <p:ext uri="{BB962C8B-B14F-4D97-AF65-F5344CB8AC3E}">
        <p14:creationId xmlns:p14="http://schemas.microsoft.com/office/powerpoint/2010/main" val="3374232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-4m, 4f</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Observed 8 blind people in their place of work (or home office)</a:t>
            </a:r>
          </a:p>
          <a:p>
            <a:endParaRPr lang="en-US" dirty="0" smtClean="0"/>
          </a:p>
          <a:p>
            <a:r>
              <a:rPr lang="en-US" dirty="0" smtClean="0"/>
              <a:t>Walkthrough of personal space</a:t>
            </a:r>
          </a:p>
          <a:p>
            <a:r>
              <a:rPr lang="en-US" dirty="0" smtClean="0"/>
              <a:t>Discussed organization strategies, difficulties</a:t>
            </a:r>
          </a:p>
          <a:p>
            <a:r>
              <a:rPr lang="en-US" dirty="0" smtClean="0"/>
              <a:t>Asked people to organize a shoebox full of vacation souvenirs</a:t>
            </a:r>
          </a:p>
          <a:p>
            <a:endParaRPr lang="en-US" dirty="0"/>
          </a:p>
        </p:txBody>
      </p:sp>
      <p:sp>
        <p:nvSpPr>
          <p:cNvPr id="4" name="Slide Number Placeholder 3"/>
          <p:cNvSpPr>
            <a:spLocks noGrp="1"/>
          </p:cNvSpPr>
          <p:nvPr>
            <p:ph type="sldNum" sz="quarter" idx="10"/>
          </p:nvPr>
        </p:nvSpPr>
        <p:spPr/>
        <p:txBody>
          <a:bodyPr/>
          <a:lstStyle/>
          <a:p>
            <a:fld id="{5016EED2-D1A1-934A-8F92-2D67587D81F9}" type="slidenum">
              <a:rPr lang="en-US" smtClean="0"/>
              <a:pPr/>
              <a:t>11</a:t>
            </a:fld>
            <a:endParaRPr lang="en-US"/>
          </a:p>
        </p:txBody>
      </p:sp>
    </p:spTree>
    <p:extLst>
      <p:ext uri="{BB962C8B-B14F-4D97-AF65-F5344CB8AC3E}">
        <p14:creationId xmlns:p14="http://schemas.microsoft.com/office/powerpoint/2010/main" val="3374232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to give</a:t>
            </a:r>
            <a:r>
              <a:rPr lang="en-US" baseline="0" dirty="0" smtClean="0"/>
              <a:t> you a brief example of these limitations. I’ll show you a video of </a:t>
            </a:r>
            <a:endParaRPr lang="en-US" dirty="0"/>
          </a:p>
        </p:txBody>
      </p:sp>
      <p:sp>
        <p:nvSpPr>
          <p:cNvPr id="4" name="Slide Number Placeholder 3"/>
          <p:cNvSpPr>
            <a:spLocks noGrp="1"/>
          </p:cNvSpPr>
          <p:nvPr>
            <p:ph type="sldNum" sz="quarter" idx="10"/>
          </p:nvPr>
        </p:nvSpPr>
        <p:spPr/>
        <p:txBody>
          <a:bodyPr/>
          <a:lstStyle/>
          <a:p>
            <a:fld id="{5016EED2-D1A1-934A-8F92-2D67587D81F9}" type="slidenum">
              <a:rPr lang="en-US" smtClean="0"/>
              <a:pPr/>
              <a:t>12</a:t>
            </a:fld>
            <a:endParaRPr lang="en-US"/>
          </a:p>
        </p:txBody>
      </p:sp>
    </p:spTree>
    <p:extLst>
      <p:ext uri="{BB962C8B-B14F-4D97-AF65-F5344CB8AC3E}">
        <p14:creationId xmlns:p14="http://schemas.microsoft.com/office/powerpoint/2010/main" val="1189171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to give</a:t>
            </a:r>
            <a:r>
              <a:rPr lang="en-US" baseline="0" dirty="0" smtClean="0"/>
              <a:t> you a brief example of these limitations. I’ll show you a video of </a:t>
            </a:r>
            <a:endParaRPr lang="en-US" dirty="0"/>
          </a:p>
        </p:txBody>
      </p:sp>
      <p:sp>
        <p:nvSpPr>
          <p:cNvPr id="4" name="Slide Number Placeholder 3"/>
          <p:cNvSpPr>
            <a:spLocks noGrp="1"/>
          </p:cNvSpPr>
          <p:nvPr>
            <p:ph type="sldNum" sz="quarter" idx="10"/>
          </p:nvPr>
        </p:nvSpPr>
        <p:spPr/>
        <p:txBody>
          <a:bodyPr/>
          <a:lstStyle/>
          <a:p>
            <a:fld id="{5016EED2-D1A1-934A-8F92-2D67587D81F9}" type="slidenum">
              <a:rPr lang="en-US" smtClean="0"/>
              <a:pPr/>
              <a:t>13</a:t>
            </a:fld>
            <a:endParaRPr lang="en-US"/>
          </a:p>
        </p:txBody>
      </p:sp>
    </p:spTree>
    <p:extLst>
      <p:ext uri="{BB962C8B-B14F-4D97-AF65-F5344CB8AC3E}">
        <p14:creationId xmlns:p14="http://schemas.microsoft.com/office/powerpoint/2010/main" val="1189171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16EED2-D1A1-934A-8F92-2D67587D81F9}" type="slidenum">
              <a:rPr lang="en-US" smtClean="0"/>
              <a:pPr/>
              <a:t>15</a:t>
            </a:fld>
            <a:endParaRPr lang="en-US"/>
          </a:p>
        </p:txBody>
      </p:sp>
    </p:spTree>
    <p:extLst>
      <p:ext uri="{BB962C8B-B14F-4D97-AF65-F5344CB8AC3E}">
        <p14:creationId xmlns:p14="http://schemas.microsoft.com/office/powerpoint/2010/main" val="281070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demo videos using sighted users, and with screen on for illustrative purposes. Illustrative of tasks in the study I’ll describe.</a:t>
            </a:r>
            <a:endParaRPr lang="en-US" dirty="0"/>
          </a:p>
        </p:txBody>
      </p:sp>
      <p:sp>
        <p:nvSpPr>
          <p:cNvPr id="4" name="Slide Number Placeholder 3"/>
          <p:cNvSpPr>
            <a:spLocks noGrp="1"/>
          </p:cNvSpPr>
          <p:nvPr>
            <p:ph type="sldNum" sz="quarter" idx="10"/>
          </p:nvPr>
        </p:nvSpPr>
        <p:spPr/>
        <p:txBody>
          <a:bodyPr/>
          <a:lstStyle/>
          <a:p>
            <a:fld id="{5016EED2-D1A1-934A-8F92-2D67587D81F9}" type="slidenum">
              <a:rPr lang="en-US" smtClean="0"/>
              <a:pPr/>
              <a:t>18</a:t>
            </a:fld>
            <a:endParaRPr lang="en-US"/>
          </a:p>
        </p:txBody>
      </p:sp>
    </p:spTree>
    <p:extLst>
      <p:ext uri="{BB962C8B-B14F-4D97-AF65-F5344CB8AC3E}">
        <p14:creationId xmlns:p14="http://schemas.microsoft.com/office/powerpoint/2010/main" val="2195611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Browsing also</a:t>
            </a:r>
            <a:endParaRPr lang="en-US" dirty="0"/>
          </a:p>
        </p:txBody>
      </p:sp>
      <p:sp>
        <p:nvSpPr>
          <p:cNvPr id="4" name="Slide Number Placeholder 3"/>
          <p:cNvSpPr>
            <a:spLocks noGrp="1"/>
          </p:cNvSpPr>
          <p:nvPr>
            <p:ph type="sldNum" sz="quarter" idx="10"/>
          </p:nvPr>
        </p:nvSpPr>
        <p:spPr/>
        <p:txBody>
          <a:bodyPr/>
          <a:lstStyle/>
          <a:p>
            <a:fld id="{5016EED2-D1A1-934A-8F92-2D67587D81F9}" type="slidenum">
              <a:rPr lang="en-US" smtClean="0"/>
              <a:pPr/>
              <a:t>22</a:t>
            </a:fld>
            <a:endParaRPr lang="en-US"/>
          </a:p>
        </p:txBody>
      </p:sp>
    </p:spTree>
    <p:extLst>
      <p:ext uri="{BB962C8B-B14F-4D97-AF65-F5344CB8AC3E}">
        <p14:creationId xmlns:p14="http://schemas.microsoft.com/office/powerpoint/2010/main" val="405233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Gill Sans"/>
                <a:cs typeface="Gill Sans"/>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a:cs typeface="Gill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Gill Sans"/>
                <a:cs typeface="Gill Sans"/>
              </a:defRPr>
            </a:lvl1pPr>
          </a:lstStyle>
          <a:p>
            <a:fld id="{68760646-72B9-B641-AF1F-7241A17FB602}" type="datetime1">
              <a:rPr lang="en-US" smtClean="0"/>
              <a:pPr/>
              <a:t>10/17/11</a:t>
            </a:fld>
            <a:endParaRPr lang="en-US"/>
          </a:p>
        </p:txBody>
      </p:sp>
      <p:sp>
        <p:nvSpPr>
          <p:cNvPr id="5" name="Footer Placeholder 4"/>
          <p:cNvSpPr>
            <a:spLocks noGrp="1"/>
          </p:cNvSpPr>
          <p:nvPr>
            <p:ph type="ftr" sz="quarter" idx="11"/>
          </p:nvPr>
        </p:nvSpPr>
        <p:spPr/>
        <p:txBody>
          <a:bodyPr/>
          <a:lstStyle>
            <a:lvl1pPr>
              <a:defRPr>
                <a:latin typeface="Gill Sans"/>
                <a:cs typeface="Gill Sans"/>
              </a:defRPr>
            </a:lvl1pPr>
          </a:lstStyle>
          <a:p>
            <a:endParaRPr lang="en-US"/>
          </a:p>
        </p:txBody>
      </p:sp>
      <p:sp>
        <p:nvSpPr>
          <p:cNvPr id="6" name="Slide Number Placeholder 5"/>
          <p:cNvSpPr>
            <a:spLocks noGrp="1"/>
          </p:cNvSpPr>
          <p:nvPr>
            <p:ph type="sldNum" sz="quarter" idx="12"/>
          </p:nvPr>
        </p:nvSpPr>
        <p:spPr/>
        <p:txBody>
          <a:bodyPr/>
          <a:lstStyle>
            <a:lvl1pPr>
              <a:defRPr>
                <a:latin typeface="Gill Sans"/>
                <a:cs typeface="Gill Sans"/>
              </a:defRPr>
            </a:lvl1pPr>
          </a:lstStyle>
          <a:p>
            <a:fld id="{CC02CEE1-4BA7-AE41-B4FA-EC6288DCBE8B}" type="slidenum">
              <a:rPr lang="en-US" smtClean="0"/>
              <a:pPr/>
              <a:t>‹#›</a:t>
            </a:fld>
            <a:endParaRPr lang="en-US"/>
          </a:p>
        </p:txBody>
      </p:sp>
    </p:spTree>
    <p:extLst>
      <p:ext uri="{BB962C8B-B14F-4D97-AF65-F5344CB8AC3E}">
        <p14:creationId xmlns:p14="http://schemas.microsoft.com/office/powerpoint/2010/main" val="3609744048"/>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02537D-AF3A-6146-BBB7-B63D72B28569}" type="datetime1">
              <a:rPr lang="en-US" smtClean="0"/>
              <a:t>10/17/11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2CEE1-4BA7-AE41-B4FA-EC6288DCBE8B}" type="slidenum">
              <a:rPr lang="en-US" smtClean="0"/>
              <a:pPr/>
              <a:t>‹#›</a:t>
            </a:fld>
            <a:endParaRPr lang="en-US"/>
          </a:p>
        </p:txBody>
      </p:sp>
    </p:spTree>
    <p:extLst>
      <p:ext uri="{BB962C8B-B14F-4D97-AF65-F5344CB8AC3E}">
        <p14:creationId xmlns:p14="http://schemas.microsoft.com/office/powerpoint/2010/main" val="757093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C09429-A72D-9444-AD57-20CC5F2DE69E}" type="datetime1">
              <a:rPr lang="en-US" smtClean="0"/>
              <a:t>10/17/11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2CEE1-4BA7-AE41-B4FA-EC6288DCBE8B}" type="slidenum">
              <a:rPr lang="en-US" smtClean="0"/>
              <a:pPr/>
              <a:t>‹#›</a:t>
            </a:fld>
            <a:endParaRPr lang="en-US"/>
          </a:p>
        </p:txBody>
      </p:sp>
    </p:spTree>
    <p:extLst>
      <p:ext uri="{BB962C8B-B14F-4D97-AF65-F5344CB8AC3E}">
        <p14:creationId xmlns:p14="http://schemas.microsoft.com/office/powerpoint/2010/main" val="2240789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4A8F0-9EE0-0F42-B7A0-F9044C16ADD7}" type="datetime1">
              <a:rPr lang="en-US" smtClean="0"/>
              <a:t>10/17/11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2CEE1-4BA7-AE41-B4FA-EC6288DCBE8B}" type="slidenum">
              <a:rPr lang="en-US" smtClean="0"/>
              <a:pPr/>
              <a:t>‹#›</a:t>
            </a:fld>
            <a:endParaRPr lang="en-US"/>
          </a:p>
        </p:txBody>
      </p:sp>
    </p:spTree>
    <p:extLst>
      <p:ext uri="{BB962C8B-B14F-4D97-AF65-F5344CB8AC3E}">
        <p14:creationId xmlns:p14="http://schemas.microsoft.com/office/powerpoint/2010/main" val="2569694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4D7F65-41F6-9D4C-A61E-38EEC6CE7D5F}" type="datetime1">
              <a:rPr lang="en-US" smtClean="0"/>
              <a:t>10/17/11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2CEE1-4BA7-AE41-B4FA-EC6288DCBE8B}" type="slidenum">
              <a:rPr lang="en-US" smtClean="0"/>
              <a:pPr/>
              <a:t>‹#›</a:t>
            </a:fld>
            <a:endParaRPr lang="en-US"/>
          </a:p>
        </p:txBody>
      </p:sp>
    </p:spTree>
    <p:extLst>
      <p:ext uri="{BB962C8B-B14F-4D97-AF65-F5344CB8AC3E}">
        <p14:creationId xmlns:p14="http://schemas.microsoft.com/office/powerpoint/2010/main" val="3024565433"/>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27FFE2-1F56-C544-8D98-B9A6956EDEFA}" type="datetime1">
              <a:rPr lang="en-US" smtClean="0"/>
              <a:t>10/17/11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02CEE1-4BA7-AE41-B4FA-EC6288DCBE8B}" type="slidenum">
              <a:rPr lang="en-US" smtClean="0"/>
              <a:pPr/>
              <a:t>‹#›</a:t>
            </a:fld>
            <a:endParaRPr lang="en-US"/>
          </a:p>
        </p:txBody>
      </p:sp>
    </p:spTree>
    <p:extLst>
      <p:ext uri="{BB962C8B-B14F-4D97-AF65-F5344CB8AC3E}">
        <p14:creationId xmlns:p14="http://schemas.microsoft.com/office/powerpoint/2010/main" val="2323824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E5A1EE-06B7-614D-9C7F-3EA6320706AB}" type="datetime1">
              <a:rPr lang="en-US" smtClean="0"/>
              <a:t>10/17/11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02CEE1-4BA7-AE41-B4FA-EC6288DCBE8B}" type="slidenum">
              <a:rPr lang="en-US" smtClean="0"/>
              <a:pPr/>
              <a:t>‹#›</a:t>
            </a:fld>
            <a:endParaRPr lang="en-US"/>
          </a:p>
        </p:txBody>
      </p:sp>
    </p:spTree>
    <p:extLst>
      <p:ext uri="{BB962C8B-B14F-4D97-AF65-F5344CB8AC3E}">
        <p14:creationId xmlns:p14="http://schemas.microsoft.com/office/powerpoint/2010/main" val="1764082442"/>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63EB27-5524-C945-A57B-98220A77D342}" type="datetime1">
              <a:rPr lang="en-US" smtClean="0"/>
              <a:t>10/17/11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02CEE1-4BA7-AE41-B4FA-EC6288DCBE8B}" type="slidenum">
              <a:rPr lang="en-US" smtClean="0"/>
              <a:pPr/>
              <a:t>‹#›</a:t>
            </a:fld>
            <a:endParaRPr lang="en-US"/>
          </a:p>
        </p:txBody>
      </p:sp>
    </p:spTree>
    <p:extLst>
      <p:ext uri="{BB962C8B-B14F-4D97-AF65-F5344CB8AC3E}">
        <p14:creationId xmlns:p14="http://schemas.microsoft.com/office/powerpoint/2010/main" val="566256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0D70E8-D01A-BA4C-9351-54D9159E2DC4}" type="datetime1">
              <a:rPr lang="en-US" smtClean="0"/>
              <a:t>10/17/11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02CEE1-4BA7-AE41-B4FA-EC6288DCBE8B}" type="slidenum">
              <a:rPr lang="en-US" smtClean="0"/>
              <a:pPr/>
              <a:t>‹#›</a:t>
            </a:fld>
            <a:endParaRPr lang="en-US"/>
          </a:p>
        </p:txBody>
      </p:sp>
    </p:spTree>
    <p:extLst>
      <p:ext uri="{BB962C8B-B14F-4D97-AF65-F5344CB8AC3E}">
        <p14:creationId xmlns:p14="http://schemas.microsoft.com/office/powerpoint/2010/main" val="3932988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0730B0-9D82-F146-AC82-94AB8A447502}" type="datetime1">
              <a:rPr lang="en-US" smtClean="0"/>
              <a:t>10/17/11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02CEE1-4BA7-AE41-B4FA-EC6288DCBE8B}" type="slidenum">
              <a:rPr lang="en-US" smtClean="0"/>
              <a:pPr/>
              <a:t>‹#›</a:t>
            </a:fld>
            <a:endParaRPr lang="en-US"/>
          </a:p>
        </p:txBody>
      </p:sp>
    </p:spTree>
    <p:extLst>
      <p:ext uri="{BB962C8B-B14F-4D97-AF65-F5344CB8AC3E}">
        <p14:creationId xmlns:p14="http://schemas.microsoft.com/office/powerpoint/2010/main" val="1068947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CDB33E-CBE8-2C4D-BED4-4D5A52BE258E}" type="datetime1">
              <a:rPr lang="en-US" smtClean="0"/>
              <a:t>10/17/11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02CEE1-4BA7-AE41-B4FA-EC6288DCBE8B}" type="slidenum">
              <a:rPr lang="en-US" smtClean="0"/>
              <a:pPr/>
              <a:t>‹#›</a:t>
            </a:fld>
            <a:endParaRPr lang="en-US"/>
          </a:p>
        </p:txBody>
      </p:sp>
    </p:spTree>
    <p:extLst>
      <p:ext uri="{BB962C8B-B14F-4D97-AF65-F5344CB8AC3E}">
        <p14:creationId xmlns:p14="http://schemas.microsoft.com/office/powerpoint/2010/main" val="1024967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4472"/>
            <a:ext cx="8229600" cy="88152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165412"/>
            <a:ext cx="8229600" cy="496075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Gill Sans"/>
                <a:cs typeface="Gill Sans"/>
              </a:defRPr>
            </a:lvl1pPr>
          </a:lstStyle>
          <a:p>
            <a:fld id="{191BCC18-3460-D040-A634-2ECC2FBFC04A}" type="datetime1">
              <a:rPr lang="en-US" smtClean="0"/>
              <a:pPr/>
              <a:t>10/17/11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Gill Sans"/>
                <a:cs typeface="Gill Sans"/>
              </a:defRPr>
            </a:lvl1pPr>
          </a:lstStyle>
          <a:p>
            <a:endParaRPr lang="en-US" dirty="0"/>
          </a:p>
        </p:txBody>
      </p:sp>
      <p:sp>
        <p:nvSpPr>
          <p:cNvPr id="6" name="Slide Number Placeholder 5"/>
          <p:cNvSpPr>
            <a:spLocks noGrp="1"/>
          </p:cNvSpPr>
          <p:nvPr>
            <p:ph type="sldNum" sz="quarter" idx="4"/>
          </p:nvPr>
        </p:nvSpPr>
        <p:spPr>
          <a:xfrm>
            <a:off x="6200089" y="6356350"/>
            <a:ext cx="2839822" cy="365125"/>
          </a:xfrm>
          <a:prstGeom prst="rect">
            <a:avLst/>
          </a:prstGeom>
        </p:spPr>
        <p:txBody>
          <a:bodyPr vert="horz" lIns="91440" tIns="45720" rIns="91440" bIns="45720" rtlCol="0" anchor="ctr"/>
          <a:lstStyle>
            <a:lvl1pPr algn="r">
              <a:defRPr sz="1400">
                <a:solidFill>
                  <a:schemeClr val="tx1">
                    <a:lumMod val="65000"/>
                  </a:schemeClr>
                </a:solidFill>
                <a:latin typeface="Gill Sans"/>
                <a:cs typeface="Gill Sans"/>
              </a:defRPr>
            </a:lvl1pPr>
          </a:lstStyle>
          <a:p>
            <a:fld id="{CC02CEE1-4BA7-AE41-B4FA-EC6288DCBE8B}" type="slidenum">
              <a:rPr lang="en-US" smtClean="0"/>
              <a:pPr/>
              <a:t>‹#›</a:t>
            </a:fld>
            <a:endParaRPr lang="en-US" dirty="0"/>
          </a:p>
        </p:txBody>
      </p:sp>
    </p:spTree>
    <p:extLst>
      <p:ext uri="{BB962C8B-B14F-4D97-AF65-F5344CB8AC3E}">
        <p14:creationId xmlns:p14="http://schemas.microsoft.com/office/powerpoint/2010/main" val="18550335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hf hdr="0" ftr="0" dt="0"/>
  <p:txStyles>
    <p:titleStyle>
      <a:lvl1pPr algn="l" defTabSz="457200" rtl="0" eaLnBrk="1" latinLnBrk="0" hangingPunct="1">
        <a:spcBef>
          <a:spcPct val="0"/>
        </a:spcBef>
        <a:buNone/>
        <a:defRPr sz="4400" kern="1200">
          <a:solidFill>
            <a:schemeClr val="tx1"/>
          </a:solidFill>
          <a:latin typeface="Gill Sans"/>
          <a:ea typeface="+mj-ea"/>
          <a:cs typeface="Gill San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ill Sans"/>
          <a:ea typeface="+mn-ea"/>
          <a:cs typeface="Gill Sans"/>
        </a:defRPr>
      </a:lvl1pPr>
      <a:lvl2pPr marL="742950" indent="-285750" algn="l" defTabSz="457200" rtl="0" eaLnBrk="1" latinLnBrk="0" hangingPunct="1">
        <a:spcBef>
          <a:spcPct val="20000"/>
        </a:spcBef>
        <a:buFont typeface="Arial"/>
        <a:buChar char="–"/>
        <a:defRPr sz="2800" kern="1200">
          <a:solidFill>
            <a:schemeClr val="tx1"/>
          </a:solidFill>
          <a:latin typeface="Gill Sans"/>
          <a:ea typeface="+mn-ea"/>
          <a:cs typeface="Gill Sans"/>
        </a:defRPr>
      </a:lvl2pPr>
      <a:lvl3pPr marL="1143000" indent="-228600" algn="l" defTabSz="457200" rtl="0" eaLnBrk="1" latinLnBrk="0" hangingPunct="1">
        <a:spcBef>
          <a:spcPct val="20000"/>
        </a:spcBef>
        <a:buFont typeface="Arial"/>
        <a:buChar char="•"/>
        <a:defRPr sz="2400" kern="1200">
          <a:solidFill>
            <a:schemeClr val="tx1"/>
          </a:solidFill>
          <a:latin typeface="Gill Sans"/>
          <a:ea typeface="+mn-ea"/>
          <a:cs typeface="Gill Sans"/>
        </a:defRPr>
      </a:lvl3pPr>
      <a:lvl4pPr marL="1600200" indent="-228600" algn="l" defTabSz="457200" rtl="0" eaLnBrk="1" latinLnBrk="0" hangingPunct="1">
        <a:spcBef>
          <a:spcPct val="20000"/>
        </a:spcBef>
        <a:buFont typeface="Arial"/>
        <a:buChar char="–"/>
        <a:defRPr sz="2000" kern="1200">
          <a:solidFill>
            <a:schemeClr val="tx1"/>
          </a:solidFill>
          <a:latin typeface="Gill Sans"/>
          <a:ea typeface="+mn-ea"/>
          <a:cs typeface="Gill Sans"/>
        </a:defRPr>
      </a:lvl4pPr>
      <a:lvl5pPr marL="2057400" indent="-228600" algn="l" defTabSz="457200" rtl="0" eaLnBrk="1" latinLnBrk="0" hangingPunct="1">
        <a:spcBef>
          <a:spcPct val="20000"/>
        </a:spcBef>
        <a:buFont typeface="Arial"/>
        <a:buChar char="»"/>
        <a:defRPr sz="2000" kern="1200">
          <a:solidFill>
            <a:schemeClr val="tx1"/>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0.jpeg"/><Relationship Id="rId5"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xml"/><Relationship Id="rId5" Type="http://schemas.openxmlformats.org/officeDocument/2006/relationships/image" Target="../media/image31.png"/><Relationship Id="rId1" Type="http://schemas.microsoft.com/office/2007/relationships/media" Target="../media/media3.mov"/><Relationship Id="rId2" Type="http://schemas.openxmlformats.org/officeDocument/2006/relationships/video" Target="../media/media3.mov"/></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3.png"/><Relationship Id="rId1" Type="http://schemas.microsoft.com/office/2007/relationships/media" Target="../media/media4.mov"/><Relationship Id="rId2" Type="http://schemas.openxmlformats.org/officeDocument/2006/relationships/video" Target="../media/media4.mov"/></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5.png"/><Relationship Id="rId1" Type="http://schemas.microsoft.com/office/2007/relationships/media" Target="../media/media5.mov"/><Relationship Id="rId2" Type="http://schemas.openxmlformats.org/officeDocument/2006/relationships/video" Target="../media/media5.mov"/></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7.png"/><Relationship Id="rId1" Type="http://schemas.microsoft.com/office/2007/relationships/media" Target="../media/media2.mov"/><Relationship Id="rId2" Type="http://schemas.openxmlformats.org/officeDocument/2006/relationships/video" Target="../media/media2.mov"/></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 Id="rId3" Type="http://schemas.openxmlformats.org/officeDocument/2006/relationships/image" Target="../media/image42.jp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1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4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emf"/><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emf"/></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7.xml"/><Relationship Id="rId5" Type="http://schemas.openxmlformats.org/officeDocument/2006/relationships/image" Target="../media/image54.png"/><Relationship Id="rId1" Type="http://schemas.microsoft.com/office/2007/relationships/media" Target="../media/media6.mov"/><Relationship Id="rId2" Type="http://schemas.openxmlformats.org/officeDocument/2006/relationships/video" Target="../media/media6.mov"/></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5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1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5.png"/><Relationship Id="rId1" Type="http://schemas.microsoft.com/office/2007/relationships/media" Target="../media/media1.m4v"/><Relationship Id="rId2" Type="http://schemas.openxmlformats.org/officeDocument/2006/relationships/video" Target="../media/media1.m4v"/></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7.png"/><Relationship Id="rId1" Type="http://schemas.microsoft.com/office/2007/relationships/media" Target="../media/media2.mov"/><Relationship Id="rId2" Type="http://schemas.openxmlformats.org/officeDocument/2006/relationships/video" Target="../media/media2.mov"/></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18096" y="166763"/>
            <a:ext cx="8925904" cy="1500836"/>
          </a:xfrm>
        </p:spPr>
        <p:txBody>
          <a:bodyPr anchor="t">
            <a:noAutofit/>
          </a:bodyPr>
          <a:lstStyle/>
          <a:p>
            <a:r>
              <a:rPr lang="en-US" sz="3600" dirty="0">
                <a:solidFill>
                  <a:srgbClr val="48D958"/>
                </a:solidFill>
              </a:rPr>
              <a:t>Access Overlays: </a:t>
            </a:r>
            <a:r>
              <a:rPr lang="en-US" sz="3600" dirty="0"/>
              <a:t>Improving Non-Visual Access to Large Touch Screens for Blind Users </a:t>
            </a:r>
          </a:p>
        </p:txBody>
      </p:sp>
      <p:sp>
        <p:nvSpPr>
          <p:cNvPr id="5" name="Subtitle 4"/>
          <p:cNvSpPr>
            <a:spLocks noGrp="1"/>
          </p:cNvSpPr>
          <p:nvPr>
            <p:ph type="subTitle" idx="1"/>
          </p:nvPr>
        </p:nvSpPr>
        <p:spPr>
          <a:xfrm>
            <a:off x="287557" y="1282768"/>
            <a:ext cx="8381530" cy="5156729"/>
          </a:xfrm>
        </p:spPr>
        <p:txBody>
          <a:bodyPr lIns="0" tIns="0" rIns="0" bIns="0" anchor="b">
            <a:noAutofit/>
          </a:bodyPr>
          <a:lstStyle/>
          <a:p>
            <a:pPr algn="l"/>
            <a:r>
              <a:rPr lang="en-US" sz="3600" dirty="0" smtClean="0">
                <a:solidFill>
                  <a:schemeClr val="tx1"/>
                </a:solidFill>
              </a:rPr>
              <a:t>Shaun K Kane</a:t>
            </a:r>
            <a:br>
              <a:rPr lang="en-US" sz="3600" dirty="0" smtClean="0">
                <a:solidFill>
                  <a:schemeClr val="tx1"/>
                </a:solidFill>
              </a:rPr>
            </a:br>
            <a:r>
              <a:rPr lang="en-US" sz="2400" u="sng" dirty="0" smtClean="0">
                <a:solidFill>
                  <a:srgbClr val="BFBFBF"/>
                </a:solidFill>
              </a:rPr>
              <a:t>U</a:t>
            </a:r>
            <a:r>
              <a:rPr lang="en-US" sz="2400" dirty="0" smtClean="0">
                <a:solidFill>
                  <a:schemeClr val="tx1">
                    <a:lumMod val="65000"/>
                  </a:schemeClr>
                </a:solidFill>
              </a:rPr>
              <a:t>niversity of </a:t>
            </a:r>
            <a:r>
              <a:rPr lang="en-US" sz="2400" u="sng" dirty="0" smtClean="0">
                <a:solidFill>
                  <a:schemeClr val="tx1">
                    <a:lumMod val="65000"/>
                  </a:schemeClr>
                </a:solidFill>
              </a:rPr>
              <a:t>M</a:t>
            </a:r>
            <a:r>
              <a:rPr lang="en-US" sz="2400" dirty="0" smtClean="0">
                <a:solidFill>
                  <a:schemeClr val="tx1">
                    <a:lumMod val="65000"/>
                  </a:schemeClr>
                </a:solidFill>
              </a:rPr>
              <a:t>aryland</a:t>
            </a:r>
            <a:br>
              <a:rPr lang="en-US" sz="2400" dirty="0" smtClean="0">
                <a:solidFill>
                  <a:schemeClr val="tx1">
                    <a:lumMod val="65000"/>
                  </a:schemeClr>
                </a:solidFill>
              </a:rPr>
            </a:br>
            <a:r>
              <a:rPr lang="en-US" sz="2400" u="sng" dirty="0" smtClean="0">
                <a:solidFill>
                  <a:schemeClr val="tx1">
                    <a:lumMod val="65000"/>
                  </a:schemeClr>
                </a:solidFill>
              </a:rPr>
              <a:t>B</a:t>
            </a:r>
            <a:r>
              <a:rPr lang="en-US" sz="2400" dirty="0" smtClean="0">
                <a:solidFill>
                  <a:schemeClr val="tx1">
                    <a:lumMod val="65000"/>
                  </a:schemeClr>
                </a:solidFill>
              </a:rPr>
              <a:t>altimore </a:t>
            </a:r>
            <a:r>
              <a:rPr lang="en-US" sz="2400" u="sng" dirty="0" smtClean="0">
                <a:solidFill>
                  <a:schemeClr val="tx1">
                    <a:lumMod val="65000"/>
                  </a:schemeClr>
                </a:solidFill>
              </a:rPr>
              <a:t>C</a:t>
            </a:r>
            <a:r>
              <a:rPr lang="en-US" sz="2400" dirty="0" smtClean="0">
                <a:solidFill>
                  <a:schemeClr val="tx1">
                    <a:lumMod val="65000"/>
                  </a:schemeClr>
                </a:solidFill>
              </a:rPr>
              <a:t>ounty</a:t>
            </a:r>
          </a:p>
          <a:p>
            <a:pPr algn="l"/>
            <a:endParaRPr lang="en-US" sz="600" dirty="0">
              <a:solidFill>
                <a:schemeClr val="tx1"/>
              </a:solidFill>
            </a:endParaRPr>
          </a:p>
          <a:p>
            <a:pPr algn="l"/>
            <a:r>
              <a:rPr lang="en-US" sz="1000" dirty="0" smtClean="0">
                <a:solidFill>
                  <a:schemeClr val="tx1"/>
                </a:solidFill>
              </a:rPr>
              <a:t/>
            </a:r>
            <a:br>
              <a:rPr lang="en-US" sz="1000" dirty="0" smtClean="0">
                <a:solidFill>
                  <a:schemeClr val="tx1"/>
                </a:solidFill>
              </a:rPr>
            </a:br>
            <a:r>
              <a:rPr lang="en-US" sz="2000" dirty="0" smtClean="0">
                <a:solidFill>
                  <a:schemeClr val="tx1"/>
                </a:solidFill>
              </a:rPr>
              <a:t>Meredith </a:t>
            </a:r>
            <a:r>
              <a:rPr lang="en-US" sz="2000" dirty="0" err="1" smtClean="0">
                <a:solidFill>
                  <a:schemeClr val="tx1"/>
                </a:solidFill>
              </a:rPr>
              <a:t>Ringel</a:t>
            </a:r>
            <a:r>
              <a:rPr lang="en-US" sz="2000" dirty="0" smtClean="0">
                <a:solidFill>
                  <a:schemeClr val="tx1"/>
                </a:solidFill>
              </a:rPr>
              <a:t> Morris</a:t>
            </a:r>
            <a:r>
              <a:rPr lang="en-US" sz="2000" dirty="0">
                <a:solidFill>
                  <a:schemeClr val="tx1">
                    <a:lumMod val="65000"/>
                  </a:schemeClr>
                </a:solidFill>
              </a:rPr>
              <a:t/>
            </a:r>
            <a:br>
              <a:rPr lang="en-US" sz="2000" dirty="0">
                <a:solidFill>
                  <a:schemeClr val="tx1">
                    <a:lumMod val="65000"/>
                  </a:schemeClr>
                </a:solidFill>
              </a:rPr>
            </a:br>
            <a:r>
              <a:rPr lang="en-US" sz="2000" dirty="0">
                <a:solidFill>
                  <a:schemeClr val="tx1">
                    <a:lumMod val="65000"/>
                  </a:schemeClr>
                </a:solidFill>
              </a:rPr>
              <a:t>Microsoft </a:t>
            </a:r>
            <a:r>
              <a:rPr lang="en-US" sz="2000" dirty="0" smtClean="0">
                <a:solidFill>
                  <a:schemeClr val="tx1">
                    <a:lumMod val="65000"/>
                  </a:schemeClr>
                </a:solidFill>
              </a:rPr>
              <a:t>Research</a:t>
            </a:r>
            <a:r>
              <a:rPr lang="en-US" sz="2600" dirty="0">
                <a:solidFill>
                  <a:schemeClr val="tx1">
                    <a:lumMod val="65000"/>
                  </a:schemeClr>
                </a:solidFill>
              </a:rPr>
              <a:t/>
            </a:r>
            <a:br>
              <a:rPr lang="en-US" sz="2600" dirty="0">
                <a:solidFill>
                  <a:schemeClr val="tx1">
                    <a:lumMod val="65000"/>
                  </a:schemeClr>
                </a:solidFill>
              </a:rPr>
            </a:br>
            <a:endParaRPr lang="en-US" sz="600" dirty="0">
              <a:solidFill>
                <a:schemeClr val="tx1">
                  <a:lumMod val="65000"/>
                </a:schemeClr>
              </a:solidFill>
            </a:endParaRPr>
          </a:p>
          <a:p>
            <a:pPr algn="l"/>
            <a:r>
              <a:rPr lang="en-US" sz="2000" dirty="0" err="1" smtClean="0">
                <a:solidFill>
                  <a:srgbClr val="FFFFFF"/>
                </a:solidFill>
              </a:rPr>
              <a:t>Annuska</a:t>
            </a:r>
            <a:r>
              <a:rPr lang="en-US" sz="2000" dirty="0" smtClean="0">
                <a:solidFill>
                  <a:srgbClr val="FFFFFF"/>
                </a:solidFill>
              </a:rPr>
              <a:t> Z Perkins</a:t>
            </a:r>
            <a:r>
              <a:rPr lang="en-US" sz="2000" dirty="0" smtClean="0">
                <a:solidFill>
                  <a:schemeClr val="tx1">
                    <a:lumMod val="65000"/>
                  </a:schemeClr>
                </a:solidFill>
              </a:rPr>
              <a:t/>
            </a:r>
            <a:br>
              <a:rPr lang="en-US" sz="2000" dirty="0" smtClean="0">
                <a:solidFill>
                  <a:schemeClr val="tx1">
                    <a:lumMod val="65000"/>
                  </a:schemeClr>
                </a:solidFill>
              </a:rPr>
            </a:br>
            <a:r>
              <a:rPr lang="en-US" sz="2000" dirty="0" smtClean="0">
                <a:solidFill>
                  <a:schemeClr val="tx1">
                    <a:lumMod val="65000"/>
                  </a:schemeClr>
                </a:solidFill>
              </a:rPr>
              <a:t>Microsoft</a:t>
            </a:r>
          </a:p>
          <a:p>
            <a:pPr algn="l"/>
            <a:endParaRPr lang="en-US" sz="600" dirty="0">
              <a:solidFill>
                <a:schemeClr val="tx1">
                  <a:lumMod val="65000"/>
                </a:schemeClr>
              </a:solidFill>
            </a:endParaRPr>
          </a:p>
          <a:p>
            <a:pPr algn="l"/>
            <a:r>
              <a:rPr lang="en-US" sz="2000" dirty="0" smtClean="0">
                <a:solidFill>
                  <a:srgbClr val="FFFFFF"/>
                </a:solidFill>
              </a:rPr>
              <a:t>Daniel </a:t>
            </a:r>
            <a:r>
              <a:rPr lang="en-US" sz="2000" dirty="0" err="1" smtClean="0">
                <a:solidFill>
                  <a:srgbClr val="FFFFFF"/>
                </a:solidFill>
              </a:rPr>
              <a:t>Wigdor</a:t>
            </a:r>
            <a:r>
              <a:rPr lang="en-US" sz="2000" dirty="0" smtClean="0">
                <a:solidFill>
                  <a:schemeClr val="tx1">
                    <a:lumMod val="65000"/>
                  </a:schemeClr>
                </a:solidFill>
              </a:rPr>
              <a:t/>
            </a:r>
            <a:br>
              <a:rPr lang="en-US" sz="2000" dirty="0" smtClean="0">
                <a:solidFill>
                  <a:schemeClr val="tx1">
                    <a:lumMod val="65000"/>
                  </a:schemeClr>
                </a:solidFill>
              </a:rPr>
            </a:br>
            <a:r>
              <a:rPr lang="en-US" sz="2000" dirty="0" smtClean="0">
                <a:solidFill>
                  <a:schemeClr val="tx1">
                    <a:lumMod val="65000"/>
                  </a:schemeClr>
                </a:solidFill>
              </a:rPr>
              <a:t>University of  Toronto</a:t>
            </a:r>
          </a:p>
          <a:p>
            <a:pPr algn="l"/>
            <a:endParaRPr lang="en-US" sz="600" dirty="0">
              <a:solidFill>
                <a:schemeClr val="tx1">
                  <a:lumMod val="65000"/>
                </a:schemeClr>
              </a:solidFill>
            </a:endParaRPr>
          </a:p>
          <a:p>
            <a:pPr algn="l"/>
            <a:r>
              <a:rPr lang="en-US" sz="2000" dirty="0" smtClean="0">
                <a:solidFill>
                  <a:srgbClr val="FFFFFF"/>
                </a:solidFill>
              </a:rPr>
              <a:t>Richard E Ladner</a:t>
            </a:r>
            <a:br>
              <a:rPr lang="en-US" sz="2000" dirty="0" smtClean="0">
                <a:solidFill>
                  <a:srgbClr val="FFFFFF"/>
                </a:solidFill>
              </a:rPr>
            </a:br>
            <a:r>
              <a:rPr lang="en-US" sz="2000" dirty="0" smtClean="0">
                <a:solidFill>
                  <a:srgbClr val="FFFFFF"/>
                </a:solidFill>
              </a:rPr>
              <a:t>Jacob O Wobbrock</a:t>
            </a:r>
            <a:r>
              <a:rPr lang="en-US" sz="2000" dirty="0" smtClean="0">
                <a:solidFill>
                  <a:schemeClr val="tx1">
                    <a:lumMod val="65000"/>
                  </a:schemeClr>
                </a:solidFill>
              </a:rPr>
              <a:t/>
            </a:r>
            <a:br>
              <a:rPr lang="en-US" sz="2000" dirty="0" smtClean="0">
                <a:solidFill>
                  <a:schemeClr val="tx1">
                    <a:lumMod val="65000"/>
                  </a:schemeClr>
                </a:solidFill>
              </a:rPr>
            </a:br>
            <a:r>
              <a:rPr lang="en-US" sz="2000" dirty="0" smtClean="0">
                <a:solidFill>
                  <a:schemeClr val="tx1">
                    <a:lumMod val="65000"/>
                  </a:schemeClr>
                </a:solidFill>
              </a:rPr>
              <a:t>University of  Washington</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89772" y="1872842"/>
            <a:ext cx="4781948" cy="3142782"/>
          </a:xfrm>
          <a:prstGeom prst="rect">
            <a:avLst/>
          </a:prstGeom>
        </p:spPr>
      </p:pic>
      <p:pic>
        <p:nvPicPr>
          <p:cNvPr id="7" name="Picture 6" descr="umbc-transpar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1151" y="5349144"/>
            <a:ext cx="1400569" cy="1299930"/>
          </a:xfrm>
          <a:prstGeom prst="rect">
            <a:avLst/>
          </a:prstGeom>
        </p:spPr>
      </p:pic>
      <p:pic>
        <p:nvPicPr>
          <p:cNvPr id="9" name="Picture 8" descr="dub_logo_whi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2990" y="5783549"/>
            <a:ext cx="2008553" cy="767775"/>
          </a:xfrm>
          <a:prstGeom prst="rect">
            <a:avLst/>
          </a:prstGeom>
        </p:spPr>
      </p:pic>
    </p:spTree>
    <p:extLst>
      <p:ext uri="{BB962C8B-B14F-4D97-AF65-F5344CB8AC3E}">
        <p14:creationId xmlns:p14="http://schemas.microsoft.com/office/powerpoint/2010/main" val="333668987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35117" y="5633658"/>
            <a:ext cx="8904794" cy="994531"/>
          </a:xfrm>
        </p:spPr>
        <p:txBody>
          <a:bodyPr>
            <a:normAutofit/>
          </a:bodyPr>
          <a:lstStyle/>
          <a:p>
            <a:pPr marL="0" indent="0">
              <a:buNone/>
            </a:pPr>
            <a:r>
              <a:rPr lang="en-US" sz="2800" dirty="0" smtClean="0"/>
              <a:t>Interviewed 8 blind office </a:t>
            </a:r>
            <a:r>
              <a:rPr lang="en-US" sz="2800" dirty="0" smtClean="0"/>
              <a:t>workers about their organization and search strategies at work.</a:t>
            </a:r>
            <a:endParaRPr lang="en-US" sz="2800" dirty="0" smtClean="0"/>
          </a:p>
        </p:txBody>
      </p:sp>
      <p:sp>
        <p:nvSpPr>
          <p:cNvPr id="4" name="Slide Number Placeholder 3"/>
          <p:cNvSpPr>
            <a:spLocks noGrp="1"/>
          </p:cNvSpPr>
          <p:nvPr>
            <p:ph type="sldNum" sz="quarter" idx="12"/>
          </p:nvPr>
        </p:nvSpPr>
        <p:spPr/>
        <p:txBody>
          <a:bodyPr/>
          <a:lstStyle/>
          <a:p>
            <a:fld id="{CC02CEE1-4BA7-AE41-B4FA-EC6288DCBE8B}" type="slidenum">
              <a:rPr lang="en-US" smtClean="0"/>
              <a:pPr/>
              <a:t>10</a:t>
            </a:fld>
            <a:endParaRPr lang="en-US"/>
          </a:p>
        </p:txBody>
      </p:sp>
      <p:pic>
        <p:nvPicPr>
          <p:cNvPr id="7" name="Picture 6" descr="IMG_0627.JPG"/>
          <p:cNvPicPr>
            <a:picLocks noChangeAspect="1"/>
          </p:cNvPicPr>
          <p:nvPr/>
        </p:nvPicPr>
        <p:blipFill rotWithShape="1">
          <a:blip r:embed="rId3" cstate="screen">
            <a:extLst>
              <a:ext uri="{28A0092B-C50C-407E-A947-70E740481C1C}">
                <a14:useLocalDpi xmlns:a14="http://schemas.microsoft.com/office/drawing/2010/main"/>
              </a:ext>
            </a:extLst>
          </a:blip>
          <a:srcRect t="17514"/>
          <a:stretch/>
        </p:blipFill>
        <p:spPr>
          <a:xfrm>
            <a:off x="0" y="0"/>
            <a:ext cx="9144000" cy="5633658"/>
          </a:xfrm>
          <a:prstGeom prst="rect">
            <a:avLst/>
          </a:prstGeom>
        </p:spPr>
      </p:pic>
    </p:spTree>
    <p:extLst>
      <p:ext uri="{BB962C8B-B14F-4D97-AF65-F5344CB8AC3E}">
        <p14:creationId xmlns:p14="http://schemas.microsoft.com/office/powerpoint/2010/main" val="365328103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G_062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6625740" y="4339741"/>
            <a:ext cx="2302633" cy="2733886"/>
          </a:xfrm>
          <a:prstGeom prst="rect">
            <a:avLst/>
          </a:prstGeom>
        </p:spPr>
      </p:pic>
      <p:sp>
        <p:nvSpPr>
          <p:cNvPr id="3" name="Title 2"/>
          <p:cNvSpPr>
            <a:spLocks noGrp="1"/>
          </p:cNvSpPr>
          <p:nvPr>
            <p:ph type="title"/>
          </p:nvPr>
        </p:nvSpPr>
        <p:spPr/>
        <p:txBody>
          <a:bodyPr>
            <a:normAutofit/>
          </a:bodyPr>
          <a:lstStyle/>
          <a:p>
            <a:r>
              <a:rPr lang="en-US" dirty="0" smtClean="0"/>
              <a:t>Findings</a:t>
            </a:r>
            <a:endParaRPr lang="en-US" dirty="0"/>
          </a:p>
        </p:txBody>
      </p:sp>
      <p:sp>
        <p:nvSpPr>
          <p:cNvPr id="6" name="Content Placeholder 5"/>
          <p:cNvSpPr>
            <a:spLocks noGrp="1"/>
          </p:cNvSpPr>
          <p:nvPr>
            <p:ph idx="1"/>
          </p:nvPr>
        </p:nvSpPr>
        <p:spPr>
          <a:xfrm>
            <a:off x="457199" y="1165412"/>
            <a:ext cx="5611003" cy="5462778"/>
          </a:xfrm>
        </p:spPr>
        <p:txBody>
          <a:bodyPr>
            <a:normAutofit lnSpcReduction="10000"/>
          </a:bodyPr>
          <a:lstStyle/>
          <a:p>
            <a:r>
              <a:rPr lang="en-US" dirty="0" smtClean="0"/>
              <a:t>Participants relied </a:t>
            </a:r>
            <a:r>
              <a:rPr lang="en-US" dirty="0" smtClean="0"/>
              <a:t>on physical landmarks (edges, corners</a:t>
            </a:r>
            <a:r>
              <a:rPr lang="en-US" dirty="0" smtClean="0"/>
              <a:t>) as organizing structure</a:t>
            </a:r>
          </a:p>
          <a:p>
            <a:endParaRPr lang="en-US" dirty="0" smtClean="0"/>
          </a:p>
          <a:p>
            <a:r>
              <a:rPr lang="en-US" dirty="0" smtClean="0"/>
              <a:t>Participants remembered the approximate location of items, then searched locally</a:t>
            </a:r>
            <a:endParaRPr lang="en-US" dirty="0" smtClean="0"/>
          </a:p>
          <a:p>
            <a:endParaRPr lang="en-US" dirty="0"/>
          </a:p>
          <a:p>
            <a:r>
              <a:rPr lang="en-US" dirty="0" smtClean="0"/>
              <a:t>Search was easy if the approximate location is known, otherwise difficult</a:t>
            </a:r>
            <a:endParaRPr lang="en-US" dirty="0"/>
          </a:p>
        </p:txBody>
      </p:sp>
      <p:sp>
        <p:nvSpPr>
          <p:cNvPr id="4" name="Slide Number Placeholder 3"/>
          <p:cNvSpPr>
            <a:spLocks noGrp="1"/>
          </p:cNvSpPr>
          <p:nvPr>
            <p:ph type="sldNum" sz="quarter" idx="12"/>
          </p:nvPr>
        </p:nvSpPr>
        <p:spPr/>
        <p:txBody>
          <a:bodyPr/>
          <a:lstStyle/>
          <a:p>
            <a:fld id="{CC02CEE1-4BA7-AE41-B4FA-EC6288DCBE8B}" type="slidenum">
              <a:rPr lang="en-US" smtClean="0"/>
              <a:pPr/>
              <a:t>11</a:t>
            </a:fld>
            <a:endParaRPr lang="en-US"/>
          </a:p>
        </p:txBody>
      </p:sp>
      <p:pic>
        <p:nvPicPr>
          <p:cNvPr id="7" name="Picture 6" descr="IMG_0627.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10114" y="2412833"/>
            <a:ext cx="2733886" cy="2041977"/>
          </a:xfrm>
          <a:prstGeom prst="rect">
            <a:avLst/>
          </a:prstGeom>
        </p:spPr>
      </p:pic>
      <p:pic>
        <p:nvPicPr>
          <p:cNvPr id="8" name="Picture 7" descr="IMG_0640.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6410114" y="234217"/>
            <a:ext cx="2733886" cy="2041977"/>
          </a:xfrm>
          <a:prstGeom prst="rect">
            <a:avLst/>
          </a:prstGeom>
        </p:spPr>
      </p:pic>
    </p:spTree>
    <p:extLst>
      <p:ext uri="{BB962C8B-B14F-4D97-AF65-F5344CB8AC3E}">
        <p14:creationId xmlns:p14="http://schemas.microsoft.com/office/powerpoint/2010/main" val="137215184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4387" t="4402" r="21169" b="5568"/>
          <a:stretch/>
        </p:blipFill>
        <p:spPr>
          <a:xfrm>
            <a:off x="0" y="0"/>
            <a:ext cx="9144000" cy="6858000"/>
          </a:xfrm>
          <a:prstGeom prst="rect">
            <a:avLst/>
          </a:prstGeom>
        </p:spPr>
      </p:pic>
      <p:pic>
        <p:nvPicPr>
          <p:cNvPr id="5" name="Picture 4"/>
          <p:cNvPicPr>
            <a:picLocks noChangeAspect="1"/>
          </p:cNvPicPr>
          <p:nvPr/>
        </p:nvPicPr>
        <p:blipFill rotWithShape="1">
          <a:blip r:embed="rId4"/>
          <a:srcRect l="4386" t="4402" r="21170" b="5568"/>
          <a:stretch/>
        </p:blipFill>
        <p:spPr>
          <a:xfrm>
            <a:off x="0" y="0"/>
            <a:ext cx="9144000" cy="6858000"/>
          </a:xfrm>
          <a:prstGeom prst="rect">
            <a:avLst/>
          </a:prstGeom>
          <a:noFill/>
          <a:ln>
            <a:noFill/>
          </a:ln>
        </p:spPr>
      </p:pic>
      <p:sp>
        <p:nvSpPr>
          <p:cNvPr id="4" name="Slide Number Placeholder 3"/>
          <p:cNvSpPr>
            <a:spLocks noGrp="1"/>
          </p:cNvSpPr>
          <p:nvPr>
            <p:ph type="sldNum" sz="quarter" idx="12"/>
          </p:nvPr>
        </p:nvSpPr>
        <p:spPr/>
        <p:txBody>
          <a:bodyPr/>
          <a:lstStyle/>
          <a:p>
            <a:fld id="{CC02CEE1-4BA7-AE41-B4FA-EC6288DCBE8B}" type="slidenum">
              <a:rPr lang="en-US" smtClean="0"/>
              <a:pPr/>
              <a:t>12</a:t>
            </a:fld>
            <a:endParaRPr lang="en-US"/>
          </a:p>
        </p:txBody>
      </p:sp>
      <p:sp>
        <p:nvSpPr>
          <p:cNvPr id="2" name="TextBox 1"/>
          <p:cNvSpPr txBox="1"/>
          <p:nvPr/>
        </p:nvSpPr>
        <p:spPr>
          <a:xfrm>
            <a:off x="193524" y="148154"/>
            <a:ext cx="3916807" cy="769441"/>
          </a:xfrm>
          <a:prstGeom prst="rect">
            <a:avLst/>
          </a:prstGeom>
          <a:noFill/>
        </p:spPr>
        <p:txBody>
          <a:bodyPr wrap="none" rtlCol="0">
            <a:spAutoFit/>
          </a:bodyPr>
          <a:lstStyle/>
          <a:p>
            <a:r>
              <a:rPr lang="en-US" sz="4400" dirty="0" smtClean="0">
                <a:latin typeface="Gill Sans"/>
                <a:cs typeface="Gill Sans"/>
              </a:rPr>
              <a:t>Access Overlays</a:t>
            </a:r>
            <a:endParaRPr lang="en-US" sz="4400" dirty="0">
              <a:latin typeface="Gill Sans"/>
              <a:cs typeface="Gill Sans"/>
            </a:endParaRPr>
          </a:p>
        </p:txBody>
      </p:sp>
    </p:spTree>
    <p:extLst>
      <p:ext uri="{BB962C8B-B14F-4D97-AF65-F5344CB8AC3E}">
        <p14:creationId xmlns:p14="http://schemas.microsoft.com/office/powerpoint/2010/main" val="224173148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4387" t="4402" r="21169" b="5568"/>
          <a:stretch/>
        </p:blipFill>
        <p:spPr>
          <a:xfrm>
            <a:off x="0" y="0"/>
            <a:ext cx="9144000" cy="6858000"/>
          </a:xfrm>
          <a:prstGeom prst="rect">
            <a:avLst/>
          </a:prstGeom>
          <a:noFill/>
          <a:ln>
            <a:noFill/>
          </a:ln>
        </p:spPr>
      </p:pic>
      <p:sp>
        <p:nvSpPr>
          <p:cNvPr id="4" name="Slide Number Placeholder 3"/>
          <p:cNvSpPr>
            <a:spLocks noGrp="1"/>
          </p:cNvSpPr>
          <p:nvPr>
            <p:ph type="sldNum" sz="quarter" idx="12"/>
          </p:nvPr>
        </p:nvSpPr>
        <p:spPr/>
        <p:txBody>
          <a:bodyPr/>
          <a:lstStyle/>
          <a:p>
            <a:fld id="{CC02CEE1-4BA7-AE41-B4FA-EC6288DCBE8B}" type="slidenum">
              <a:rPr lang="en-US" smtClean="0"/>
              <a:pPr/>
              <a:t>13</a:t>
            </a:fld>
            <a:endParaRPr lang="en-US"/>
          </a:p>
        </p:txBody>
      </p:sp>
      <p:sp>
        <p:nvSpPr>
          <p:cNvPr id="2" name="TextBox 1"/>
          <p:cNvSpPr txBox="1"/>
          <p:nvPr/>
        </p:nvSpPr>
        <p:spPr>
          <a:xfrm>
            <a:off x="193524" y="148154"/>
            <a:ext cx="3916807" cy="769441"/>
          </a:xfrm>
          <a:prstGeom prst="rect">
            <a:avLst/>
          </a:prstGeom>
          <a:noFill/>
        </p:spPr>
        <p:txBody>
          <a:bodyPr wrap="none" rtlCol="0">
            <a:spAutoFit/>
          </a:bodyPr>
          <a:lstStyle/>
          <a:p>
            <a:r>
              <a:rPr lang="en-US" sz="4400" dirty="0" smtClean="0">
                <a:latin typeface="Gill Sans"/>
                <a:cs typeface="Gill Sans"/>
              </a:rPr>
              <a:t>Access Overlays</a:t>
            </a:r>
            <a:endParaRPr lang="en-US" sz="4400" dirty="0">
              <a:latin typeface="Gill Sans"/>
              <a:cs typeface="Gill Sans"/>
            </a:endParaRPr>
          </a:p>
        </p:txBody>
      </p:sp>
    </p:spTree>
    <p:extLst>
      <p:ext uri="{BB962C8B-B14F-4D97-AF65-F5344CB8AC3E}">
        <p14:creationId xmlns:p14="http://schemas.microsoft.com/office/powerpoint/2010/main" val="361056304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1512"/>
            <a:ext cx="8229600" cy="1062773"/>
          </a:xfrm>
        </p:spPr>
        <p:txBody>
          <a:bodyPr>
            <a:normAutofit/>
          </a:bodyPr>
          <a:lstStyle/>
          <a:p>
            <a:r>
              <a:rPr lang="en-US" dirty="0" smtClean="0"/>
              <a:t>3 Access </a:t>
            </a:r>
            <a:r>
              <a:rPr lang="en-US" dirty="0" smtClean="0"/>
              <a:t>Overlays</a:t>
            </a:r>
            <a:endParaRPr lang="en-US" dirty="0"/>
          </a:p>
        </p:txBody>
      </p:sp>
      <p:sp>
        <p:nvSpPr>
          <p:cNvPr id="4" name="Slide Number Placeholder 3"/>
          <p:cNvSpPr>
            <a:spLocks noGrp="1"/>
          </p:cNvSpPr>
          <p:nvPr>
            <p:ph type="sldNum" sz="quarter" idx="12"/>
          </p:nvPr>
        </p:nvSpPr>
        <p:spPr/>
        <p:txBody>
          <a:bodyPr/>
          <a:lstStyle/>
          <a:p>
            <a:fld id="{CC02CEE1-4BA7-AE41-B4FA-EC6288DCBE8B}" type="slidenum">
              <a:rPr lang="en-US" smtClean="0"/>
              <a:pPr/>
              <a:t>14</a:t>
            </a:fld>
            <a:endParaRPr lang="en-US"/>
          </a:p>
        </p:txBody>
      </p:sp>
      <p:pic>
        <p:nvPicPr>
          <p:cNvPr id="5" name="Picture 4" descr="Screen shot 2011-01-06 at 9.40.34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3620" y="1780702"/>
            <a:ext cx="2624227" cy="2004877"/>
          </a:xfrm>
          <a:prstGeom prst="rect">
            <a:avLst/>
          </a:prstGeom>
        </p:spPr>
      </p:pic>
      <p:pic>
        <p:nvPicPr>
          <p:cNvPr id="6" name="Picture 5" descr="Screen shot 2011-01-06 at 9.47.21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19192" y="1828285"/>
            <a:ext cx="2626585" cy="1957294"/>
          </a:xfrm>
          <a:prstGeom prst="rect">
            <a:avLst/>
          </a:prstGeom>
        </p:spPr>
      </p:pic>
      <p:sp>
        <p:nvSpPr>
          <p:cNvPr id="8" name="Content Placeholder 2"/>
          <p:cNvSpPr>
            <a:spLocks noGrp="1"/>
          </p:cNvSpPr>
          <p:nvPr>
            <p:ph idx="1"/>
          </p:nvPr>
        </p:nvSpPr>
        <p:spPr>
          <a:xfrm>
            <a:off x="273620" y="3925272"/>
            <a:ext cx="2624227" cy="577245"/>
          </a:xfrm>
        </p:spPr>
        <p:txBody>
          <a:bodyPr>
            <a:normAutofit/>
          </a:bodyPr>
          <a:lstStyle/>
          <a:p>
            <a:pPr marL="0" indent="0" algn="ctr">
              <a:buNone/>
            </a:pPr>
            <a:r>
              <a:rPr lang="en-US" sz="2600" dirty="0" smtClean="0"/>
              <a:t>Edge projection</a:t>
            </a:r>
          </a:p>
        </p:txBody>
      </p:sp>
      <p:sp>
        <p:nvSpPr>
          <p:cNvPr id="10" name="Content Placeholder 2"/>
          <p:cNvSpPr txBox="1">
            <a:spLocks/>
          </p:cNvSpPr>
          <p:nvPr/>
        </p:nvSpPr>
        <p:spPr>
          <a:xfrm>
            <a:off x="3206363" y="3925272"/>
            <a:ext cx="2624227" cy="57724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Gill Sans"/>
                <a:ea typeface="+mn-ea"/>
                <a:cs typeface="Gill Sans"/>
              </a:defRPr>
            </a:lvl1pPr>
            <a:lvl2pPr marL="742950" indent="-285750" algn="l" defTabSz="457200" rtl="0" eaLnBrk="1" latinLnBrk="0" hangingPunct="1">
              <a:spcBef>
                <a:spcPct val="20000"/>
              </a:spcBef>
              <a:buFont typeface="Arial"/>
              <a:buChar char="–"/>
              <a:defRPr sz="2800" kern="1200">
                <a:solidFill>
                  <a:schemeClr val="tx1"/>
                </a:solidFill>
                <a:latin typeface="Gill Sans"/>
                <a:ea typeface="+mn-ea"/>
                <a:cs typeface="Gill Sans"/>
              </a:defRPr>
            </a:lvl2pPr>
            <a:lvl3pPr marL="1143000" indent="-228600" algn="l" defTabSz="457200" rtl="0" eaLnBrk="1" latinLnBrk="0" hangingPunct="1">
              <a:spcBef>
                <a:spcPct val="20000"/>
              </a:spcBef>
              <a:buFont typeface="Arial"/>
              <a:buChar char="•"/>
              <a:defRPr sz="2400" kern="1200">
                <a:solidFill>
                  <a:schemeClr val="tx1"/>
                </a:solidFill>
                <a:latin typeface="Gill Sans"/>
                <a:ea typeface="+mn-ea"/>
                <a:cs typeface="Gill Sans"/>
              </a:defRPr>
            </a:lvl3pPr>
            <a:lvl4pPr marL="1600200" indent="-228600" algn="l" defTabSz="457200" rtl="0" eaLnBrk="1" latinLnBrk="0" hangingPunct="1">
              <a:spcBef>
                <a:spcPct val="20000"/>
              </a:spcBef>
              <a:buFont typeface="Arial"/>
              <a:buChar char="–"/>
              <a:defRPr sz="2000" kern="1200">
                <a:solidFill>
                  <a:schemeClr val="tx1"/>
                </a:solidFill>
                <a:latin typeface="Gill Sans"/>
                <a:ea typeface="+mn-ea"/>
                <a:cs typeface="Gill Sans"/>
              </a:defRPr>
            </a:lvl4pPr>
            <a:lvl5pPr marL="2057400" indent="-228600" algn="l" defTabSz="457200" rtl="0" eaLnBrk="1" latinLnBrk="0" hangingPunct="1">
              <a:spcBef>
                <a:spcPct val="20000"/>
              </a:spcBef>
              <a:buFont typeface="Arial"/>
              <a:buChar char="»"/>
              <a:defRPr sz="2000" kern="1200">
                <a:solidFill>
                  <a:schemeClr val="tx1"/>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600" dirty="0" smtClean="0"/>
              <a:t>Neighborhood browsing</a:t>
            </a:r>
          </a:p>
        </p:txBody>
      </p:sp>
      <p:sp>
        <p:nvSpPr>
          <p:cNvPr id="12" name="Content Placeholder 2"/>
          <p:cNvSpPr txBox="1">
            <a:spLocks/>
          </p:cNvSpPr>
          <p:nvPr/>
        </p:nvSpPr>
        <p:spPr>
          <a:xfrm>
            <a:off x="6141464" y="3925272"/>
            <a:ext cx="2624227" cy="57724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Gill Sans"/>
                <a:ea typeface="+mn-ea"/>
                <a:cs typeface="Gill Sans"/>
              </a:defRPr>
            </a:lvl1pPr>
            <a:lvl2pPr marL="742950" indent="-285750" algn="l" defTabSz="457200" rtl="0" eaLnBrk="1" latinLnBrk="0" hangingPunct="1">
              <a:spcBef>
                <a:spcPct val="20000"/>
              </a:spcBef>
              <a:buFont typeface="Arial"/>
              <a:buChar char="–"/>
              <a:defRPr sz="2800" kern="1200">
                <a:solidFill>
                  <a:schemeClr val="tx1"/>
                </a:solidFill>
                <a:latin typeface="Gill Sans"/>
                <a:ea typeface="+mn-ea"/>
                <a:cs typeface="Gill Sans"/>
              </a:defRPr>
            </a:lvl2pPr>
            <a:lvl3pPr marL="1143000" indent="-228600" algn="l" defTabSz="457200" rtl="0" eaLnBrk="1" latinLnBrk="0" hangingPunct="1">
              <a:spcBef>
                <a:spcPct val="20000"/>
              </a:spcBef>
              <a:buFont typeface="Arial"/>
              <a:buChar char="•"/>
              <a:defRPr sz="2400" kern="1200">
                <a:solidFill>
                  <a:schemeClr val="tx1"/>
                </a:solidFill>
                <a:latin typeface="Gill Sans"/>
                <a:ea typeface="+mn-ea"/>
                <a:cs typeface="Gill Sans"/>
              </a:defRPr>
            </a:lvl3pPr>
            <a:lvl4pPr marL="1600200" indent="-228600" algn="l" defTabSz="457200" rtl="0" eaLnBrk="1" latinLnBrk="0" hangingPunct="1">
              <a:spcBef>
                <a:spcPct val="20000"/>
              </a:spcBef>
              <a:buFont typeface="Arial"/>
              <a:buChar char="–"/>
              <a:defRPr sz="2000" kern="1200">
                <a:solidFill>
                  <a:schemeClr val="tx1"/>
                </a:solidFill>
                <a:latin typeface="Gill Sans"/>
                <a:ea typeface="+mn-ea"/>
                <a:cs typeface="Gill Sans"/>
              </a:defRPr>
            </a:lvl4pPr>
            <a:lvl5pPr marL="2057400" indent="-228600" algn="l" defTabSz="457200" rtl="0" eaLnBrk="1" latinLnBrk="0" hangingPunct="1">
              <a:spcBef>
                <a:spcPct val="20000"/>
              </a:spcBef>
              <a:buFont typeface="Arial"/>
              <a:buChar char="»"/>
              <a:defRPr sz="2000" kern="1200">
                <a:solidFill>
                  <a:schemeClr val="tx1"/>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600" dirty="0" smtClean="0"/>
              <a:t>Touch-and-Speak</a:t>
            </a:r>
            <a:endParaRPr lang="en-US" sz="2600" dirty="0" smtClean="0"/>
          </a:p>
        </p:txBody>
      </p:sp>
      <p:pic>
        <p:nvPicPr>
          <p:cNvPr id="14" name="Picture 13"/>
          <p:cNvPicPr>
            <a:picLocks noChangeAspect="1"/>
          </p:cNvPicPr>
          <p:nvPr/>
        </p:nvPicPr>
        <p:blipFill>
          <a:blip r:embed="rId4"/>
          <a:stretch>
            <a:fillRect/>
          </a:stretch>
        </p:blipFill>
        <p:spPr>
          <a:xfrm>
            <a:off x="6278980" y="1828285"/>
            <a:ext cx="2486711" cy="1865033"/>
          </a:xfrm>
          <a:prstGeom prst="rect">
            <a:avLst/>
          </a:prstGeom>
        </p:spPr>
      </p:pic>
    </p:spTree>
    <p:extLst>
      <p:ext uri="{BB962C8B-B14F-4D97-AF65-F5344CB8AC3E}">
        <p14:creationId xmlns:p14="http://schemas.microsoft.com/office/powerpoint/2010/main" val="355067683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1-01-06 at 9.40.34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62779" y="1121329"/>
            <a:ext cx="3575134" cy="2731358"/>
          </a:xfrm>
          <a:prstGeom prst="rect">
            <a:avLst/>
          </a:prstGeom>
        </p:spPr>
      </p:pic>
      <p:sp>
        <p:nvSpPr>
          <p:cNvPr id="2" name="Title 1"/>
          <p:cNvSpPr>
            <a:spLocks noGrp="1"/>
          </p:cNvSpPr>
          <p:nvPr>
            <p:ph type="title"/>
          </p:nvPr>
        </p:nvSpPr>
        <p:spPr>
          <a:xfrm>
            <a:off x="430176" y="-10018"/>
            <a:ext cx="8229600" cy="926353"/>
          </a:xfrm>
        </p:spPr>
        <p:txBody>
          <a:bodyPr/>
          <a:lstStyle/>
          <a:p>
            <a:r>
              <a:rPr lang="en-US" dirty="0" smtClean="0"/>
              <a:t>Edge projection</a:t>
            </a:r>
            <a:endParaRPr lang="en-US" dirty="0"/>
          </a:p>
        </p:txBody>
      </p:sp>
      <p:sp>
        <p:nvSpPr>
          <p:cNvPr id="3" name="Content Placeholder 2"/>
          <p:cNvSpPr>
            <a:spLocks noGrp="1"/>
          </p:cNvSpPr>
          <p:nvPr>
            <p:ph idx="1"/>
          </p:nvPr>
        </p:nvSpPr>
        <p:spPr>
          <a:xfrm>
            <a:off x="389640" y="1121329"/>
            <a:ext cx="4663710" cy="5664020"/>
          </a:xfrm>
        </p:spPr>
        <p:txBody>
          <a:bodyPr>
            <a:normAutofit/>
          </a:bodyPr>
          <a:lstStyle/>
          <a:p>
            <a:r>
              <a:rPr lang="en-US" sz="2700" dirty="0" smtClean="0"/>
              <a:t>Exploring a large screen with touch is time consuming</a:t>
            </a:r>
          </a:p>
          <a:p>
            <a:endParaRPr lang="en-US" sz="2700" dirty="0"/>
          </a:p>
          <a:p>
            <a:r>
              <a:rPr lang="en-US" sz="2700" dirty="0" smtClean="0"/>
              <a:t>Project each on-screen target to the edge of the screen</a:t>
            </a:r>
          </a:p>
          <a:p>
            <a:endParaRPr lang="en-US" sz="2700" dirty="0"/>
          </a:p>
          <a:p>
            <a:r>
              <a:rPr lang="en-US" sz="2700" dirty="0" smtClean="0"/>
              <a:t>User can read targets by touching only the edge</a:t>
            </a:r>
          </a:p>
          <a:p>
            <a:endParaRPr lang="en-US" sz="2700" dirty="0"/>
          </a:p>
          <a:p>
            <a:r>
              <a:rPr lang="en-US" sz="2700" dirty="0" smtClean="0"/>
              <a:t>Use two hands to triangulate location</a:t>
            </a:r>
            <a:endParaRPr lang="en-US" sz="2700" dirty="0" smtClean="0"/>
          </a:p>
        </p:txBody>
      </p:sp>
      <p:sp>
        <p:nvSpPr>
          <p:cNvPr id="4" name="Slide Number Placeholder 3"/>
          <p:cNvSpPr>
            <a:spLocks noGrp="1"/>
          </p:cNvSpPr>
          <p:nvPr>
            <p:ph type="sldNum" sz="quarter" idx="12"/>
          </p:nvPr>
        </p:nvSpPr>
        <p:spPr/>
        <p:txBody>
          <a:bodyPr/>
          <a:lstStyle/>
          <a:p>
            <a:fld id="{CC02CEE1-4BA7-AE41-B4FA-EC6288DCBE8B}" type="slidenum">
              <a:rPr lang="en-US" smtClean="0"/>
              <a:pPr/>
              <a:t>15</a:t>
            </a:fld>
            <a:endParaRPr lang="en-US"/>
          </a:p>
        </p:txBody>
      </p:sp>
    </p:spTree>
    <p:extLst>
      <p:ext uri="{BB962C8B-B14F-4D97-AF65-F5344CB8AC3E}">
        <p14:creationId xmlns:p14="http://schemas.microsoft.com/office/powerpoint/2010/main" val="381768468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1-01-06 at 9.40.34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9"/>
            <a:ext cx="9144000" cy="6857982"/>
          </a:xfrm>
          <a:prstGeom prst="rect">
            <a:avLst/>
          </a:prstGeom>
        </p:spPr>
      </p:pic>
      <p:sp>
        <p:nvSpPr>
          <p:cNvPr id="4" name="Slide Number Placeholder 3"/>
          <p:cNvSpPr>
            <a:spLocks noGrp="1"/>
          </p:cNvSpPr>
          <p:nvPr>
            <p:ph type="sldNum" sz="quarter" idx="12"/>
          </p:nvPr>
        </p:nvSpPr>
        <p:spPr>
          <a:xfrm>
            <a:off x="6553200" y="6510286"/>
            <a:ext cx="2133600" cy="365125"/>
          </a:xfrm>
        </p:spPr>
        <p:txBody>
          <a:bodyPr/>
          <a:lstStyle/>
          <a:p>
            <a:fld id="{CC02CEE1-4BA7-AE41-B4FA-EC6288DCBE8B}" type="slidenum">
              <a:rPr lang="en-US" smtClean="0">
                <a:solidFill>
                  <a:srgbClr val="000000"/>
                </a:solidFill>
              </a:rPr>
              <a:pPr/>
              <a:t>16</a:t>
            </a:fld>
            <a:endParaRPr lang="en-US" dirty="0">
              <a:solidFill>
                <a:srgbClr val="000000"/>
              </a:solidFill>
            </a:endParaRPr>
          </a:p>
        </p:txBody>
      </p:sp>
    </p:spTree>
    <p:extLst>
      <p:ext uri="{BB962C8B-B14F-4D97-AF65-F5344CB8AC3E}">
        <p14:creationId xmlns:p14="http://schemas.microsoft.com/office/powerpoint/2010/main" val="174430092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1-01-06 at 9.40.34 AM.png"/>
          <p:cNvPicPr>
            <a:picLocks noChangeAspect="1"/>
          </p:cNvPicPr>
          <p:nvPr/>
        </p:nvPicPr>
        <p:blipFill rotWithShape="1">
          <a:blip r:embed="rId2" cstate="screen">
            <a:extLst>
              <a:ext uri="{28A0092B-C50C-407E-A947-70E740481C1C}">
                <a14:useLocalDpi xmlns:a14="http://schemas.microsoft.com/office/drawing/2010/main"/>
              </a:ext>
            </a:extLst>
          </a:blip>
          <a:srcRect l="561" r="-561"/>
          <a:stretch/>
        </p:blipFill>
        <p:spPr>
          <a:xfrm>
            <a:off x="-1" y="19"/>
            <a:ext cx="9144001" cy="6857982"/>
          </a:xfrm>
          <a:prstGeom prst="rect">
            <a:avLst/>
          </a:prstGeom>
        </p:spPr>
      </p:pic>
      <p:sp>
        <p:nvSpPr>
          <p:cNvPr id="4" name="Slide Number Placeholder 3"/>
          <p:cNvSpPr>
            <a:spLocks noGrp="1"/>
          </p:cNvSpPr>
          <p:nvPr>
            <p:ph type="sldNum" sz="quarter" idx="12"/>
          </p:nvPr>
        </p:nvSpPr>
        <p:spPr>
          <a:xfrm>
            <a:off x="6501884" y="6523114"/>
            <a:ext cx="2133600" cy="365125"/>
          </a:xfrm>
        </p:spPr>
        <p:txBody>
          <a:bodyPr/>
          <a:lstStyle/>
          <a:p>
            <a:fld id="{CC02CEE1-4BA7-AE41-B4FA-EC6288DCBE8B}" type="slidenum">
              <a:rPr lang="en-US" smtClean="0">
                <a:solidFill>
                  <a:schemeClr val="bg1"/>
                </a:solidFill>
              </a:rPr>
              <a:pPr/>
              <a:t>17</a:t>
            </a:fld>
            <a:endParaRPr lang="en-US" dirty="0">
              <a:solidFill>
                <a:schemeClr val="bg1"/>
              </a:solidFill>
            </a:endParaRPr>
          </a:p>
        </p:txBody>
      </p:sp>
      <p:sp>
        <p:nvSpPr>
          <p:cNvPr id="7" name="Rectangle 6"/>
          <p:cNvSpPr/>
          <p:nvPr/>
        </p:nvSpPr>
        <p:spPr>
          <a:xfrm>
            <a:off x="4727132" y="732119"/>
            <a:ext cx="149411" cy="4437528"/>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29631" y="5458269"/>
            <a:ext cx="3812894" cy="175390"/>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03106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02CEE1-4BA7-AE41-B4FA-EC6288DCBE8B}" type="slidenum">
              <a:rPr lang="en-US" smtClean="0"/>
              <a:pPr/>
              <a:t>18</a:t>
            </a:fld>
            <a:endParaRPr lang="en-US"/>
          </a:p>
        </p:txBody>
      </p:sp>
      <p:pic>
        <p:nvPicPr>
          <p:cNvPr id="2" name="edg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064" y="819346"/>
            <a:ext cx="9014366" cy="5070580"/>
          </a:xfrm>
          <a:prstGeom prst="rect">
            <a:avLst/>
          </a:prstGeom>
        </p:spPr>
      </p:pic>
    </p:spTree>
    <p:extLst>
      <p:ext uri="{BB962C8B-B14F-4D97-AF65-F5344CB8AC3E}">
        <p14:creationId xmlns:p14="http://schemas.microsoft.com/office/powerpoint/2010/main" val="388407026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76941"/>
          </a:xfrm>
        </p:spPr>
        <p:txBody>
          <a:bodyPr/>
          <a:lstStyle/>
          <a:p>
            <a:r>
              <a:rPr lang="en-US" dirty="0" smtClean="0"/>
              <a:t>Neighborhood browsing</a:t>
            </a:r>
            <a:endParaRPr lang="en-US" dirty="0"/>
          </a:p>
        </p:txBody>
      </p:sp>
      <p:sp>
        <p:nvSpPr>
          <p:cNvPr id="4" name="Slide Number Placeholder 3"/>
          <p:cNvSpPr>
            <a:spLocks noGrp="1"/>
          </p:cNvSpPr>
          <p:nvPr>
            <p:ph type="sldNum" sz="quarter" idx="12"/>
          </p:nvPr>
        </p:nvSpPr>
        <p:spPr/>
        <p:txBody>
          <a:bodyPr/>
          <a:lstStyle/>
          <a:p>
            <a:fld id="{CC02CEE1-4BA7-AE41-B4FA-EC6288DCBE8B}" type="slidenum">
              <a:rPr lang="en-US" smtClean="0"/>
              <a:pPr/>
              <a:t>19</a:t>
            </a:fld>
            <a:endParaRPr lang="en-US"/>
          </a:p>
        </p:txBody>
      </p:sp>
      <p:sp>
        <p:nvSpPr>
          <p:cNvPr id="5" name="Content Placeholder 2"/>
          <p:cNvSpPr>
            <a:spLocks noGrp="1"/>
          </p:cNvSpPr>
          <p:nvPr>
            <p:ph idx="1"/>
          </p:nvPr>
        </p:nvSpPr>
        <p:spPr>
          <a:xfrm>
            <a:off x="457200" y="1053778"/>
            <a:ext cx="5190664" cy="5588717"/>
          </a:xfrm>
        </p:spPr>
        <p:txBody>
          <a:bodyPr>
            <a:normAutofit/>
          </a:bodyPr>
          <a:lstStyle/>
          <a:p>
            <a:r>
              <a:rPr lang="en-US" sz="2700" dirty="0" smtClean="0"/>
              <a:t>Expands target hit area to fill entire screen using Voronoi </a:t>
            </a:r>
            <a:r>
              <a:rPr lang="en-US" sz="2700" dirty="0" err="1" smtClean="0"/>
              <a:t>tesselation</a:t>
            </a:r>
            <a:endParaRPr lang="en-US" sz="2700" dirty="0" smtClean="0"/>
          </a:p>
          <a:p>
            <a:endParaRPr lang="en-US" sz="2700" dirty="0"/>
          </a:p>
          <a:p>
            <a:r>
              <a:rPr lang="en-US" sz="2700" dirty="0" smtClean="0"/>
              <a:t>Touching near a target speaks its name and selects it, similar </a:t>
            </a:r>
            <a:r>
              <a:rPr lang="en-US" sz="2700" dirty="0" smtClean="0"/>
              <a:t>to Bubble Cursor </a:t>
            </a:r>
            <a:r>
              <a:rPr lang="en-US" sz="2700" dirty="0" smtClean="0">
                <a:solidFill>
                  <a:schemeClr val="tx1">
                    <a:lumMod val="75000"/>
                  </a:schemeClr>
                </a:solidFill>
              </a:rPr>
              <a:t>(Grossman and </a:t>
            </a:r>
            <a:r>
              <a:rPr lang="en-US" sz="2700" dirty="0" err="1" smtClean="0">
                <a:solidFill>
                  <a:schemeClr val="tx1">
                    <a:lumMod val="75000"/>
                  </a:schemeClr>
                </a:solidFill>
              </a:rPr>
              <a:t>Balakrishnan</a:t>
            </a:r>
            <a:r>
              <a:rPr lang="en-US" sz="2700" dirty="0" smtClean="0">
                <a:solidFill>
                  <a:schemeClr val="tx1">
                    <a:lumMod val="75000"/>
                  </a:schemeClr>
                </a:solidFill>
              </a:rPr>
              <a:t>, 2005)</a:t>
            </a:r>
          </a:p>
          <a:p>
            <a:endParaRPr lang="en-US" sz="2700" dirty="0" smtClean="0"/>
          </a:p>
          <a:p>
            <a:r>
              <a:rPr lang="en-US" sz="2700" dirty="0" smtClean="0"/>
              <a:t>Search </a:t>
            </a:r>
            <a:r>
              <a:rPr lang="en-US" sz="2700" dirty="0" smtClean="0"/>
              <a:t>gesture provides guided speech feedback to </a:t>
            </a:r>
            <a:r>
              <a:rPr lang="en-US" sz="2700" dirty="0" smtClean="0"/>
              <a:t>target</a:t>
            </a:r>
            <a:endParaRPr lang="en-US" sz="2700" dirty="0"/>
          </a:p>
        </p:txBody>
      </p:sp>
      <p:pic>
        <p:nvPicPr>
          <p:cNvPr id="6" name="Picture 5" descr="Screen shot 2011-01-06 at 9.47.21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42445" y="1162023"/>
            <a:ext cx="3154343" cy="2350571"/>
          </a:xfrm>
          <a:prstGeom prst="rect">
            <a:avLst/>
          </a:prstGeom>
        </p:spPr>
      </p:pic>
    </p:spTree>
    <p:extLst>
      <p:ext uri="{BB962C8B-B14F-4D97-AF65-F5344CB8AC3E}">
        <p14:creationId xmlns:p14="http://schemas.microsoft.com/office/powerpoint/2010/main" val="296111758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3248" y="4853444"/>
            <a:ext cx="8548887" cy="1868031"/>
          </a:xfrm>
        </p:spPr>
        <p:txBody>
          <a:bodyPr>
            <a:noAutofit/>
          </a:bodyPr>
          <a:lstStyle/>
          <a:p>
            <a:pPr marL="0" indent="0">
              <a:lnSpc>
                <a:spcPct val="95000"/>
              </a:lnSpc>
              <a:buNone/>
            </a:pPr>
            <a:r>
              <a:rPr lang="en-US" sz="3600" dirty="0" smtClean="0"/>
              <a:t>Access Overlays: new techniques to improve </a:t>
            </a:r>
            <a:r>
              <a:rPr lang="en-US" sz="3600" dirty="0" smtClean="0">
                <a:solidFill>
                  <a:srgbClr val="FFFFFF"/>
                </a:solidFill>
              </a:rPr>
              <a:t>the accessibility of </a:t>
            </a:r>
            <a:r>
              <a:rPr lang="en-US" sz="3600" dirty="0" smtClean="0">
                <a:solidFill>
                  <a:srgbClr val="48D958"/>
                </a:solidFill>
              </a:rPr>
              <a:t>large touch screens </a:t>
            </a:r>
            <a:r>
              <a:rPr lang="en-US" sz="3600" dirty="0" smtClean="0">
                <a:solidFill>
                  <a:srgbClr val="FFFFFF"/>
                </a:solidFill>
              </a:rPr>
              <a:t/>
            </a:r>
            <a:br>
              <a:rPr lang="en-US" sz="3600" dirty="0" smtClean="0">
                <a:solidFill>
                  <a:srgbClr val="FFFFFF"/>
                </a:solidFill>
              </a:rPr>
            </a:br>
            <a:r>
              <a:rPr lang="en-US" sz="3600" dirty="0" smtClean="0"/>
              <a:t>for </a:t>
            </a:r>
            <a:r>
              <a:rPr lang="en-US" sz="3600" dirty="0" smtClean="0"/>
              <a:t>blind and visually impaired people.</a:t>
            </a:r>
            <a:endParaRPr lang="en-US" sz="3600" dirty="0"/>
          </a:p>
        </p:txBody>
      </p:sp>
      <p:sp>
        <p:nvSpPr>
          <p:cNvPr id="4" name="Slide Number Placeholder 3"/>
          <p:cNvSpPr>
            <a:spLocks noGrp="1"/>
          </p:cNvSpPr>
          <p:nvPr>
            <p:ph type="sldNum" sz="quarter" idx="12"/>
          </p:nvPr>
        </p:nvSpPr>
        <p:spPr/>
        <p:txBody>
          <a:bodyPr/>
          <a:lstStyle/>
          <a:p>
            <a:fld id="{CC02CEE1-4BA7-AE41-B4FA-EC6288DCBE8B}" type="slidenum">
              <a:rPr lang="en-US" smtClean="0"/>
              <a:pPr/>
              <a:t>2</a:t>
            </a:fld>
            <a:endParaRPr lang="en-US"/>
          </a:p>
        </p:txBody>
      </p:sp>
      <p:pic>
        <p:nvPicPr>
          <p:cNvPr id="6" name="Picture 5"/>
          <p:cNvPicPr>
            <a:picLocks noChangeAspect="1"/>
          </p:cNvPicPr>
          <p:nvPr/>
        </p:nvPicPr>
        <p:blipFill rotWithShape="1">
          <a:blip r:embed="rId2"/>
          <a:srcRect t="9982"/>
          <a:stretch/>
        </p:blipFill>
        <p:spPr>
          <a:xfrm>
            <a:off x="0" y="0"/>
            <a:ext cx="9144000" cy="4654992"/>
          </a:xfrm>
          <a:prstGeom prst="rect">
            <a:avLst/>
          </a:prstGeom>
        </p:spPr>
      </p:pic>
    </p:spTree>
    <p:extLst>
      <p:ext uri="{BB962C8B-B14F-4D97-AF65-F5344CB8AC3E}">
        <p14:creationId xmlns:p14="http://schemas.microsoft.com/office/powerpoint/2010/main" val="334971392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02CEE1-4BA7-AE41-B4FA-EC6288DCBE8B}" type="slidenum">
              <a:rPr lang="en-US" smtClean="0"/>
              <a:pPr/>
              <a:t>20</a:t>
            </a:fld>
            <a:endParaRPr lang="en-US"/>
          </a:p>
        </p:txBody>
      </p:sp>
      <p:pic>
        <p:nvPicPr>
          <p:cNvPr id="5" name="Picture 4" descr="Screen shot 2011-01-06 at 9.47.21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44023"/>
            <a:ext cx="9144000" cy="6813977"/>
          </a:xfrm>
          <a:prstGeom prst="rect">
            <a:avLst/>
          </a:prstGeom>
        </p:spPr>
      </p:pic>
    </p:spTree>
    <p:extLst>
      <p:ext uri="{BB962C8B-B14F-4D97-AF65-F5344CB8AC3E}">
        <p14:creationId xmlns:p14="http://schemas.microsoft.com/office/powerpoint/2010/main" val="2249764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C02CEE1-4BA7-AE41-B4FA-EC6288DCBE8B}" type="slidenum">
              <a:rPr lang="en-US" smtClean="0"/>
              <a:pPr/>
              <a:t>21</a:t>
            </a:fld>
            <a:endParaRPr lang="en-US"/>
          </a:p>
        </p:txBody>
      </p:sp>
      <p:pic>
        <p:nvPicPr>
          <p:cNvPr id="4" name="neighborhoo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782" y="858761"/>
            <a:ext cx="9095218" cy="5116060"/>
          </a:xfrm>
          <a:prstGeom prst="rect">
            <a:avLst/>
          </a:prstGeom>
        </p:spPr>
      </p:pic>
    </p:spTree>
    <p:extLst>
      <p:ext uri="{BB962C8B-B14F-4D97-AF65-F5344CB8AC3E}">
        <p14:creationId xmlns:p14="http://schemas.microsoft.com/office/powerpoint/2010/main" val="215744908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Touch-and-Speak</a:t>
            </a:r>
            <a:endParaRPr lang="en-US" dirty="0"/>
          </a:p>
        </p:txBody>
      </p:sp>
      <p:sp>
        <p:nvSpPr>
          <p:cNvPr id="4" name="Slide Number Placeholder 3"/>
          <p:cNvSpPr>
            <a:spLocks noGrp="1"/>
          </p:cNvSpPr>
          <p:nvPr>
            <p:ph type="sldNum" sz="quarter" idx="12"/>
          </p:nvPr>
        </p:nvSpPr>
        <p:spPr/>
        <p:txBody>
          <a:bodyPr/>
          <a:lstStyle/>
          <a:p>
            <a:fld id="{CC02CEE1-4BA7-AE41-B4FA-EC6288DCBE8B}" type="slidenum">
              <a:rPr lang="en-US" smtClean="0"/>
              <a:pPr/>
              <a:t>22</a:t>
            </a:fld>
            <a:endParaRPr lang="en-US"/>
          </a:p>
        </p:txBody>
      </p:sp>
      <p:sp>
        <p:nvSpPr>
          <p:cNvPr id="5" name="Content Placeholder 2"/>
          <p:cNvSpPr txBox="1">
            <a:spLocks/>
          </p:cNvSpPr>
          <p:nvPr/>
        </p:nvSpPr>
        <p:spPr>
          <a:xfrm>
            <a:off x="457200" y="1296957"/>
            <a:ext cx="5258222" cy="51639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latin typeface="Gill Sans"/>
                <a:cs typeface="Gill Sans"/>
              </a:rPr>
              <a:t>Use voice commands to list all targets on table, or nearby targets</a:t>
            </a:r>
          </a:p>
          <a:p>
            <a:endParaRPr lang="en-US" sz="2800" dirty="0">
              <a:latin typeface="Gill Sans"/>
              <a:cs typeface="Gill Sans"/>
            </a:endParaRPr>
          </a:p>
          <a:p>
            <a:r>
              <a:rPr lang="en-US" sz="2800" dirty="0" smtClean="0">
                <a:latin typeface="Gill Sans"/>
                <a:cs typeface="Gill Sans"/>
              </a:rPr>
              <a:t>Voice search to find known targets</a:t>
            </a:r>
          </a:p>
        </p:txBody>
      </p:sp>
      <p:pic>
        <p:nvPicPr>
          <p:cNvPr id="8" name="Picture 7"/>
          <p:cNvPicPr>
            <a:picLocks noChangeAspect="1"/>
          </p:cNvPicPr>
          <p:nvPr/>
        </p:nvPicPr>
        <p:blipFill>
          <a:blip r:embed="rId3"/>
          <a:stretch>
            <a:fillRect/>
          </a:stretch>
        </p:blipFill>
        <p:spPr>
          <a:xfrm>
            <a:off x="6029190" y="1164610"/>
            <a:ext cx="2793271" cy="2094953"/>
          </a:xfrm>
          <a:prstGeom prst="rect">
            <a:avLst/>
          </a:prstGeom>
        </p:spPr>
      </p:pic>
      <p:pic>
        <p:nvPicPr>
          <p:cNvPr id="11" name="Picture 10"/>
          <p:cNvPicPr>
            <a:picLocks noChangeAspect="1"/>
          </p:cNvPicPr>
          <p:nvPr/>
        </p:nvPicPr>
        <p:blipFill rotWithShape="1">
          <a:blip r:embed="rId4"/>
          <a:srcRect l="19564" r="5332"/>
          <a:stretch/>
        </p:blipFill>
        <p:spPr>
          <a:xfrm>
            <a:off x="6029190" y="3519131"/>
            <a:ext cx="2793270" cy="2475600"/>
          </a:xfrm>
          <a:prstGeom prst="rect">
            <a:avLst/>
          </a:prstGeom>
        </p:spPr>
      </p:pic>
    </p:spTree>
    <p:extLst>
      <p:ext uri="{BB962C8B-B14F-4D97-AF65-F5344CB8AC3E}">
        <p14:creationId xmlns:p14="http://schemas.microsoft.com/office/powerpoint/2010/main" val="302760643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02CEE1-4BA7-AE41-B4FA-EC6288DCBE8B}" type="slidenum">
              <a:rPr lang="en-US" smtClean="0"/>
              <a:pPr/>
              <a:t>23</a:t>
            </a:fld>
            <a:endParaRPr lang="en-US"/>
          </a:p>
        </p:txBody>
      </p:sp>
      <p:pic>
        <p:nvPicPr>
          <p:cNvPr id="5" name="speak.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08113"/>
            <a:ext cx="9144000" cy="5143500"/>
          </a:xfrm>
          <a:prstGeom prst="rect">
            <a:avLst/>
          </a:prstGeom>
        </p:spPr>
      </p:pic>
    </p:spTree>
    <p:extLst>
      <p:ext uri="{BB962C8B-B14F-4D97-AF65-F5344CB8AC3E}">
        <p14:creationId xmlns:p14="http://schemas.microsoft.com/office/powerpoint/2010/main" val="211453168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a:xfrm>
            <a:off x="457200" y="1165412"/>
            <a:ext cx="8229600" cy="5556063"/>
          </a:xfrm>
        </p:spPr>
        <p:txBody>
          <a:bodyPr>
            <a:noAutofit/>
          </a:bodyPr>
          <a:lstStyle/>
          <a:p>
            <a:pPr>
              <a:spcBef>
                <a:spcPts val="1800"/>
              </a:spcBef>
              <a:spcAft>
                <a:spcPts val="1600"/>
              </a:spcAft>
            </a:pPr>
            <a:r>
              <a:rPr lang="en-US" dirty="0" smtClean="0"/>
              <a:t>14 blind </a:t>
            </a:r>
            <a:r>
              <a:rPr lang="en-US" dirty="0"/>
              <a:t>users </a:t>
            </a:r>
            <a:r>
              <a:rPr lang="en-US" dirty="0" smtClean="0"/>
              <a:t>(7m, 7f)</a:t>
            </a:r>
            <a:endParaRPr lang="en-US" dirty="0"/>
          </a:p>
          <a:p>
            <a:pPr>
              <a:spcBef>
                <a:spcPts val="1800"/>
              </a:spcBef>
              <a:spcAft>
                <a:spcPts val="1600"/>
              </a:spcAft>
            </a:pPr>
            <a:r>
              <a:rPr lang="en-US" dirty="0" smtClean="0"/>
              <a:t>Compared </a:t>
            </a:r>
            <a:r>
              <a:rPr lang="en-US" dirty="0"/>
              <a:t>3 access overlays to VoiceOver using a map </a:t>
            </a:r>
            <a:r>
              <a:rPr lang="en-US" dirty="0" smtClean="0"/>
              <a:t>application on Microsoft Surface</a:t>
            </a:r>
            <a:endParaRPr lang="en-US" dirty="0" smtClean="0"/>
          </a:p>
          <a:p>
            <a:pPr>
              <a:spcBef>
                <a:spcPts val="1800"/>
              </a:spcBef>
            </a:pPr>
            <a:r>
              <a:rPr lang="en-US" dirty="0" smtClean="0"/>
              <a:t>Tasks comprised searching a map and answering questions about it</a:t>
            </a:r>
          </a:p>
          <a:p>
            <a:pPr lvl="1">
              <a:spcBef>
                <a:spcPts val="600"/>
              </a:spcBef>
            </a:pPr>
            <a:r>
              <a:rPr lang="en-US" dirty="0" smtClean="0"/>
              <a:t>How many caf</a:t>
            </a:r>
            <a:r>
              <a:rPr lang="en-US" dirty="0" smtClean="0"/>
              <a:t>é</a:t>
            </a:r>
            <a:r>
              <a:rPr lang="en-US" dirty="0" smtClean="0"/>
              <a:t>s are on the map?</a:t>
            </a:r>
          </a:p>
          <a:p>
            <a:pPr lvl="1">
              <a:spcBef>
                <a:spcPts val="600"/>
              </a:spcBef>
            </a:pPr>
            <a:r>
              <a:rPr lang="en-US" dirty="0" smtClean="0"/>
              <a:t>Is the caf</a:t>
            </a:r>
            <a:r>
              <a:rPr lang="en-US" dirty="0" smtClean="0"/>
              <a:t>é </a:t>
            </a:r>
            <a:r>
              <a:rPr lang="en-US" dirty="0" smtClean="0"/>
              <a:t>to the east or west of the hote</a:t>
            </a:r>
            <a:r>
              <a:rPr lang="en-US" dirty="0"/>
              <a:t>l</a:t>
            </a:r>
            <a:r>
              <a:rPr lang="en-US" dirty="0" smtClean="0"/>
              <a:t>?</a:t>
            </a:r>
          </a:p>
          <a:p>
            <a:pPr lvl="1">
              <a:spcBef>
                <a:spcPts val="600"/>
              </a:spcBef>
            </a:pPr>
            <a:r>
              <a:rPr lang="en-US" dirty="0" smtClean="0"/>
              <a:t>At what time does the bar open?</a:t>
            </a:r>
          </a:p>
          <a:p>
            <a:pPr lvl="1">
              <a:spcBef>
                <a:spcPts val="1800"/>
              </a:spcBef>
            </a:pPr>
            <a:endParaRPr lang="en-US" dirty="0" smtClean="0"/>
          </a:p>
          <a:p>
            <a:pPr>
              <a:spcBef>
                <a:spcPts val="1800"/>
              </a:spcBef>
            </a:pPr>
            <a:endParaRPr lang="en-US" sz="2400" dirty="0" smtClean="0">
              <a:solidFill>
                <a:schemeClr val="tx1">
                  <a:lumMod val="75000"/>
                </a:schemeClr>
              </a:solidFill>
            </a:endParaRPr>
          </a:p>
        </p:txBody>
      </p:sp>
      <p:sp>
        <p:nvSpPr>
          <p:cNvPr id="4" name="Slide Number Placeholder 3"/>
          <p:cNvSpPr>
            <a:spLocks noGrp="1"/>
          </p:cNvSpPr>
          <p:nvPr>
            <p:ph type="sldNum" sz="quarter" idx="12"/>
          </p:nvPr>
        </p:nvSpPr>
        <p:spPr/>
        <p:txBody>
          <a:bodyPr/>
          <a:lstStyle/>
          <a:p>
            <a:fld id="{CC02CEE1-4BA7-AE41-B4FA-EC6288DCBE8B}" type="slidenum">
              <a:rPr lang="en-US" smtClean="0"/>
              <a:pPr/>
              <a:t>24</a:t>
            </a:fld>
            <a:endParaRPr lang="en-US"/>
          </a:p>
        </p:txBody>
      </p:sp>
    </p:spTree>
    <p:extLst>
      <p:ext uri="{BB962C8B-B14F-4D97-AF65-F5344CB8AC3E}">
        <p14:creationId xmlns:p14="http://schemas.microsoft.com/office/powerpoint/2010/main" val="146624124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a:xfrm>
            <a:off x="457200" y="1539322"/>
            <a:ext cx="8229600" cy="4586841"/>
          </a:xfrm>
        </p:spPr>
        <p:txBody>
          <a:bodyPr/>
          <a:lstStyle/>
          <a:p>
            <a:r>
              <a:rPr lang="en-US" dirty="0" smtClean="0"/>
              <a:t>Task completion time</a:t>
            </a:r>
          </a:p>
          <a:p>
            <a:endParaRPr lang="en-US" dirty="0" smtClean="0"/>
          </a:p>
          <a:p>
            <a:r>
              <a:rPr lang="en-US" dirty="0" smtClean="0"/>
              <a:t>Correctness &amp; spatial understanding</a:t>
            </a:r>
          </a:p>
          <a:p>
            <a:endParaRPr lang="en-US" dirty="0" smtClean="0"/>
          </a:p>
          <a:p>
            <a:r>
              <a:rPr lang="en-US" dirty="0" smtClean="0"/>
              <a:t>User preferences</a:t>
            </a:r>
            <a:endParaRPr lang="en-US" dirty="0"/>
          </a:p>
        </p:txBody>
      </p:sp>
      <p:sp>
        <p:nvSpPr>
          <p:cNvPr id="4" name="Slide Number Placeholder 3"/>
          <p:cNvSpPr>
            <a:spLocks noGrp="1"/>
          </p:cNvSpPr>
          <p:nvPr>
            <p:ph type="sldNum" sz="quarter" idx="12"/>
          </p:nvPr>
        </p:nvSpPr>
        <p:spPr/>
        <p:txBody>
          <a:bodyPr/>
          <a:lstStyle/>
          <a:p>
            <a:fld id="{CC02CEE1-4BA7-AE41-B4FA-EC6288DCBE8B}" type="slidenum">
              <a:rPr lang="en-US" smtClean="0"/>
              <a:pPr/>
              <a:t>25</a:t>
            </a:fld>
            <a:endParaRPr lang="en-US"/>
          </a:p>
        </p:txBody>
      </p:sp>
    </p:spTree>
    <p:extLst>
      <p:ext uri="{BB962C8B-B14F-4D97-AF65-F5344CB8AC3E}">
        <p14:creationId xmlns:p14="http://schemas.microsoft.com/office/powerpoint/2010/main" val="20345064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Completion time </a:t>
            </a:r>
            <a:r>
              <a:rPr lang="en-US" sz="2600" dirty="0" smtClean="0">
                <a:solidFill>
                  <a:schemeClr val="tx1">
                    <a:lumMod val="75000"/>
                  </a:schemeClr>
                </a:solidFill>
              </a:rPr>
              <a:t>(in seconds)</a:t>
            </a:r>
            <a:endParaRPr lang="en-US" sz="2600" dirty="0">
              <a:solidFill>
                <a:schemeClr val="tx1">
                  <a:lumMod val="75000"/>
                </a:schemeClr>
              </a:solidFill>
            </a:endParaRPr>
          </a:p>
        </p:txBody>
      </p:sp>
      <p:sp>
        <p:nvSpPr>
          <p:cNvPr id="4" name="Slide Number Placeholder 3"/>
          <p:cNvSpPr>
            <a:spLocks noGrp="1"/>
          </p:cNvSpPr>
          <p:nvPr>
            <p:ph type="sldNum" sz="quarter" idx="12"/>
          </p:nvPr>
        </p:nvSpPr>
        <p:spPr/>
        <p:txBody>
          <a:bodyPr/>
          <a:lstStyle/>
          <a:p>
            <a:fld id="{CC02CEE1-4BA7-AE41-B4FA-EC6288DCBE8B}" type="slidenum">
              <a:rPr lang="en-US" smtClean="0"/>
              <a:pPr/>
              <a:t>26</a:t>
            </a:fld>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070803629"/>
              </p:ext>
            </p:extLst>
          </p:nvPr>
        </p:nvGraphicFramePr>
        <p:xfrm>
          <a:off x="217714" y="3350380"/>
          <a:ext cx="8672286" cy="3429209"/>
        </p:xfrm>
        <a:graphic>
          <a:graphicData uri="http://schemas.openxmlformats.org/drawingml/2006/chart">
            <c:chart xmlns:c="http://schemas.openxmlformats.org/drawingml/2006/chart" xmlns:r="http://schemas.openxmlformats.org/officeDocument/2006/relationships" r:id="rId2"/>
          </a:graphicData>
        </a:graphic>
      </p:graphicFrame>
      <p:sp>
        <p:nvSpPr>
          <p:cNvPr id="8" name="Content Placeholder 2"/>
          <p:cNvSpPr txBox="1">
            <a:spLocks/>
          </p:cNvSpPr>
          <p:nvPr/>
        </p:nvSpPr>
        <p:spPr>
          <a:xfrm>
            <a:off x="457200" y="1165412"/>
            <a:ext cx="8229600" cy="496075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Gill Sans"/>
                <a:ea typeface="+mn-ea"/>
                <a:cs typeface="Gill Sans"/>
              </a:defRPr>
            </a:lvl1pPr>
            <a:lvl2pPr marL="742950" indent="-285750" algn="l" defTabSz="457200" rtl="0" eaLnBrk="1" latinLnBrk="0" hangingPunct="1">
              <a:spcBef>
                <a:spcPct val="20000"/>
              </a:spcBef>
              <a:buFont typeface="Arial"/>
              <a:buChar char="–"/>
              <a:defRPr sz="2800" kern="1200">
                <a:solidFill>
                  <a:schemeClr val="tx1"/>
                </a:solidFill>
                <a:latin typeface="Gill Sans"/>
                <a:ea typeface="+mn-ea"/>
                <a:cs typeface="Gill Sans"/>
              </a:defRPr>
            </a:lvl2pPr>
            <a:lvl3pPr marL="1143000" indent="-228600" algn="l" defTabSz="457200" rtl="0" eaLnBrk="1" latinLnBrk="0" hangingPunct="1">
              <a:spcBef>
                <a:spcPct val="20000"/>
              </a:spcBef>
              <a:buFont typeface="Arial"/>
              <a:buChar char="•"/>
              <a:defRPr sz="2400" kern="1200">
                <a:solidFill>
                  <a:schemeClr val="tx1"/>
                </a:solidFill>
                <a:latin typeface="Gill Sans"/>
                <a:ea typeface="+mn-ea"/>
                <a:cs typeface="Gill Sans"/>
              </a:defRPr>
            </a:lvl3pPr>
            <a:lvl4pPr marL="1600200" indent="-228600" algn="l" defTabSz="457200" rtl="0" eaLnBrk="1" latinLnBrk="0" hangingPunct="1">
              <a:spcBef>
                <a:spcPct val="20000"/>
              </a:spcBef>
              <a:buFont typeface="Arial"/>
              <a:buChar char="–"/>
              <a:defRPr sz="2000" kern="1200">
                <a:solidFill>
                  <a:schemeClr val="tx1"/>
                </a:solidFill>
                <a:latin typeface="Gill Sans"/>
                <a:ea typeface="+mn-ea"/>
                <a:cs typeface="Gill Sans"/>
              </a:defRPr>
            </a:lvl4pPr>
            <a:lvl5pPr marL="2057400" indent="-228600" algn="l" defTabSz="457200" rtl="0" eaLnBrk="1" latinLnBrk="0" hangingPunct="1">
              <a:spcBef>
                <a:spcPct val="20000"/>
              </a:spcBef>
              <a:buFont typeface="Arial"/>
              <a:buChar char="»"/>
              <a:defRPr sz="2000" kern="1200">
                <a:solidFill>
                  <a:schemeClr val="tx1"/>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800"/>
              </a:spcBef>
            </a:pPr>
            <a:r>
              <a:rPr lang="en-US" sz="2600" dirty="0" smtClean="0"/>
              <a:t>Touch</a:t>
            </a:r>
            <a:r>
              <a:rPr lang="en-US" sz="2600" dirty="0" smtClean="0"/>
              <a:t>-and-speak faster </a:t>
            </a:r>
            <a:r>
              <a:rPr lang="en-US" sz="2600" dirty="0"/>
              <a:t>than VoiceOver and neighborhood browsing </a:t>
            </a:r>
            <a:r>
              <a:rPr lang="en-US" sz="2600" dirty="0" smtClean="0"/>
              <a:t>(</a:t>
            </a:r>
            <a:r>
              <a:rPr lang="en-US" sz="2600" i="1" dirty="0" smtClean="0"/>
              <a:t>p</a:t>
            </a:r>
            <a:r>
              <a:rPr lang="en-US" sz="2600" i="1" dirty="0"/>
              <a:t>&lt;</a:t>
            </a:r>
            <a:r>
              <a:rPr lang="en-US" sz="2600" dirty="0"/>
              <a:t>.01</a:t>
            </a:r>
            <a:r>
              <a:rPr lang="en-US" sz="2600" dirty="0" smtClean="0"/>
              <a:t>)</a:t>
            </a:r>
            <a:endParaRPr lang="en-US" sz="2600" dirty="0"/>
          </a:p>
          <a:p>
            <a:pPr>
              <a:spcBef>
                <a:spcPts val="1800"/>
              </a:spcBef>
            </a:pPr>
            <a:r>
              <a:rPr lang="en-US" sz="2600" dirty="0" smtClean="0"/>
              <a:t>Edge </a:t>
            </a:r>
            <a:r>
              <a:rPr lang="en-US" sz="2600" dirty="0"/>
              <a:t>projection </a:t>
            </a:r>
            <a:r>
              <a:rPr lang="en-US" sz="2600" dirty="0" smtClean="0"/>
              <a:t>faster </a:t>
            </a:r>
            <a:r>
              <a:rPr lang="en-US" sz="2600" dirty="0"/>
              <a:t>than VoiceOver and neighborhood </a:t>
            </a:r>
            <a:r>
              <a:rPr lang="en-US" sz="2600" dirty="0" smtClean="0"/>
              <a:t>browsing (</a:t>
            </a:r>
            <a:r>
              <a:rPr lang="en-US" sz="2600" i="1" dirty="0" smtClean="0"/>
              <a:t>p&lt;</a:t>
            </a:r>
            <a:r>
              <a:rPr lang="en-US" sz="2600" dirty="0" smtClean="0"/>
              <a:t>.01)</a:t>
            </a:r>
            <a:endParaRPr lang="en-US" sz="2600" dirty="0"/>
          </a:p>
        </p:txBody>
      </p:sp>
    </p:spTree>
    <p:extLst>
      <p:ext uri="{BB962C8B-B14F-4D97-AF65-F5344CB8AC3E}">
        <p14:creationId xmlns:p14="http://schemas.microsoft.com/office/powerpoint/2010/main" val="215472271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Correct answers</a:t>
            </a:r>
            <a:endParaRPr lang="en-US" dirty="0"/>
          </a:p>
        </p:txBody>
      </p:sp>
      <p:sp>
        <p:nvSpPr>
          <p:cNvPr id="4" name="Slide Number Placeholder 3"/>
          <p:cNvSpPr>
            <a:spLocks noGrp="1"/>
          </p:cNvSpPr>
          <p:nvPr>
            <p:ph type="sldNum" sz="quarter" idx="12"/>
          </p:nvPr>
        </p:nvSpPr>
        <p:spPr/>
        <p:txBody>
          <a:bodyPr/>
          <a:lstStyle/>
          <a:p>
            <a:fld id="{CC02CEE1-4BA7-AE41-B4FA-EC6288DCBE8B}" type="slidenum">
              <a:rPr lang="en-US" smtClean="0"/>
              <a:pPr/>
              <a:t>27</a:t>
            </a:fld>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887634947"/>
              </p:ext>
            </p:extLst>
          </p:nvPr>
        </p:nvGraphicFramePr>
        <p:xfrm>
          <a:off x="457200" y="3846288"/>
          <a:ext cx="8229600" cy="2993495"/>
        </p:xfrm>
        <a:graphic>
          <a:graphicData uri="http://schemas.openxmlformats.org/drawingml/2006/chart">
            <c:chart xmlns:c="http://schemas.openxmlformats.org/drawingml/2006/chart" xmlns:r="http://schemas.openxmlformats.org/officeDocument/2006/relationships" r:id="rId2"/>
          </a:graphicData>
        </a:graphic>
      </p:graphicFrame>
      <p:sp>
        <p:nvSpPr>
          <p:cNvPr id="9" name="Content Placeholder 2"/>
          <p:cNvSpPr txBox="1">
            <a:spLocks/>
          </p:cNvSpPr>
          <p:nvPr/>
        </p:nvSpPr>
        <p:spPr>
          <a:xfrm>
            <a:off x="457200" y="1165412"/>
            <a:ext cx="8229600" cy="496075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Gill Sans"/>
                <a:ea typeface="+mn-ea"/>
                <a:cs typeface="Gill Sans"/>
              </a:defRPr>
            </a:lvl1pPr>
            <a:lvl2pPr marL="742950" indent="-285750" algn="l" defTabSz="457200" rtl="0" eaLnBrk="1" latinLnBrk="0" hangingPunct="1">
              <a:spcBef>
                <a:spcPct val="20000"/>
              </a:spcBef>
              <a:buFont typeface="Arial"/>
              <a:buChar char="–"/>
              <a:defRPr sz="2800" kern="1200">
                <a:solidFill>
                  <a:schemeClr val="tx1"/>
                </a:solidFill>
                <a:latin typeface="Gill Sans"/>
                <a:ea typeface="+mn-ea"/>
                <a:cs typeface="Gill Sans"/>
              </a:defRPr>
            </a:lvl2pPr>
            <a:lvl3pPr marL="1143000" indent="-228600" algn="l" defTabSz="457200" rtl="0" eaLnBrk="1" latinLnBrk="0" hangingPunct="1">
              <a:spcBef>
                <a:spcPct val="20000"/>
              </a:spcBef>
              <a:buFont typeface="Arial"/>
              <a:buChar char="•"/>
              <a:defRPr sz="2400" kern="1200">
                <a:solidFill>
                  <a:schemeClr val="tx1"/>
                </a:solidFill>
                <a:latin typeface="Gill Sans"/>
                <a:ea typeface="+mn-ea"/>
                <a:cs typeface="Gill Sans"/>
              </a:defRPr>
            </a:lvl3pPr>
            <a:lvl4pPr marL="1600200" indent="-228600" algn="l" defTabSz="457200" rtl="0" eaLnBrk="1" latinLnBrk="0" hangingPunct="1">
              <a:spcBef>
                <a:spcPct val="20000"/>
              </a:spcBef>
              <a:buFont typeface="Arial"/>
              <a:buChar char="–"/>
              <a:defRPr sz="2000" kern="1200">
                <a:solidFill>
                  <a:schemeClr val="tx1"/>
                </a:solidFill>
                <a:latin typeface="Gill Sans"/>
                <a:ea typeface="+mn-ea"/>
                <a:cs typeface="Gill Sans"/>
              </a:defRPr>
            </a:lvl4pPr>
            <a:lvl5pPr marL="2057400" indent="-228600" algn="l" defTabSz="457200" rtl="0" eaLnBrk="1" latinLnBrk="0" hangingPunct="1">
              <a:spcBef>
                <a:spcPct val="20000"/>
              </a:spcBef>
              <a:buFont typeface="Arial"/>
              <a:buChar char="»"/>
              <a:defRPr sz="2000" kern="1200">
                <a:solidFill>
                  <a:schemeClr val="tx1"/>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All </a:t>
            </a:r>
            <a:r>
              <a:rPr lang="en-US" sz="2800" dirty="0" smtClean="0"/>
              <a:t>access overlays had significantly higher correctness over VoiceOver (</a:t>
            </a:r>
            <a:r>
              <a:rPr lang="en-US" sz="2800" i="1" dirty="0" smtClean="0"/>
              <a:t>p&lt;</a:t>
            </a:r>
            <a:r>
              <a:rPr lang="en-US" sz="2800" dirty="0" smtClean="0"/>
              <a:t>.01)</a:t>
            </a:r>
            <a:endParaRPr lang="en-US" sz="2800" dirty="0"/>
          </a:p>
        </p:txBody>
      </p:sp>
    </p:spTree>
    <p:extLst>
      <p:ext uri="{BB962C8B-B14F-4D97-AF65-F5344CB8AC3E}">
        <p14:creationId xmlns:p14="http://schemas.microsoft.com/office/powerpoint/2010/main" val="67397530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Preferred technique</a:t>
            </a:r>
            <a:endParaRPr lang="en-US" dirty="0"/>
          </a:p>
        </p:txBody>
      </p:sp>
      <p:sp>
        <p:nvSpPr>
          <p:cNvPr id="4" name="Slide Number Placeholder 3"/>
          <p:cNvSpPr>
            <a:spLocks noGrp="1"/>
          </p:cNvSpPr>
          <p:nvPr>
            <p:ph type="sldNum" sz="quarter" idx="12"/>
          </p:nvPr>
        </p:nvSpPr>
        <p:spPr/>
        <p:txBody>
          <a:bodyPr/>
          <a:lstStyle/>
          <a:p>
            <a:fld id="{CC02CEE1-4BA7-AE41-B4FA-EC6288DCBE8B}" type="slidenum">
              <a:rPr lang="en-US" smtClean="0"/>
              <a:pPr/>
              <a:t>28</a:t>
            </a:fld>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12735028"/>
              </p:ext>
            </p:extLst>
          </p:nvPr>
        </p:nvGraphicFramePr>
        <p:xfrm>
          <a:off x="133048" y="3388934"/>
          <a:ext cx="8817428" cy="3390656"/>
        </p:xfrm>
        <a:graphic>
          <a:graphicData uri="http://schemas.openxmlformats.org/drawingml/2006/chart">
            <c:chart xmlns:c="http://schemas.openxmlformats.org/drawingml/2006/chart" xmlns:r="http://schemas.openxmlformats.org/officeDocument/2006/relationships" r:id="rId2"/>
          </a:graphicData>
        </a:graphic>
      </p:graphicFrame>
      <p:sp>
        <p:nvSpPr>
          <p:cNvPr id="6" name="Content Placeholder 2"/>
          <p:cNvSpPr txBox="1">
            <a:spLocks/>
          </p:cNvSpPr>
          <p:nvPr/>
        </p:nvSpPr>
        <p:spPr>
          <a:xfrm>
            <a:off x="457200" y="1165412"/>
            <a:ext cx="8229600" cy="496075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Gill Sans"/>
                <a:ea typeface="+mn-ea"/>
                <a:cs typeface="Gill Sans"/>
              </a:defRPr>
            </a:lvl1pPr>
            <a:lvl2pPr marL="742950" indent="-285750" algn="l" defTabSz="457200" rtl="0" eaLnBrk="1" latinLnBrk="0" hangingPunct="1">
              <a:spcBef>
                <a:spcPct val="20000"/>
              </a:spcBef>
              <a:buFont typeface="Arial"/>
              <a:buChar char="–"/>
              <a:defRPr sz="2800" kern="1200">
                <a:solidFill>
                  <a:schemeClr val="tx1"/>
                </a:solidFill>
                <a:latin typeface="Gill Sans"/>
                <a:ea typeface="+mn-ea"/>
                <a:cs typeface="Gill Sans"/>
              </a:defRPr>
            </a:lvl2pPr>
            <a:lvl3pPr marL="1143000" indent="-228600" algn="l" defTabSz="457200" rtl="0" eaLnBrk="1" latinLnBrk="0" hangingPunct="1">
              <a:spcBef>
                <a:spcPct val="20000"/>
              </a:spcBef>
              <a:buFont typeface="Arial"/>
              <a:buChar char="•"/>
              <a:defRPr sz="2400" kern="1200">
                <a:solidFill>
                  <a:schemeClr val="tx1"/>
                </a:solidFill>
                <a:latin typeface="Gill Sans"/>
                <a:ea typeface="+mn-ea"/>
                <a:cs typeface="Gill Sans"/>
              </a:defRPr>
            </a:lvl3pPr>
            <a:lvl4pPr marL="1600200" indent="-228600" algn="l" defTabSz="457200" rtl="0" eaLnBrk="1" latinLnBrk="0" hangingPunct="1">
              <a:spcBef>
                <a:spcPct val="20000"/>
              </a:spcBef>
              <a:buFont typeface="Arial"/>
              <a:buChar char="–"/>
              <a:defRPr sz="2000" kern="1200">
                <a:solidFill>
                  <a:schemeClr val="tx1"/>
                </a:solidFill>
                <a:latin typeface="Gill Sans"/>
                <a:ea typeface="+mn-ea"/>
                <a:cs typeface="Gill Sans"/>
              </a:defRPr>
            </a:lvl4pPr>
            <a:lvl5pPr marL="2057400" indent="-228600" algn="l" defTabSz="457200" rtl="0" eaLnBrk="1" latinLnBrk="0" hangingPunct="1">
              <a:spcBef>
                <a:spcPct val="20000"/>
              </a:spcBef>
              <a:buFont typeface="Arial"/>
              <a:buChar char="»"/>
              <a:defRPr sz="2000" kern="1200">
                <a:solidFill>
                  <a:schemeClr val="tx1"/>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a:t>
            </a:r>
            <a:r>
              <a:rPr lang="en-US" dirty="0" smtClean="0"/>
              <a:t>ouch</a:t>
            </a:r>
            <a:r>
              <a:rPr lang="en-US" dirty="0"/>
              <a:t>-and-speak and edge projection </a:t>
            </a:r>
            <a:r>
              <a:rPr lang="en-US" dirty="0" smtClean="0"/>
              <a:t>ranked </a:t>
            </a:r>
            <a:r>
              <a:rPr lang="en-US" dirty="0"/>
              <a:t>significantly better than VoiceOver </a:t>
            </a:r>
            <a:r>
              <a:rPr lang="en-US" dirty="0" smtClean="0"/>
              <a:t>(</a:t>
            </a:r>
            <a:r>
              <a:rPr lang="en-US" i="1" dirty="0" smtClean="0"/>
              <a:t>p&lt;</a:t>
            </a:r>
            <a:r>
              <a:rPr lang="en-US" dirty="0" smtClean="0"/>
              <a:t>.05)</a:t>
            </a:r>
            <a:endParaRPr lang="en-US" dirty="0"/>
          </a:p>
        </p:txBody>
      </p:sp>
    </p:spTree>
    <p:extLst>
      <p:ext uri="{BB962C8B-B14F-4D97-AF65-F5344CB8AC3E}">
        <p14:creationId xmlns:p14="http://schemas.microsoft.com/office/powerpoint/2010/main" val="182751250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results</a:t>
            </a:r>
            <a:endParaRPr lang="en-US" dirty="0"/>
          </a:p>
        </p:txBody>
      </p:sp>
      <p:sp>
        <p:nvSpPr>
          <p:cNvPr id="3" name="Content Placeholder 2"/>
          <p:cNvSpPr>
            <a:spLocks noGrp="1"/>
          </p:cNvSpPr>
          <p:nvPr>
            <p:ph idx="1"/>
          </p:nvPr>
        </p:nvSpPr>
        <p:spPr>
          <a:xfrm>
            <a:off x="457200" y="1385390"/>
            <a:ext cx="8229600" cy="4740773"/>
          </a:xfrm>
        </p:spPr>
        <p:txBody>
          <a:bodyPr>
            <a:noAutofit/>
          </a:bodyPr>
          <a:lstStyle/>
          <a:p>
            <a:pPr>
              <a:lnSpc>
                <a:spcPct val="110000"/>
              </a:lnSpc>
              <a:spcBef>
                <a:spcPts val="1200"/>
              </a:spcBef>
            </a:pPr>
            <a:r>
              <a:rPr lang="en-US" dirty="0" smtClean="0"/>
              <a:t>2 </a:t>
            </a:r>
            <a:r>
              <a:rPr lang="en-US" dirty="0"/>
              <a:t>of 3 access overlays were </a:t>
            </a:r>
            <a:r>
              <a:rPr lang="en-US" dirty="0" smtClean="0"/>
              <a:t>faster </a:t>
            </a:r>
            <a:r>
              <a:rPr lang="en-US" dirty="0"/>
              <a:t>than VoiceOver</a:t>
            </a:r>
          </a:p>
          <a:p>
            <a:pPr>
              <a:lnSpc>
                <a:spcPct val="110000"/>
              </a:lnSpc>
              <a:spcBef>
                <a:spcPts val="1200"/>
              </a:spcBef>
            </a:pPr>
            <a:endParaRPr lang="en-US" dirty="0" smtClean="0"/>
          </a:p>
          <a:p>
            <a:pPr>
              <a:lnSpc>
                <a:spcPct val="110000"/>
              </a:lnSpc>
              <a:spcBef>
                <a:spcPts val="1200"/>
              </a:spcBef>
            </a:pPr>
            <a:r>
              <a:rPr lang="en-US" dirty="0" smtClean="0"/>
              <a:t>All </a:t>
            </a:r>
            <a:r>
              <a:rPr lang="en-US" dirty="0"/>
              <a:t>access overlays resulted in more correct </a:t>
            </a:r>
            <a:r>
              <a:rPr lang="en-US" dirty="0" smtClean="0"/>
              <a:t>answers</a:t>
            </a:r>
            <a:endParaRPr lang="en-US" dirty="0"/>
          </a:p>
          <a:p>
            <a:pPr>
              <a:spcBef>
                <a:spcPts val="1200"/>
              </a:spcBef>
            </a:pPr>
            <a:endParaRPr lang="en-US" dirty="0" smtClean="0"/>
          </a:p>
          <a:p>
            <a:pPr>
              <a:spcBef>
                <a:spcPts val="1200"/>
              </a:spcBef>
            </a:pPr>
            <a:r>
              <a:rPr lang="en-US" dirty="0" smtClean="0"/>
              <a:t>Access </a:t>
            </a:r>
            <a:r>
              <a:rPr lang="en-US" dirty="0"/>
              <a:t>overlays were subjectively rated better than VoiceOver</a:t>
            </a:r>
          </a:p>
          <a:p>
            <a:pPr marL="0" indent="0">
              <a:buNone/>
            </a:pPr>
            <a:endParaRPr lang="en-US" dirty="0" smtClean="0"/>
          </a:p>
        </p:txBody>
      </p:sp>
      <p:sp>
        <p:nvSpPr>
          <p:cNvPr id="4" name="Slide Number Placeholder 3"/>
          <p:cNvSpPr>
            <a:spLocks noGrp="1"/>
          </p:cNvSpPr>
          <p:nvPr>
            <p:ph type="sldNum" sz="quarter" idx="12"/>
          </p:nvPr>
        </p:nvSpPr>
        <p:spPr/>
        <p:txBody>
          <a:bodyPr/>
          <a:lstStyle/>
          <a:p>
            <a:fld id="{CC02CEE1-4BA7-AE41-B4FA-EC6288DCBE8B}" type="slidenum">
              <a:rPr lang="en-US" smtClean="0"/>
              <a:pPr/>
              <a:t>29</a:t>
            </a:fld>
            <a:endParaRPr lang="en-US"/>
          </a:p>
        </p:txBody>
      </p:sp>
    </p:spTree>
    <p:extLst>
      <p:ext uri="{BB962C8B-B14F-4D97-AF65-F5344CB8AC3E}">
        <p14:creationId xmlns:p14="http://schemas.microsoft.com/office/powerpoint/2010/main" val="261711746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465D6B4-1451-4A0C-B682-1340489052C1}" type="slidenum">
              <a:rPr lang="en-US" smtClean="0"/>
              <a:pPr/>
              <a:t>3</a:t>
            </a:fld>
            <a:endParaRPr lang="en-US"/>
          </a:p>
        </p:txBody>
      </p:sp>
      <p:pic>
        <p:nvPicPr>
          <p:cNvPr id="5" name="Picture 4" descr="checkout.JPG"/>
          <p:cNvPicPr>
            <a:picLocks noChangeAspect="1"/>
          </p:cNvPicPr>
          <p:nvPr/>
        </p:nvPicPr>
        <p:blipFill>
          <a:blip r:embed="rId2"/>
          <a:stretch>
            <a:fillRect/>
          </a:stretch>
        </p:blipFill>
        <p:spPr>
          <a:xfrm>
            <a:off x="4706106" y="379087"/>
            <a:ext cx="3877509" cy="2908132"/>
          </a:xfrm>
          <a:prstGeom prst="rect">
            <a:avLst/>
          </a:prstGeom>
        </p:spPr>
      </p:pic>
      <p:pic>
        <p:nvPicPr>
          <p:cNvPr id="6" name="Picture 5" descr="copier.JPG"/>
          <p:cNvPicPr>
            <a:picLocks noChangeAspect="1"/>
          </p:cNvPicPr>
          <p:nvPr/>
        </p:nvPicPr>
        <p:blipFill>
          <a:blip r:embed="rId3"/>
          <a:srcRect l="13333" t="18889"/>
          <a:stretch>
            <a:fillRect/>
          </a:stretch>
        </p:blipFill>
        <p:spPr>
          <a:xfrm>
            <a:off x="457198" y="379087"/>
            <a:ext cx="4033015" cy="2934293"/>
          </a:xfrm>
          <a:prstGeom prst="rect">
            <a:avLst/>
          </a:prstGeom>
        </p:spPr>
      </p:pic>
      <p:pic>
        <p:nvPicPr>
          <p:cNvPr id="8" name="Picture 7" descr="1335606862_96118f9481_o robinhamman iphone.jpg"/>
          <p:cNvPicPr>
            <a:picLocks noChangeAspect="1"/>
          </p:cNvPicPr>
          <p:nvPr/>
        </p:nvPicPr>
        <p:blipFill rotWithShape="1">
          <a:blip r:embed="rId4"/>
          <a:srcRect l="7025" t="18000"/>
          <a:stretch/>
        </p:blipFill>
        <p:spPr>
          <a:xfrm rot="5400000">
            <a:off x="-26375" y="4091817"/>
            <a:ext cx="2856909" cy="1889762"/>
          </a:xfrm>
          <a:prstGeom prst="rect">
            <a:avLst/>
          </a:prstGeom>
        </p:spPr>
      </p:pic>
      <p:pic>
        <p:nvPicPr>
          <p:cNvPr id="9" name="Picture 8"/>
          <p:cNvPicPr>
            <a:picLocks noChangeAspect="1"/>
          </p:cNvPicPr>
          <p:nvPr/>
        </p:nvPicPr>
        <p:blipFill>
          <a:blip r:embed="rId5"/>
          <a:stretch>
            <a:fillRect/>
          </a:stretch>
        </p:blipFill>
        <p:spPr>
          <a:xfrm>
            <a:off x="6200089" y="3608242"/>
            <a:ext cx="2383527" cy="2856911"/>
          </a:xfrm>
          <a:prstGeom prst="rect">
            <a:avLst/>
          </a:prstGeom>
        </p:spPr>
      </p:pic>
      <p:pic>
        <p:nvPicPr>
          <p:cNvPr id="11" name="Picture 10"/>
          <p:cNvPicPr>
            <a:picLocks noChangeAspect="1"/>
          </p:cNvPicPr>
          <p:nvPr/>
        </p:nvPicPr>
        <p:blipFill>
          <a:blip r:embed="rId6"/>
          <a:stretch>
            <a:fillRect/>
          </a:stretch>
        </p:blipFill>
        <p:spPr>
          <a:xfrm>
            <a:off x="2497039" y="3608243"/>
            <a:ext cx="3571138" cy="2856910"/>
          </a:xfrm>
          <a:prstGeom prst="rect">
            <a:avLst/>
          </a:prstGeom>
        </p:spPr>
      </p:pic>
    </p:spTree>
    <p:extLst>
      <p:ext uri="{BB962C8B-B14F-4D97-AF65-F5344CB8AC3E}">
        <p14:creationId xmlns:p14="http://schemas.microsoft.com/office/powerpoint/2010/main" val="149150101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Comparing access overlays</a:t>
            </a:r>
            <a:endParaRPr lang="en-US" dirty="0"/>
          </a:p>
        </p:txBody>
      </p:sp>
      <p:sp>
        <p:nvSpPr>
          <p:cNvPr id="3" name="Content Placeholder 2"/>
          <p:cNvSpPr>
            <a:spLocks noGrp="1"/>
          </p:cNvSpPr>
          <p:nvPr>
            <p:ph idx="1"/>
          </p:nvPr>
        </p:nvSpPr>
        <p:spPr>
          <a:xfrm>
            <a:off x="457200" y="1385390"/>
            <a:ext cx="8229600" cy="4740773"/>
          </a:xfrm>
        </p:spPr>
        <p:txBody>
          <a:bodyPr>
            <a:noAutofit/>
          </a:bodyPr>
          <a:lstStyle/>
          <a:p>
            <a:pPr marL="514350" indent="-514350"/>
            <a:r>
              <a:rPr lang="en-US" dirty="0" smtClean="0"/>
              <a:t>Touch</a:t>
            </a:r>
            <a:r>
              <a:rPr lang="en-US" dirty="0" smtClean="0"/>
              <a:t>-and-speak and edge projection were </a:t>
            </a:r>
            <a:r>
              <a:rPr lang="en-US" dirty="0" smtClean="0"/>
              <a:t>fastest</a:t>
            </a:r>
            <a:endParaRPr lang="en-US" dirty="0" smtClean="0"/>
          </a:p>
          <a:p>
            <a:pPr marL="514350" indent="-514350"/>
            <a:endParaRPr lang="en-US" dirty="0" smtClean="0"/>
          </a:p>
          <a:p>
            <a:pPr marL="514350" indent="-514350"/>
            <a:r>
              <a:rPr lang="en-US" dirty="0" smtClean="0"/>
              <a:t>Touch</a:t>
            </a:r>
            <a:r>
              <a:rPr lang="en-US" dirty="0" smtClean="0"/>
              <a:t>-and-speak was preferred (with caveats)</a:t>
            </a:r>
          </a:p>
          <a:p>
            <a:pPr marL="514350" indent="-514350"/>
            <a:endParaRPr lang="en-US" dirty="0" smtClean="0"/>
          </a:p>
          <a:p>
            <a:pPr marL="514350" indent="-514350"/>
            <a:r>
              <a:rPr lang="en-US" dirty="0" smtClean="0"/>
              <a:t>No clear winner: </a:t>
            </a:r>
            <a:r>
              <a:rPr lang="en-US" dirty="0" smtClean="0"/>
              <a:t>p</a:t>
            </a:r>
            <a:r>
              <a:rPr lang="en-US" dirty="0" smtClean="0"/>
              <a:t>articipants desired </a:t>
            </a:r>
            <a:r>
              <a:rPr lang="en-US" dirty="0" smtClean="0"/>
              <a:t>the ability to switch between overlays</a:t>
            </a:r>
          </a:p>
          <a:p>
            <a:pPr marL="914400" lvl="1" indent="-514350">
              <a:buFont typeface="+mj-lt"/>
              <a:buAutoNum type="arabicPeriod"/>
            </a:pPr>
            <a:endParaRPr lang="en-US" dirty="0"/>
          </a:p>
        </p:txBody>
      </p:sp>
      <p:sp>
        <p:nvSpPr>
          <p:cNvPr id="4" name="Slide Number Placeholder 3"/>
          <p:cNvSpPr>
            <a:spLocks noGrp="1"/>
          </p:cNvSpPr>
          <p:nvPr>
            <p:ph type="sldNum" sz="quarter" idx="12"/>
          </p:nvPr>
        </p:nvSpPr>
        <p:spPr/>
        <p:txBody>
          <a:bodyPr/>
          <a:lstStyle/>
          <a:p>
            <a:fld id="{CC02CEE1-4BA7-AE41-B4FA-EC6288DCBE8B}" type="slidenum">
              <a:rPr lang="en-US" smtClean="0"/>
              <a:pPr/>
              <a:t>30</a:t>
            </a:fld>
            <a:endParaRPr lang="en-US"/>
          </a:p>
        </p:txBody>
      </p:sp>
    </p:spTree>
    <p:extLst>
      <p:ext uri="{BB962C8B-B14F-4D97-AF65-F5344CB8AC3E}">
        <p14:creationId xmlns:p14="http://schemas.microsoft.com/office/powerpoint/2010/main" val="155461682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a:xfrm>
            <a:off x="457200" y="1165412"/>
            <a:ext cx="5238957" cy="4960751"/>
          </a:xfrm>
        </p:spPr>
        <p:txBody>
          <a:bodyPr/>
          <a:lstStyle/>
          <a:p>
            <a:r>
              <a:rPr lang="en-US" dirty="0" smtClean="0"/>
              <a:t>Taking advantage of additional hardware capabilities</a:t>
            </a:r>
          </a:p>
          <a:p>
            <a:endParaRPr lang="en-US" dirty="0" smtClean="0"/>
          </a:p>
          <a:p>
            <a:r>
              <a:rPr lang="en-US" dirty="0" smtClean="0"/>
              <a:t>Further support for </a:t>
            </a:r>
            <a:r>
              <a:rPr lang="en-US" dirty="0" smtClean="0"/>
              <a:t>collaboration</a:t>
            </a:r>
            <a:endParaRPr lang="en-US" dirty="0" smtClean="0"/>
          </a:p>
          <a:p>
            <a:endParaRPr lang="en-US" dirty="0"/>
          </a:p>
          <a:p>
            <a:r>
              <a:rPr lang="en-US" dirty="0" smtClean="0"/>
              <a:t>Application support </a:t>
            </a:r>
            <a:br>
              <a:rPr lang="en-US" dirty="0" smtClean="0"/>
            </a:br>
            <a:r>
              <a:rPr lang="en-US" dirty="0" smtClean="0"/>
              <a:t>and API</a:t>
            </a:r>
            <a:endParaRPr lang="en-US" dirty="0"/>
          </a:p>
        </p:txBody>
      </p:sp>
      <p:sp>
        <p:nvSpPr>
          <p:cNvPr id="4" name="Slide Number Placeholder 3"/>
          <p:cNvSpPr>
            <a:spLocks noGrp="1"/>
          </p:cNvSpPr>
          <p:nvPr>
            <p:ph type="sldNum" sz="quarter" idx="12"/>
          </p:nvPr>
        </p:nvSpPr>
        <p:spPr/>
        <p:txBody>
          <a:bodyPr/>
          <a:lstStyle/>
          <a:p>
            <a:fld id="{CC02CEE1-4BA7-AE41-B4FA-EC6288DCBE8B}" type="slidenum">
              <a:rPr lang="en-US" smtClean="0"/>
              <a:pPr/>
              <a:t>31</a:t>
            </a:fld>
            <a:endParaRPr lang="en-US"/>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47755" y="269572"/>
            <a:ext cx="3696245" cy="2763383"/>
          </a:xfrm>
          <a:prstGeom prst="rect">
            <a:avLst/>
          </a:prstGeom>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7755" y="3462059"/>
            <a:ext cx="3696245" cy="2772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283357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306945" y="4720586"/>
            <a:ext cx="2849884" cy="2137413"/>
          </a:xfrm>
          <a:prstGeom prst="rect">
            <a:avLst/>
          </a:prstGeom>
        </p:spPr>
      </p:pic>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423873"/>
            <a:ext cx="5849745" cy="4702290"/>
          </a:xfrm>
        </p:spPr>
        <p:txBody>
          <a:bodyPr>
            <a:normAutofit/>
          </a:bodyPr>
          <a:lstStyle/>
          <a:p>
            <a:r>
              <a:rPr lang="en-US" dirty="0" smtClean="0"/>
              <a:t>Introduced </a:t>
            </a:r>
            <a:r>
              <a:rPr lang="en-US" dirty="0" smtClean="0">
                <a:solidFill>
                  <a:srgbClr val="48D958"/>
                </a:solidFill>
              </a:rPr>
              <a:t>access overlays, </a:t>
            </a:r>
            <a:br>
              <a:rPr lang="en-US" dirty="0" smtClean="0">
                <a:solidFill>
                  <a:srgbClr val="48D958"/>
                </a:solidFill>
              </a:rPr>
            </a:br>
            <a:r>
              <a:rPr lang="en-US" dirty="0" smtClean="0"/>
              <a:t>enhanced exploration techniques for eyes-free use </a:t>
            </a:r>
            <a:br>
              <a:rPr lang="en-US" dirty="0" smtClean="0"/>
            </a:br>
            <a:r>
              <a:rPr lang="en-US" dirty="0" smtClean="0"/>
              <a:t>of large touch screens</a:t>
            </a:r>
          </a:p>
          <a:p>
            <a:endParaRPr lang="en-US" dirty="0">
              <a:solidFill>
                <a:srgbClr val="48D958"/>
              </a:solidFill>
            </a:endParaRPr>
          </a:p>
          <a:p>
            <a:r>
              <a:rPr lang="en-US" dirty="0" smtClean="0">
                <a:solidFill>
                  <a:srgbClr val="FFFFFF"/>
                </a:solidFill>
              </a:rPr>
              <a:t>Access overlays can improve performance and spatial understanding</a:t>
            </a:r>
          </a:p>
        </p:txBody>
      </p:sp>
      <p:sp>
        <p:nvSpPr>
          <p:cNvPr id="4" name="Slide Number Placeholder 3"/>
          <p:cNvSpPr>
            <a:spLocks noGrp="1"/>
          </p:cNvSpPr>
          <p:nvPr>
            <p:ph type="sldNum" sz="quarter" idx="12"/>
          </p:nvPr>
        </p:nvSpPr>
        <p:spPr/>
        <p:txBody>
          <a:bodyPr/>
          <a:lstStyle/>
          <a:p>
            <a:fld id="{CC02CEE1-4BA7-AE41-B4FA-EC6288DCBE8B}" type="slidenum">
              <a:rPr lang="en-US" smtClean="0">
                <a:solidFill>
                  <a:schemeClr val="bg1"/>
                </a:solidFill>
              </a:rPr>
              <a:pPr/>
              <a:t>32</a:t>
            </a:fld>
            <a:endParaRPr lang="en-US" dirty="0">
              <a:solidFill>
                <a:schemeClr val="bg1"/>
              </a:solidFill>
            </a:endParaRPr>
          </a:p>
        </p:txBody>
      </p:sp>
      <p:pic>
        <p:nvPicPr>
          <p:cNvPr id="6" name="Picture 5" descr="Screen shot 2011-01-06 at 9.40.34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20110" y="0"/>
            <a:ext cx="2923890" cy="2233815"/>
          </a:xfrm>
          <a:prstGeom prst="rect">
            <a:avLst/>
          </a:prstGeom>
        </p:spPr>
      </p:pic>
      <p:pic>
        <p:nvPicPr>
          <p:cNvPr id="7" name="Picture 6" descr="Screen shot 2011-01-06 at 9.47.21 A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32939" y="2370789"/>
            <a:ext cx="2923890" cy="2178841"/>
          </a:xfrm>
          <a:prstGeom prst="rect">
            <a:avLst/>
          </a:prstGeom>
        </p:spPr>
      </p:pic>
    </p:spTree>
    <p:extLst>
      <p:ext uri="{BB962C8B-B14F-4D97-AF65-F5344CB8AC3E}">
        <p14:creationId xmlns:p14="http://schemas.microsoft.com/office/powerpoint/2010/main" val="366658978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a:t>
            </a:r>
            <a:endParaRPr lang="en-US" dirty="0"/>
          </a:p>
        </p:txBody>
      </p:sp>
      <p:sp>
        <p:nvSpPr>
          <p:cNvPr id="3" name="Content Placeholder 2"/>
          <p:cNvSpPr>
            <a:spLocks noGrp="1"/>
          </p:cNvSpPr>
          <p:nvPr>
            <p:ph idx="1"/>
          </p:nvPr>
        </p:nvSpPr>
        <p:spPr>
          <a:xfrm>
            <a:off x="457200" y="1513666"/>
            <a:ext cx="4276768" cy="5028451"/>
          </a:xfrm>
        </p:spPr>
        <p:txBody>
          <a:bodyPr>
            <a:normAutofit/>
          </a:bodyPr>
          <a:lstStyle/>
          <a:p>
            <a:pPr marL="0" indent="0">
              <a:buNone/>
            </a:pPr>
            <a:r>
              <a:rPr lang="en-US" dirty="0" smtClean="0"/>
              <a:t>Shaun K Kane</a:t>
            </a:r>
            <a:br>
              <a:rPr lang="en-US" dirty="0" smtClean="0"/>
            </a:br>
            <a:r>
              <a:rPr lang="en-US" dirty="0" err="1" smtClean="0">
                <a:solidFill>
                  <a:srgbClr val="48D958"/>
                </a:solidFill>
              </a:rPr>
              <a:t>skane@umbc.edu</a:t>
            </a:r>
            <a:r>
              <a:rPr lang="en-US" dirty="0" smtClean="0">
                <a:solidFill>
                  <a:srgbClr val="48D958"/>
                </a:solidFill>
              </a:rPr>
              <a:t/>
            </a:r>
            <a:br>
              <a:rPr lang="en-US" dirty="0" smtClean="0">
                <a:solidFill>
                  <a:srgbClr val="48D958"/>
                </a:solidFill>
              </a:rPr>
            </a:br>
            <a:r>
              <a:rPr lang="en-US" dirty="0" err="1" smtClean="0">
                <a:solidFill>
                  <a:srgbClr val="48D958"/>
                </a:solidFill>
              </a:rPr>
              <a:t>umbc.edu</a:t>
            </a:r>
            <a:r>
              <a:rPr lang="en-US" dirty="0" smtClean="0">
                <a:solidFill>
                  <a:srgbClr val="48D958"/>
                </a:solidFill>
              </a:rPr>
              <a:t>/people/skane</a:t>
            </a:r>
          </a:p>
          <a:p>
            <a:pPr marL="0" indent="0">
              <a:buNone/>
            </a:pPr>
            <a:endParaRPr lang="en-US" sz="2200" dirty="0">
              <a:solidFill>
                <a:srgbClr val="48D958"/>
              </a:solidFill>
            </a:endParaRPr>
          </a:p>
          <a:p>
            <a:pPr marL="0" indent="0">
              <a:buNone/>
            </a:pPr>
            <a:r>
              <a:rPr lang="en-US" sz="2200" dirty="0" smtClean="0">
                <a:solidFill>
                  <a:schemeClr val="tx1">
                    <a:lumMod val="75000"/>
                  </a:schemeClr>
                </a:solidFill>
              </a:rPr>
              <a:t>with Meredith </a:t>
            </a:r>
            <a:r>
              <a:rPr lang="en-US" sz="2200" dirty="0" err="1" smtClean="0">
                <a:solidFill>
                  <a:schemeClr val="tx1">
                    <a:lumMod val="75000"/>
                  </a:schemeClr>
                </a:solidFill>
              </a:rPr>
              <a:t>Ringel</a:t>
            </a:r>
            <a:r>
              <a:rPr lang="en-US" sz="2200" dirty="0" smtClean="0">
                <a:solidFill>
                  <a:schemeClr val="tx1">
                    <a:lumMod val="75000"/>
                  </a:schemeClr>
                </a:solidFill>
              </a:rPr>
              <a:t> Morris,  </a:t>
            </a:r>
            <a:r>
              <a:rPr lang="en-US" sz="2200" dirty="0" err="1" smtClean="0">
                <a:solidFill>
                  <a:schemeClr val="tx1">
                    <a:lumMod val="75000"/>
                  </a:schemeClr>
                </a:solidFill>
              </a:rPr>
              <a:t>Annuska</a:t>
            </a:r>
            <a:r>
              <a:rPr lang="en-US" sz="2200" dirty="0" smtClean="0">
                <a:solidFill>
                  <a:schemeClr val="tx1">
                    <a:lumMod val="75000"/>
                  </a:schemeClr>
                </a:solidFill>
              </a:rPr>
              <a:t> Z Perkins, </a:t>
            </a:r>
            <a:br>
              <a:rPr lang="en-US" sz="2200" dirty="0" smtClean="0">
                <a:solidFill>
                  <a:schemeClr val="tx1">
                    <a:lumMod val="75000"/>
                  </a:schemeClr>
                </a:solidFill>
              </a:rPr>
            </a:br>
            <a:r>
              <a:rPr lang="en-US" sz="2200" dirty="0" smtClean="0">
                <a:solidFill>
                  <a:schemeClr val="tx1">
                    <a:lumMod val="75000"/>
                  </a:schemeClr>
                </a:solidFill>
              </a:rPr>
              <a:t>Daniel </a:t>
            </a:r>
            <a:r>
              <a:rPr lang="en-US" sz="2200" dirty="0" err="1" smtClean="0">
                <a:solidFill>
                  <a:schemeClr val="tx1">
                    <a:lumMod val="75000"/>
                  </a:schemeClr>
                </a:solidFill>
              </a:rPr>
              <a:t>Wigdor</a:t>
            </a:r>
            <a:r>
              <a:rPr lang="en-US" sz="2200" dirty="0" smtClean="0">
                <a:solidFill>
                  <a:schemeClr val="tx1">
                    <a:lumMod val="75000"/>
                  </a:schemeClr>
                </a:solidFill>
              </a:rPr>
              <a:t>, </a:t>
            </a:r>
            <a:br>
              <a:rPr lang="en-US" sz="2200" dirty="0" smtClean="0">
                <a:solidFill>
                  <a:schemeClr val="tx1">
                    <a:lumMod val="75000"/>
                  </a:schemeClr>
                </a:solidFill>
              </a:rPr>
            </a:br>
            <a:r>
              <a:rPr lang="en-US" sz="2200" dirty="0" smtClean="0">
                <a:solidFill>
                  <a:schemeClr val="tx1">
                    <a:lumMod val="75000"/>
                  </a:schemeClr>
                </a:solidFill>
              </a:rPr>
              <a:t>Richard E Ladner,  </a:t>
            </a:r>
            <a:br>
              <a:rPr lang="en-US" sz="2200" dirty="0" smtClean="0">
                <a:solidFill>
                  <a:schemeClr val="tx1">
                    <a:lumMod val="75000"/>
                  </a:schemeClr>
                </a:solidFill>
              </a:rPr>
            </a:br>
            <a:r>
              <a:rPr lang="en-US" sz="2200" dirty="0" smtClean="0">
                <a:solidFill>
                  <a:schemeClr val="tx1">
                    <a:lumMod val="75000"/>
                  </a:schemeClr>
                </a:solidFill>
              </a:rPr>
              <a:t>and Jacob O Wobbrock</a:t>
            </a:r>
          </a:p>
          <a:p>
            <a:pPr marL="0" indent="0">
              <a:buNone/>
            </a:pPr>
            <a:endParaRPr lang="en-US" sz="1200" dirty="0">
              <a:solidFill>
                <a:schemeClr val="tx1">
                  <a:lumMod val="75000"/>
                </a:schemeClr>
              </a:solidFill>
            </a:endParaRPr>
          </a:p>
          <a:p>
            <a:pPr marL="0" indent="0">
              <a:buNone/>
            </a:pPr>
            <a:r>
              <a:rPr lang="en-US" sz="2200" dirty="0" smtClean="0">
                <a:solidFill>
                  <a:schemeClr val="tx1">
                    <a:lumMod val="75000"/>
                  </a:schemeClr>
                </a:solidFill>
              </a:rPr>
              <a:t>Thanks to Microsoft Research and the Seattle Lighthouse for the Blind.</a:t>
            </a:r>
            <a:endParaRPr lang="en-US" sz="2200" dirty="0">
              <a:solidFill>
                <a:schemeClr val="tx1">
                  <a:lumMod val="75000"/>
                </a:schemeClr>
              </a:solidFill>
            </a:endParaRPr>
          </a:p>
        </p:txBody>
      </p:sp>
      <p:sp>
        <p:nvSpPr>
          <p:cNvPr id="4" name="Slide Number Placeholder 3"/>
          <p:cNvSpPr>
            <a:spLocks noGrp="1"/>
          </p:cNvSpPr>
          <p:nvPr>
            <p:ph type="sldNum" sz="quarter" idx="12"/>
          </p:nvPr>
        </p:nvSpPr>
        <p:spPr/>
        <p:txBody>
          <a:bodyPr/>
          <a:lstStyle/>
          <a:p>
            <a:fld id="{CC02CEE1-4BA7-AE41-B4FA-EC6288DCBE8B}" type="slidenum">
              <a:rPr lang="en-US" smtClean="0"/>
              <a:pPr/>
              <a:t>33</a:t>
            </a:fld>
            <a:endParaRPr lang="en-US"/>
          </a:p>
        </p:txBody>
      </p:sp>
      <p:pic>
        <p:nvPicPr>
          <p:cNvPr id="6" name="Picture 5" descr="umbc-transpa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2521" y="4763542"/>
            <a:ext cx="2109515" cy="1957934"/>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l="13710"/>
          <a:stretch/>
        </p:blipFill>
        <p:spPr>
          <a:xfrm>
            <a:off x="5017666" y="1016000"/>
            <a:ext cx="4126334" cy="3142782"/>
          </a:xfrm>
          <a:prstGeom prst="rect">
            <a:avLst/>
          </a:prstGeom>
        </p:spPr>
      </p:pic>
      <p:pic>
        <p:nvPicPr>
          <p:cNvPr id="8" name="Picture 7" descr="dub_logo_whi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1616" y="5891993"/>
            <a:ext cx="1724855" cy="659331"/>
          </a:xfrm>
          <a:prstGeom prst="rect">
            <a:avLst/>
          </a:prstGeom>
        </p:spPr>
      </p:pic>
    </p:spTree>
    <p:extLst>
      <p:ext uri="{BB962C8B-B14F-4D97-AF65-F5344CB8AC3E}">
        <p14:creationId xmlns:p14="http://schemas.microsoft.com/office/powerpoint/2010/main" val="163250911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8D958"/>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02CEE1-4BA7-AE41-B4FA-EC6288DCBE8B}" type="slidenum">
              <a:rPr lang="en-US" smtClean="0"/>
              <a:pPr/>
              <a:t>34</a:t>
            </a:fld>
            <a:endParaRPr lang="en-US"/>
          </a:p>
        </p:txBody>
      </p:sp>
    </p:spTree>
    <p:extLst>
      <p:ext uri="{BB962C8B-B14F-4D97-AF65-F5344CB8AC3E}">
        <p14:creationId xmlns:p14="http://schemas.microsoft.com/office/powerpoint/2010/main" val="27675324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Three trends</a:t>
            </a:r>
            <a:endParaRPr lang="en-US" dirty="0">
              <a:solidFill>
                <a:srgbClr val="FFFFFF"/>
              </a:solidFill>
            </a:endParaRPr>
          </a:p>
        </p:txBody>
      </p:sp>
      <p:sp>
        <p:nvSpPr>
          <p:cNvPr id="3" name="Content Placeholder 2"/>
          <p:cNvSpPr>
            <a:spLocks noGrp="1"/>
          </p:cNvSpPr>
          <p:nvPr>
            <p:ph idx="1"/>
          </p:nvPr>
        </p:nvSpPr>
        <p:spPr>
          <a:xfrm>
            <a:off x="457200" y="1475184"/>
            <a:ext cx="5082572" cy="4650979"/>
          </a:xfrm>
        </p:spPr>
        <p:txBody>
          <a:bodyPr>
            <a:normAutofit/>
          </a:bodyPr>
          <a:lstStyle/>
          <a:p>
            <a:pPr marL="514350" indent="-514350">
              <a:buFont typeface="+mj-lt"/>
              <a:buAutoNum type="arabicPeriod"/>
            </a:pPr>
            <a:r>
              <a:rPr lang="en-US" sz="2800" dirty="0" smtClean="0"/>
              <a:t>Larger </a:t>
            </a:r>
            <a:r>
              <a:rPr lang="en-US" sz="2800" dirty="0" smtClean="0"/>
              <a:t>form factors </a:t>
            </a:r>
            <a:br>
              <a:rPr lang="en-US" sz="2800" dirty="0" smtClean="0"/>
            </a:br>
            <a:r>
              <a:rPr lang="en-US" sz="2800" dirty="0" smtClean="0"/>
              <a:t>(</a:t>
            </a:r>
            <a:r>
              <a:rPr lang="en-US" sz="2800" dirty="0"/>
              <a:t>tablets, </a:t>
            </a:r>
            <a:r>
              <a:rPr lang="en-US" sz="2800" dirty="0" smtClean="0"/>
              <a:t>tabletops)</a:t>
            </a:r>
            <a:endParaRPr lang="en-US" sz="2800" dirty="0"/>
          </a:p>
          <a:p>
            <a:pPr marL="0" indent="0">
              <a:buNone/>
            </a:pPr>
            <a:endParaRPr lang="en-US" sz="2800" dirty="0"/>
          </a:p>
          <a:p>
            <a:pPr marL="514350" indent="-514350">
              <a:buFont typeface="+mj-lt"/>
              <a:buAutoNum type="arabicPeriod"/>
            </a:pPr>
            <a:r>
              <a:rPr lang="en-US" sz="2800" dirty="0" smtClean="0"/>
              <a:t>More </a:t>
            </a:r>
            <a:r>
              <a:rPr lang="en-US" sz="2800" dirty="0" smtClean="0"/>
              <a:t>complex </a:t>
            </a:r>
            <a:r>
              <a:rPr lang="en-US" sz="2800" dirty="0" smtClean="0"/>
              <a:t>applications</a:t>
            </a:r>
            <a:endParaRPr lang="en-US" sz="2800" dirty="0"/>
          </a:p>
          <a:p>
            <a:pPr marL="514350" indent="-514350">
              <a:buFont typeface="+mj-lt"/>
              <a:buAutoNum type="arabicPeriod"/>
            </a:pPr>
            <a:endParaRPr lang="en-US" sz="2800" dirty="0" smtClean="0"/>
          </a:p>
          <a:p>
            <a:pPr marL="514350" indent="-514350">
              <a:buFont typeface="+mj-lt"/>
              <a:buAutoNum type="arabicPeriod"/>
            </a:pPr>
            <a:r>
              <a:rPr lang="en-US" sz="2800" dirty="0" smtClean="0"/>
              <a:t>Spatial layouts important</a:t>
            </a:r>
            <a:endParaRPr lang="en-US" sz="2800" dirty="0" smtClean="0"/>
          </a:p>
        </p:txBody>
      </p:sp>
      <p:sp>
        <p:nvSpPr>
          <p:cNvPr id="4" name="Slide Number Placeholder 3"/>
          <p:cNvSpPr>
            <a:spLocks noGrp="1"/>
          </p:cNvSpPr>
          <p:nvPr>
            <p:ph type="sldNum" sz="quarter" idx="12"/>
          </p:nvPr>
        </p:nvSpPr>
        <p:spPr/>
        <p:txBody>
          <a:bodyPr/>
          <a:lstStyle/>
          <a:p>
            <a:fld id="{CC02CEE1-4BA7-AE41-B4FA-EC6288DCBE8B}" type="slidenum">
              <a:rPr lang="en-US" smtClean="0"/>
              <a:pPr/>
              <a:t>35</a:t>
            </a:fld>
            <a:endParaRPr lang="en-US"/>
          </a:p>
        </p:txBody>
      </p:sp>
      <p:pic>
        <p:nvPicPr>
          <p:cNvPr id="5" name="Picture 4"/>
          <p:cNvPicPr>
            <a:picLocks noChangeAspect="1"/>
          </p:cNvPicPr>
          <p:nvPr/>
        </p:nvPicPr>
        <p:blipFill>
          <a:blip r:embed="rId2"/>
          <a:stretch>
            <a:fillRect/>
          </a:stretch>
        </p:blipFill>
        <p:spPr>
          <a:xfrm>
            <a:off x="5704028" y="3899741"/>
            <a:ext cx="3439972" cy="2579979"/>
          </a:xfrm>
          <a:prstGeom prst="rect">
            <a:avLst/>
          </a:prstGeom>
        </p:spPr>
      </p:pic>
      <p:pic>
        <p:nvPicPr>
          <p:cNvPr id="7" name="Picture 6"/>
          <p:cNvPicPr>
            <a:picLocks noChangeAspect="1"/>
          </p:cNvPicPr>
          <p:nvPr/>
        </p:nvPicPr>
        <p:blipFill>
          <a:blip r:embed="rId3"/>
          <a:stretch>
            <a:fillRect/>
          </a:stretch>
        </p:blipFill>
        <p:spPr>
          <a:xfrm>
            <a:off x="5704028" y="707089"/>
            <a:ext cx="3439972" cy="2579979"/>
          </a:xfrm>
          <a:prstGeom prst="rect">
            <a:avLst/>
          </a:prstGeom>
        </p:spPr>
      </p:pic>
    </p:spTree>
    <p:extLst>
      <p:ext uri="{BB962C8B-B14F-4D97-AF65-F5344CB8AC3E}">
        <p14:creationId xmlns:p14="http://schemas.microsoft.com/office/powerpoint/2010/main" val="202738022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C02CEE1-4BA7-AE41-B4FA-EC6288DCBE8B}" type="slidenum">
              <a:rPr lang="en-US" smtClean="0"/>
              <a:pPr/>
              <a:t>36</a:t>
            </a:fld>
            <a:endParaRPr lang="en-US"/>
          </a:p>
        </p:txBody>
      </p:sp>
      <p:sp>
        <p:nvSpPr>
          <p:cNvPr id="3" name="Rectangle 2"/>
          <p:cNvSpPr/>
          <p:nvPr/>
        </p:nvSpPr>
        <p:spPr>
          <a:xfrm>
            <a:off x="405349" y="486358"/>
            <a:ext cx="8255610" cy="2723823"/>
          </a:xfrm>
          <a:prstGeom prst="rect">
            <a:avLst/>
          </a:prstGeom>
        </p:spPr>
        <p:txBody>
          <a:bodyPr wrap="square">
            <a:spAutoFit/>
          </a:bodyPr>
          <a:lstStyle/>
          <a:p>
            <a:pPr>
              <a:spcBef>
                <a:spcPts val="1800"/>
              </a:spcBef>
            </a:pPr>
            <a:r>
              <a:rPr lang="en-US" dirty="0">
                <a:latin typeface="Gill Sans"/>
                <a:cs typeface="Gill Sans"/>
              </a:rPr>
              <a:t>Experimental tasks focused on </a:t>
            </a:r>
            <a:r>
              <a:rPr lang="en-US" dirty="0" smtClean="0">
                <a:solidFill>
                  <a:srgbClr val="48D958"/>
                </a:solidFill>
                <a:latin typeface="Gill Sans"/>
                <a:cs typeface="Gill Sans"/>
              </a:rPr>
              <a:t>understanding </a:t>
            </a:r>
            <a:r>
              <a:rPr lang="en-US" dirty="0">
                <a:solidFill>
                  <a:srgbClr val="48D958"/>
                </a:solidFill>
                <a:latin typeface="Gill Sans"/>
                <a:cs typeface="Gill Sans"/>
              </a:rPr>
              <a:t>spatial </a:t>
            </a:r>
            <a:r>
              <a:rPr lang="en-US" dirty="0" smtClean="0">
                <a:solidFill>
                  <a:srgbClr val="48D958"/>
                </a:solidFill>
                <a:latin typeface="Gill Sans"/>
                <a:cs typeface="Gill Sans"/>
              </a:rPr>
              <a:t>relations</a:t>
            </a:r>
          </a:p>
          <a:p>
            <a:pPr>
              <a:spcBef>
                <a:spcPts val="1800"/>
              </a:spcBef>
            </a:pPr>
            <a:endParaRPr lang="en-US" dirty="0">
              <a:solidFill>
                <a:srgbClr val="48D958"/>
              </a:solidFill>
              <a:latin typeface="Gill Sans"/>
              <a:cs typeface="Gill Sans"/>
            </a:endParaRPr>
          </a:p>
          <a:p>
            <a:pPr lvl="1"/>
            <a:r>
              <a:rPr lang="en-US" sz="2400" dirty="0">
                <a:latin typeface="Gill Sans"/>
                <a:cs typeface="Gill Sans"/>
              </a:rPr>
              <a:t>Find </a:t>
            </a:r>
            <a:r>
              <a:rPr lang="en-US" sz="2400" dirty="0">
                <a:solidFill>
                  <a:srgbClr val="BFBFBF"/>
                </a:solidFill>
                <a:latin typeface="Gill Sans"/>
                <a:cs typeface="Gill Sans"/>
              </a:rPr>
              <a:t>(where is Cairo on the map?)</a:t>
            </a:r>
          </a:p>
          <a:p>
            <a:pPr lvl="1"/>
            <a:r>
              <a:rPr lang="en-US" sz="2400" dirty="0">
                <a:latin typeface="Gill Sans"/>
                <a:cs typeface="Gill Sans"/>
              </a:rPr>
              <a:t>Browse </a:t>
            </a:r>
            <a:r>
              <a:rPr lang="en-US" sz="2400" dirty="0">
                <a:solidFill>
                  <a:srgbClr val="BFBFBF"/>
                </a:solidFill>
                <a:latin typeface="Gill Sans"/>
                <a:cs typeface="Gill Sans"/>
              </a:rPr>
              <a:t>(how many cities are on the map?)</a:t>
            </a:r>
          </a:p>
          <a:p>
            <a:pPr lvl="1"/>
            <a:r>
              <a:rPr lang="en-US" sz="2400" dirty="0">
                <a:latin typeface="Gill Sans"/>
                <a:cs typeface="Gill Sans"/>
              </a:rPr>
              <a:t>Relate </a:t>
            </a:r>
            <a:r>
              <a:rPr lang="en-US" sz="2400" dirty="0">
                <a:solidFill>
                  <a:srgbClr val="BFBFBF"/>
                </a:solidFill>
                <a:latin typeface="Gill Sans"/>
                <a:cs typeface="Gill Sans"/>
              </a:rPr>
              <a:t>(is Cairo to the east or west of Paris?)</a:t>
            </a:r>
          </a:p>
          <a:p>
            <a:pPr lvl="1"/>
            <a:r>
              <a:rPr lang="en-US" sz="2400" dirty="0" err="1">
                <a:latin typeface="Gill Sans"/>
                <a:cs typeface="Gill Sans"/>
              </a:rPr>
              <a:t>Refind</a:t>
            </a:r>
            <a:r>
              <a:rPr lang="en-US" sz="2400" dirty="0">
                <a:latin typeface="Gill Sans"/>
                <a:cs typeface="Gill Sans"/>
              </a:rPr>
              <a:t> </a:t>
            </a:r>
            <a:r>
              <a:rPr lang="en-US" sz="2400" dirty="0">
                <a:solidFill>
                  <a:srgbClr val="BFBFBF"/>
                </a:solidFill>
                <a:latin typeface="Gill Sans"/>
                <a:cs typeface="Gill Sans"/>
              </a:rPr>
              <a:t>(having found Cairo once; find it again)</a:t>
            </a:r>
          </a:p>
          <a:p>
            <a:pPr lvl="1"/>
            <a:r>
              <a:rPr lang="en-US" sz="2400" dirty="0">
                <a:latin typeface="Gill Sans"/>
                <a:cs typeface="Gill Sans"/>
              </a:rPr>
              <a:t>Select </a:t>
            </a:r>
            <a:r>
              <a:rPr lang="en-US" sz="2400" dirty="0">
                <a:solidFill>
                  <a:schemeClr val="tx1">
                    <a:lumMod val="75000"/>
                  </a:schemeClr>
                </a:solidFill>
                <a:latin typeface="Gill Sans"/>
                <a:cs typeface="Gill Sans"/>
              </a:rPr>
              <a:t>(move cursor to object)</a:t>
            </a:r>
          </a:p>
        </p:txBody>
      </p:sp>
    </p:spTree>
    <p:extLst>
      <p:ext uri="{BB962C8B-B14F-4D97-AF65-F5344CB8AC3E}">
        <p14:creationId xmlns:p14="http://schemas.microsoft.com/office/powerpoint/2010/main" val="301725588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02CEE1-4BA7-AE41-B4FA-EC6288DCBE8B}" type="slidenum">
              <a:rPr lang="en-US" smtClean="0"/>
              <a:pPr/>
              <a:t>37</a:t>
            </a:fld>
            <a:endParaRPr lang="en-US"/>
          </a:p>
        </p:txBody>
      </p:sp>
      <p:pic>
        <p:nvPicPr>
          <p:cNvPr id="5" name="iphone-trim.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10431"/>
            <a:ext cx="9144000" cy="5145088"/>
          </a:xfrm>
          <a:prstGeom prst="rect">
            <a:avLst/>
          </a:prstGeom>
        </p:spPr>
      </p:pic>
    </p:spTree>
    <p:extLst>
      <p:ext uri="{BB962C8B-B14F-4D97-AF65-F5344CB8AC3E}">
        <p14:creationId xmlns:p14="http://schemas.microsoft.com/office/powerpoint/2010/main" val="249136739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a:t>
            </a:r>
            <a:endParaRPr lang="en-US" dirty="0"/>
          </a:p>
        </p:txBody>
      </p:sp>
      <p:sp>
        <p:nvSpPr>
          <p:cNvPr id="3" name="Content Placeholder 2"/>
          <p:cNvSpPr>
            <a:spLocks noGrp="1"/>
          </p:cNvSpPr>
          <p:nvPr>
            <p:ph idx="1"/>
          </p:nvPr>
        </p:nvSpPr>
        <p:spPr>
          <a:xfrm>
            <a:off x="457201" y="1600200"/>
            <a:ext cx="4212622" cy="4525963"/>
          </a:xfrm>
        </p:spPr>
        <p:txBody>
          <a:bodyPr>
            <a:normAutofit/>
          </a:bodyPr>
          <a:lstStyle/>
          <a:p>
            <a:pPr>
              <a:spcAft>
                <a:spcPts val="4000"/>
              </a:spcAft>
            </a:pPr>
            <a:r>
              <a:rPr lang="en-US" sz="3600" dirty="0" smtClean="0"/>
              <a:t>World map</a:t>
            </a:r>
          </a:p>
          <a:p>
            <a:pPr>
              <a:spcAft>
                <a:spcPts val="4000"/>
              </a:spcAft>
            </a:pPr>
            <a:r>
              <a:rPr lang="en-US" sz="3600" dirty="0" smtClean="0"/>
              <a:t>Board games</a:t>
            </a:r>
            <a:endParaRPr lang="en-US" sz="3600" dirty="0"/>
          </a:p>
          <a:p>
            <a:pPr>
              <a:spcAft>
                <a:spcPts val="4000"/>
              </a:spcAft>
            </a:pPr>
            <a:r>
              <a:rPr lang="en-US" sz="3600" dirty="0" smtClean="0"/>
              <a:t>API for adding overlay support to touch apps</a:t>
            </a:r>
          </a:p>
        </p:txBody>
      </p:sp>
      <p:sp>
        <p:nvSpPr>
          <p:cNvPr id="4" name="Slide Number Placeholder 3"/>
          <p:cNvSpPr>
            <a:spLocks noGrp="1"/>
          </p:cNvSpPr>
          <p:nvPr>
            <p:ph type="sldNum" sz="quarter" idx="12"/>
          </p:nvPr>
        </p:nvSpPr>
        <p:spPr/>
        <p:txBody>
          <a:bodyPr/>
          <a:lstStyle/>
          <a:p>
            <a:fld id="{CC02CEE1-4BA7-AE41-B4FA-EC6288DCBE8B}" type="slidenum">
              <a:rPr lang="en-US" smtClean="0"/>
              <a:pPr/>
              <a:t>38</a:t>
            </a:fld>
            <a:endParaRPr 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381" y="3822650"/>
            <a:ext cx="3804769" cy="2853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rotWithShape="1">
          <a:blip r:embed="rId3"/>
          <a:srcRect r="25529"/>
          <a:stretch/>
        </p:blipFill>
        <p:spPr>
          <a:xfrm>
            <a:off x="5001017" y="470771"/>
            <a:ext cx="3807134" cy="2838771"/>
          </a:xfrm>
          <a:prstGeom prst="rect">
            <a:avLst/>
          </a:prstGeom>
        </p:spPr>
      </p:pic>
    </p:spTree>
    <p:extLst>
      <p:ext uri="{BB962C8B-B14F-4D97-AF65-F5344CB8AC3E}">
        <p14:creationId xmlns:p14="http://schemas.microsoft.com/office/powerpoint/2010/main" val="286359782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a:t>
            </a:r>
            <a:endParaRPr lang="en-US" dirty="0"/>
          </a:p>
        </p:txBody>
      </p:sp>
      <p:sp>
        <p:nvSpPr>
          <p:cNvPr id="3" name="Content Placeholder 2"/>
          <p:cNvSpPr>
            <a:spLocks noGrp="1"/>
          </p:cNvSpPr>
          <p:nvPr>
            <p:ph idx="1"/>
          </p:nvPr>
        </p:nvSpPr>
        <p:spPr/>
        <p:txBody>
          <a:bodyPr>
            <a:normAutofit/>
          </a:bodyPr>
          <a:lstStyle/>
          <a:p>
            <a:r>
              <a:rPr lang="en-US" sz="2800" dirty="0" smtClean="0"/>
              <a:t>Optimized for single user</a:t>
            </a:r>
          </a:p>
          <a:p>
            <a:endParaRPr lang="en-US" sz="2800" dirty="0" smtClean="0"/>
          </a:p>
          <a:p>
            <a:r>
              <a:rPr lang="en-US" sz="2800" dirty="0" smtClean="0"/>
              <a:t>Non-moving interfaces</a:t>
            </a:r>
            <a:endParaRPr lang="en-US" sz="2800" dirty="0"/>
          </a:p>
        </p:txBody>
      </p:sp>
      <p:sp>
        <p:nvSpPr>
          <p:cNvPr id="4" name="Slide Number Placeholder 3"/>
          <p:cNvSpPr>
            <a:spLocks noGrp="1"/>
          </p:cNvSpPr>
          <p:nvPr>
            <p:ph type="sldNum" sz="quarter" idx="12"/>
          </p:nvPr>
        </p:nvSpPr>
        <p:spPr/>
        <p:txBody>
          <a:bodyPr/>
          <a:lstStyle/>
          <a:p>
            <a:fld id="{CC02CEE1-4BA7-AE41-B4FA-EC6288DCBE8B}" type="slidenum">
              <a:rPr lang="en-US" smtClean="0"/>
              <a:pPr/>
              <a:t>39</a:t>
            </a:fld>
            <a:endParaRPr lang="en-US"/>
          </a:p>
        </p:txBody>
      </p:sp>
      <p:pic>
        <p:nvPicPr>
          <p:cNvPr id="5" name="Picture 4" descr="brunton16b-ma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0589" y="134472"/>
            <a:ext cx="3316211" cy="3316211"/>
          </a:xfrm>
          <a:prstGeom prst="rect">
            <a:avLst/>
          </a:prstGeom>
        </p:spPr>
      </p:pic>
      <p:pic>
        <p:nvPicPr>
          <p:cNvPr id="6" name="Picture 5" descr="BlindWatch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2765" y="3705828"/>
            <a:ext cx="3884035" cy="2913026"/>
          </a:xfrm>
          <a:prstGeom prst="rect">
            <a:avLst/>
          </a:prstGeom>
        </p:spPr>
      </p:pic>
    </p:spTree>
    <p:extLst>
      <p:ext uri="{BB962C8B-B14F-4D97-AF65-F5344CB8AC3E}">
        <p14:creationId xmlns:p14="http://schemas.microsoft.com/office/powerpoint/2010/main" val="1598202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0201" y="1270248"/>
            <a:ext cx="3097486" cy="2076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14345" name="Rectangle 9"/>
          <p:cNvSpPr>
            <a:spLocks/>
          </p:cNvSpPr>
          <p:nvPr/>
        </p:nvSpPr>
        <p:spPr bwMode="auto">
          <a:xfrm>
            <a:off x="3720201" y="3324076"/>
            <a:ext cx="3097486" cy="31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wrap="square" lIns="26788" tIns="26788" rIns="26788" bIns="26788">
            <a:spAutoFit/>
          </a:bodyPr>
          <a:lstStyle/>
          <a:p>
            <a:pPr algn="ctr"/>
            <a:r>
              <a:rPr lang="en-US" sz="1700" dirty="0" err="1">
                <a:solidFill>
                  <a:schemeClr val="tx1">
                    <a:lumMod val="75000"/>
                  </a:schemeClr>
                </a:solidFill>
                <a:latin typeface="Gill Sans"/>
                <a:ea typeface="ＭＳ Ｐゴシック" charset="0"/>
                <a:cs typeface="Gill Sans"/>
              </a:rPr>
              <a:t>NavTouch</a:t>
            </a:r>
            <a:r>
              <a:rPr lang="en-US" sz="1700" dirty="0">
                <a:solidFill>
                  <a:schemeClr val="tx1">
                    <a:lumMod val="75000"/>
                  </a:schemeClr>
                </a:solidFill>
                <a:latin typeface="Gill Sans"/>
                <a:ea typeface="ＭＳ Ｐゴシック" charset="0"/>
                <a:cs typeface="Gill Sans"/>
              </a:rPr>
              <a:t> (</a:t>
            </a:r>
            <a:r>
              <a:rPr lang="en-US" sz="1700" dirty="0" err="1">
                <a:solidFill>
                  <a:schemeClr val="tx1">
                    <a:lumMod val="75000"/>
                  </a:schemeClr>
                </a:solidFill>
                <a:latin typeface="Gill Sans"/>
                <a:ea typeface="ＭＳ Ｐゴシック" charset="0"/>
                <a:cs typeface="Gill Sans"/>
              </a:rPr>
              <a:t>Guerriero</a:t>
            </a:r>
            <a:r>
              <a:rPr lang="en-US" sz="1700" dirty="0">
                <a:solidFill>
                  <a:schemeClr val="tx1">
                    <a:lumMod val="75000"/>
                  </a:schemeClr>
                </a:solidFill>
                <a:latin typeface="Gill Sans"/>
                <a:ea typeface="ＭＳ Ｐゴシック" charset="0"/>
                <a:cs typeface="Gill Sans"/>
              </a:rPr>
              <a:t> et al., 2008)</a:t>
            </a:r>
          </a:p>
        </p:txBody>
      </p:sp>
      <p:sp>
        <p:nvSpPr>
          <p:cNvPr id="14337" name="Rectangle 1"/>
          <p:cNvSpPr>
            <a:spLocks noGrp="1" noChangeArrowheads="1"/>
          </p:cNvSpPr>
          <p:nvPr>
            <p:ph type="title"/>
          </p:nvPr>
        </p:nvSpPr>
        <p:spPr>
          <a:ln/>
        </p:spPr>
        <p:txBody>
          <a:bodyPr>
            <a:normAutofit/>
          </a:bodyPr>
          <a:lstStyle/>
          <a:p>
            <a:r>
              <a:rPr lang="en-US" dirty="0"/>
              <a:t>Accessible touch </a:t>
            </a:r>
            <a:r>
              <a:rPr lang="en-US" dirty="0" smtClean="0"/>
              <a:t>screens</a:t>
            </a:r>
            <a:endParaRPr lang="en-US"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t="19667" r="17245"/>
          <a:stretch>
            <a:fillRect/>
          </a:stretch>
        </p:blipFill>
        <p:spPr bwMode="auto">
          <a:xfrm>
            <a:off x="290390" y="1270248"/>
            <a:ext cx="2963540" cy="2157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l="7828" t="12517" r="9839" b="12517"/>
          <a:stretch>
            <a:fillRect/>
          </a:stretch>
        </p:blipFill>
        <p:spPr bwMode="auto">
          <a:xfrm>
            <a:off x="3720201" y="4022646"/>
            <a:ext cx="3099718" cy="211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846" y="4100959"/>
            <a:ext cx="2701230" cy="2025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14341" name="Rectangle 5"/>
          <p:cNvSpPr>
            <a:spLocks/>
          </p:cNvSpPr>
          <p:nvPr/>
        </p:nvSpPr>
        <p:spPr bwMode="auto">
          <a:xfrm>
            <a:off x="290391" y="6145858"/>
            <a:ext cx="2979166" cy="31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lIns="26788" tIns="26788" rIns="26788" bIns="26788"/>
          <a:lstStyle/>
          <a:p>
            <a:pPr algn="ctr"/>
            <a:r>
              <a:rPr lang="en-US" sz="1700" dirty="0" smtClean="0">
                <a:solidFill>
                  <a:schemeClr val="tx1">
                    <a:lumMod val="75000"/>
                  </a:schemeClr>
                </a:solidFill>
                <a:latin typeface="Gill Sans"/>
                <a:ea typeface="ＭＳ Ｐゴシック" charset="0"/>
                <a:cs typeface="Gill Sans"/>
              </a:rPr>
              <a:t>Eyes</a:t>
            </a:r>
            <a:r>
              <a:rPr lang="en-US" sz="1700" dirty="0">
                <a:solidFill>
                  <a:schemeClr val="tx1">
                    <a:lumMod val="75000"/>
                  </a:schemeClr>
                </a:solidFill>
                <a:latin typeface="Gill Sans"/>
                <a:ea typeface="ＭＳ Ｐゴシック" charset="0"/>
                <a:cs typeface="Gill Sans"/>
              </a:rPr>
              <a:t>-Free Shell (Google, 2009)</a:t>
            </a:r>
          </a:p>
        </p:txBody>
      </p:sp>
      <p:sp>
        <p:nvSpPr>
          <p:cNvPr id="14342" name="Rectangle 6"/>
          <p:cNvSpPr>
            <a:spLocks/>
          </p:cNvSpPr>
          <p:nvPr/>
        </p:nvSpPr>
        <p:spPr bwMode="auto">
          <a:xfrm>
            <a:off x="3566162" y="6152377"/>
            <a:ext cx="3375869" cy="30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lIns="26788" tIns="26788" rIns="26788" bIns="26788"/>
          <a:lstStyle/>
          <a:p>
            <a:pPr algn="ctr"/>
            <a:r>
              <a:rPr lang="en-US" sz="1700" dirty="0">
                <a:solidFill>
                  <a:schemeClr val="tx1">
                    <a:lumMod val="75000"/>
                  </a:schemeClr>
                </a:solidFill>
                <a:latin typeface="Gill Sans"/>
                <a:ea typeface="ＭＳ Ｐゴシック" charset="0"/>
                <a:cs typeface="Gill Sans"/>
              </a:rPr>
              <a:t>VoiceOver for iPhone (Apple, 2009)</a:t>
            </a:r>
          </a:p>
        </p:txBody>
      </p:sp>
      <p:sp>
        <p:nvSpPr>
          <p:cNvPr id="14343" name="Rectangle 7"/>
          <p:cNvSpPr>
            <a:spLocks/>
          </p:cNvSpPr>
          <p:nvPr/>
        </p:nvSpPr>
        <p:spPr bwMode="auto">
          <a:xfrm>
            <a:off x="269181" y="3420070"/>
            <a:ext cx="3000375"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lIns="26788" tIns="26788" rIns="26788" bIns="26788"/>
          <a:lstStyle/>
          <a:p>
            <a:pPr algn="ctr"/>
            <a:r>
              <a:rPr lang="en-US" sz="1700" dirty="0">
                <a:solidFill>
                  <a:schemeClr val="tx1">
                    <a:lumMod val="75000"/>
                  </a:schemeClr>
                </a:solidFill>
                <a:latin typeface="Gill Sans"/>
                <a:ea typeface="ＭＳ Ｐゴシック" charset="0"/>
                <a:cs typeface="Gill Sans"/>
              </a:rPr>
              <a:t>Slide Rule (Kane et al.</a:t>
            </a:r>
            <a:r>
              <a:rPr lang="en-US" sz="1700" i="1" dirty="0">
                <a:solidFill>
                  <a:schemeClr val="tx1">
                    <a:lumMod val="75000"/>
                  </a:schemeClr>
                </a:solidFill>
                <a:latin typeface="Gill Sans"/>
                <a:ea typeface="ＭＳ Ｐゴシック" charset="0"/>
                <a:cs typeface="Gill Sans"/>
              </a:rPr>
              <a:t>, </a:t>
            </a:r>
            <a:r>
              <a:rPr lang="en-US" sz="1700" dirty="0">
                <a:solidFill>
                  <a:schemeClr val="tx1">
                    <a:lumMod val="75000"/>
                  </a:schemeClr>
                </a:solidFill>
                <a:latin typeface="Gill Sans"/>
                <a:ea typeface="ＭＳ Ｐゴシック" charset="0"/>
                <a:cs typeface="Gill Sans"/>
              </a:rPr>
              <a:t>2008)</a:t>
            </a:r>
          </a:p>
        </p:txBody>
      </p:sp>
      <p:sp>
        <p:nvSpPr>
          <p:cNvPr id="12" name="Content Placeholder 2"/>
          <p:cNvSpPr txBox="1">
            <a:spLocks/>
          </p:cNvSpPr>
          <p:nvPr/>
        </p:nvSpPr>
        <p:spPr>
          <a:xfrm>
            <a:off x="6916373" y="1283076"/>
            <a:ext cx="2602879" cy="2478775"/>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Gill Sans"/>
                <a:ea typeface="+mn-ea"/>
                <a:cs typeface="Gill Sans"/>
              </a:defRPr>
            </a:lvl1pPr>
            <a:lvl2pPr marL="742950" indent="-285750" algn="l" defTabSz="457200" rtl="0" eaLnBrk="1" latinLnBrk="0" hangingPunct="1">
              <a:spcBef>
                <a:spcPct val="20000"/>
              </a:spcBef>
              <a:buFont typeface="Arial"/>
              <a:buChar char="–"/>
              <a:defRPr sz="2800" kern="1200">
                <a:solidFill>
                  <a:schemeClr val="tx1"/>
                </a:solidFill>
                <a:latin typeface="Gill Sans"/>
                <a:ea typeface="+mn-ea"/>
                <a:cs typeface="Gill Sans"/>
              </a:defRPr>
            </a:lvl2pPr>
            <a:lvl3pPr marL="1143000" indent="-228600" algn="l" defTabSz="457200" rtl="0" eaLnBrk="1" latinLnBrk="0" hangingPunct="1">
              <a:spcBef>
                <a:spcPct val="20000"/>
              </a:spcBef>
              <a:buFont typeface="Arial"/>
              <a:buChar char="•"/>
              <a:defRPr sz="2400" kern="1200">
                <a:solidFill>
                  <a:schemeClr val="tx1"/>
                </a:solidFill>
                <a:latin typeface="Gill Sans"/>
                <a:ea typeface="+mn-ea"/>
                <a:cs typeface="Gill Sans"/>
              </a:defRPr>
            </a:lvl3pPr>
            <a:lvl4pPr marL="1600200" indent="-228600" algn="l" defTabSz="457200" rtl="0" eaLnBrk="1" latinLnBrk="0" hangingPunct="1">
              <a:spcBef>
                <a:spcPct val="20000"/>
              </a:spcBef>
              <a:buFont typeface="Arial"/>
              <a:buChar char="–"/>
              <a:defRPr sz="2000" kern="1200">
                <a:solidFill>
                  <a:schemeClr val="tx1"/>
                </a:solidFill>
                <a:latin typeface="Gill Sans"/>
                <a:ea typeface="+mn-ea"/>
                <a:cs typeface="Gill Sans"/>
              </a:defRPr>
            </a:lvl4pPr>
            <a:lvl5pPr marL="2057400" indent="-228600" algn="l" defTabSz="457200" rtl="0" eaLnBrk="1" latinLnBrk="0" hangingPunct="1">
              <a:spcBef>
                <a:spcPct val="20000"/>
              </a:spcBef>
              <a:buFont typeface="Arial"/>
              <a:buChar char="»"/>
              <a:defRPr sz="2000" kern="1200">
                <a:solidFill>
                  <a:schemeClr val="tx1"/>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err="1" smtClean="0">
                <a:solidFill>
                  <a:srgbClr val="BFBFBF"/>
                </a:solidFill>
              </a:rPr>
              <a:t>Yfantidis</a:t>
            </a:r>
            <a:r>
              <a:rPr lang="en-US" sz="1600" dirty="0" smtClean="0">
                <a:solidFill>
                  <a:srgbClr val="BFBFBF"/>
                </a:solidFill>
              </a:rPr>
              <a:t> and </a:t>
            </a:r>
            <a:r>
              <a:rPr lang="en-US" sz="1600" dirty="0" err="1" smtClean="0">
                <a:solidFill>
                  <a:srgbClr val="BFBFBF"/>
                </a:solidFill>
              </a:rPr>
              <a:t>Evreinov</a:t>
            </a:r>
            <a:r>
              <a:rPr lang="en-US" sz="1600" dirty="0" smtClean="0">
                <a:solidFill>
                  <a:srgbClr val="BFBFBF"/>
                </a:solidFill>
              </a:rPr>
              <a:t> ‘06</a:t>
            </a:r>
          </a:p>
          <a:p>
            <a:pPr marL="0" indent="0">
              <a:buNone/>
            </a:pPr>
            <a:r>
              <a:rPr lang="en-US" sz="1600" dirty="0" smtClean="0">
                <a:solidFill>
                  <a:srgbClr val="BFBFBF"/>
                </a:solidFill>
              </a:rPr>
              <a:t>Sanchez and </a:t>
            </a:r>
            <a:r>
              <a:rPr lang="en-US" sz="1600" dirty="0" err="1" smtClean="0">
                <a:solidFill>
                  <a:srgbClr val="BFBFBF"/>
                </a:solidFill>
              </a:rPr>
              <a:t>Aguayo</a:t>
            </a:r>
            <a:r>
              <a:rPr lang="en-US" sz="1600" dirty="0" smtClean="0">
                <a:solidFill>
                  <a:srgbClr val="BFBFBF"/>
                </a:solidFill>
              </a:rPr>
              <a:t> </a:t>
            </a:r>
            <a:r>
              <a:rPr lang="fr-FR" sz="1600" dirty="0" smtClean="0">
                <a:solidFill>
                  <a:srgbClr val="BFBFBF"/>
                </a:solidFill>
              </a:rPr>
              <a:t>’</a:t>
            </a:r>
            <a:r>
              <a:rPr lang="en-US" sz="1600" dirty="0" smtClean="0">
                <a:solidFill>
                  <a:srgbClr val="BFBFBF"/>
                </a:solidFill>
              </a:rPr>
              <a:t>07</a:t>
            </a:r>
          </a:p>
          <a:p>
            <a:pPr marL="0" indent="0">
              <a:buNone/>
            </a:pPr>
            <a:r>
              <a:rPr lang="en-US" sz="1600" dirty="0" smtClean="0">
                <a:solidFill>
                  <a:srgbClr val="BFBFBF"/>
                </a:solidFill>
              </a:rPr>
              <a:t>Kane et al. </a:t>
            </a:r>
            <a:r>
              <a:rPr lang="fr-FR" sz="1600" dirty="0" smtClean="0">
                <a:solidFill>
                  <a:srgbClr val="BFBFBF"/>
                </a:solidFill>
              </a:rPr>
              <a:t>’</a:t>
            </a:r>
            <a:r>
              <a:rPr lang="en-US" sz="1600" dirty="0" smtClean="0">
                <a:solidFill>
                  <a:srgbClr val="BFBFBF"/>
                </a:solidFill>
              </a:rPr>
              <a:t>08</a:t>
            </a:r>
          </a:p>
          <a:p>
            <a:pPr marL="0" indent="0">
              <a:buNone/>
            </a:pPr>
            <a:r>
              <a:rPr lang="en-US" sz="1600" dirty="0" err="1" smtClean="0">
                <a:solidFill>
                  <a:srgbClr val="BFBFBF"/>
                </a:solidFill>
              </a:rPr>
              <a:t>Guerriero</a:t>
            </a:r>
            <a:r>
              <a:rPr lang="en-US" sz="1600" dirty="0" smtClean="0">
                <a:solidFill>
                  <a:srgbClr val="BFBFBF"/>
                </a:solidFill>
              </a:rPr>
              <a:t> et al. ‘08</a:t>
            </a:r>
          </a:p>
          <a:p>
            <a:pPr marL="0" indent="0">
              <a:buNone/>
            </a:pPr>
            <a:r>
              <a:rPr lang="en-US" sz="1600" dirty="0" smtClean="0">
                <a:solidFill>
                  <a:srgbClr val="BFBFBF"/>
                </a:solidFill>
              </a:rPr>
              <a:t>Bonner et al. ‘10</a:t>
            </a:r>
          </a:p>
          <a:p>
            <a:pPr marL="0" indent="0">
              <a:buNone/>
            </a:pPr>
            <a:r>
              <a:rPr lang="en-US" sz="1600" dirty="0" smtClean="0">
                <a:solidFill>
                  <a:srgbClr val="BFBFBF"/>
                </a:solidFill>
              </a:rPr>
              <a:t>Kane et al. ‘11</a:t>
            </a:r>
          </a:p>
          <a:p>
            <a:pPr marL="0" indent="0">
              <a:buNone/>
            </a:pPr>
            <a:r>
              <a:rPr lang="en-US" sz="1600" dirty="0" smtClean="0">
                <a:solidFill>
                  <a:srgbClr val="BFBFBF"/>
                </a:solidFill>
              </a:rPr>
              <a:t>Frey et al. ‘11</a:t>
            </a:r>
          </a:p>
          <a:p>
            <a:pPr marL="0" indent="0">
              <a:buNone/>
            </a:pPr>
            <a:r>
              <a:rPr lang="en-US" sz="1600" dirty="0" err="1" smtClean="0">
                <a:solidFill>
                  <a:srgbClr val="BFBFBF"/>
                </a:solidFill>
              </a:rPr>
              <a:t>Xu</a:t>
            </a:r>
            <a:r>
              <a:rPr lang="en-US" sz="1600" dirty="0" smtClean="0">
                <a:solidFill>
                  <a:srgbClr val="BFBFBF"/>
                </a:solidFill>
              </a:rPr>
              <a:t> et al.</a:t>
            </a:r>
            <a:r>
              <a:rPr lang="en-US" sz="1600" dirty="0">
                <a:solidFill>
                  <a:srgbClr val="BFBFBF"/>
                </a:solidFill>
              </a:rPr>
              <a:t> </a:t>
            </a:r>
            <a:r>
              <a:rPr lang="en-US" sz="1600" dirty="0" smtClean="0">
                <a:solidFill>
                  <a:srgbClr val="BFBFBF"/>
                </a:solidFill>
              </a:rPr>
              <a:t>‘11</a:t>
            </a:r>
          </a:p>
          <a:p>
            <a:pPr marL="0" indent="0">
              <a:buNone/>
            </a:pPr>
            <a:r>
              <a:rPr lang="en-US" sz="1600" dirty="0" smtClean="0">
                <a:solidFill>
                  <a:srgbClr val="BFBFBF"/>
                </a:solidFill>
              </a:rPr>
              <a:t>…</a:t>
            </a:r>
          </a:p>
        </p:txBody>
      </p:sp>
      <p:sp>
        <p:nvSpPr>
          <p:cNvPr id="14" name="Slide Number Placeholder 3"/>
          <p:cNvSpPr>
            <a:spLocks noGrp="1"/>
          </p:cNvSpPr>
          <p:nvPr>
            <p:ph type="sldNum" sz="quarter" idx="12"/>
          </p:nvPr>
        </p:nvSpPr>
        <p:spPr>
          <a:xfrm>
            <a:off x="6200089" y="6356350"/>
            <a:ext cx="2839822" cy="365125"/>
          </a:xfrm>
        </p:spPr>
        <p:txBody>
          <a:bodyPr/>
          <a:lstStyle/>
          <a:p>
            <a:fld id="{7465D6B4-1451-4A0C-B682-1340489052C1}" type="slidenum">
              <a:rPr lang="en-US" smtClean="0"/>
              <a:pPr/>
              <a:t>4</a:t>
            </a:fld>
            <a:endParaRPr lang="en-US"/>
          </a:p>
        </p:txBody>
      </p:sp>
    </p:spTree>
    <p:extLst>
      <p:ext uri="{BB962C8B-B14F-4D97-AF65-F5344CB8AC3E}">
        <p14:creationId xmlns:p14="http://schemas.microsoft.com/office/powerpoint/2010/main" val="4090385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solidFill>
                  <a:schemeClr val="bg1"/>
                </a:solidFill>
              </a:rPr>
              <a:t>Completion time (by task)</a:t>
            </a:r>
            <a:endParaRPr lang="en-US" dirty="0">
              <a:solidFill>
                <a:schemeClr val="bg1"/>
              </a:solidFill>
            </a:endParaRPr>
          </a:p>
        </p:txBody>
      </p:sp>
      <p:sp>
        <p:nvSpPr>
          <p:cNvPr id="2" name="Slide Number Placeholder 1"/>
          <p:cNvSpPr>
            <a:spLocks noGrp="1"/>
          </p:cNvSpPr>
          <p:nvPr>
            <p:ph type="sldNum" sz="quarter" idx="12"/>
          </p:nvPr>
        </p:nvSpPr>
        <p:spPr/>
        <p:txBody>
          <a:bodyPr/>
          <a:lstStyle/>
          <a:p>
            <a:fld id="{CC02CEE1-4BA7-AE41-B4FA-EC6288DCBE8B}" type="slidenum">
              <a:rPr lang="en-US" smtClean="0"/>
              <a:pPr/>
              <a:t>40</a:t>
            </a:fld>
            <a:endParaRPr lang="en-US"/>
          </a:p>
        </p:txBody>
      </p:sp>
      <p:pic>
        <p:nvPicPr>
          <p:cNvPr id="4" name="Picture 3" descr="selec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30" y="1411045"/>
            <a:ext cx="4409125" cy="2422180"/>
          </a:xfrm>
          <a:prstGeom prst="rect">
            <a:avLst/>
          </a:prstGeom>
        </p:spPr>
      </p:pic>
      <p:pic>
        <p:nvPicPr>
          <p:cNvPr id="5" name="Picture 4" descr="re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5267" y="1411045"/>
            <a:ext cx="4409125" cy="2422180"/>
          </a:xfrm>
          <a:prstGeom prst="rect">
            <a:avLst/>
          </a:prstGeom>
        </p:spPr>
      </p:pic>
      <p:pic>
        <p:nvPicPr>
          <p:cNvPr id="6" name="Picture 5" descr="loca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418" y="3938099"/>
            <a:ext cx="4401974" cy="2418251"/>
          </a:xfrm>
          <a:prstGeom prst="rect">
            <a:avLst/>
          </a:prstGeom>
        </p:spPr>
      </p:pic>
      <p:pic>
        <p:nvPicPr>
          <p:cNvPr id="7" name="Picture 6" descr="coun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30" y="3938099"/>
            <a:ext cx="4401972" cy="2418251"/>
          </a:xfrm>
          <a:prstGeom prst="rect">
            <a:avLst/>
          </a:prstGeom>
        </p:spPr>
      </p:pic>
    </p:spTree>
    <p:extLst>
      <p:ext uri="{BB962C8B-B14F-4D97-AF65-F5344CB8AC3E}">
        <p14:creationId xmlns:p14="http://schemas.microsoft.com/office/powerpoint/2010/main" val="38657469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VoiceOver</a:t>
            </a:r>
            <a:endParaRPr lang="en-US" dirty="0"/>
          </a:p>
        </p:txBody>
      </p:sp>
      <p:sp>
        <p:nvSpPr>
          <p:cNvPr id="4" name="Content Placeholder 3"/>
          <p:cNvSpPr>
            <a:spLocks noGrp="1"/>
          </p:cNvSpPr>
          <p:nvPr>
            <p:ph idx="1"/>
          </p:nvPr>
        </p:nvSpPr>
        <p:spPr>
          <a:xfrm>
            <a:off x="457200" y="1165412"/>
            <a:ext cx="5995879" cy="4960751"/>
          </a:xfrm>
        </p:spPr>
        <p:txBody>
          <a:bodyPr/>
          <a:lstStyle/>
          <a:p>
            <a:r>
              <a:rPr lang="en-US" dirty="0" smtClean="0"/>
              <a:t>Implemented VoiceOver gestures on Microsoft Surface</a:t>
            </a:r>
            <a:br>
              <a:rPr lang="en-US" dirty="0" smtClean="0"/>
            </a:br>
            <a:endParaRPr lang="en-US" dirty="0" smtClean="0"/>
          </a:p>
          <a:p>
            <a:pPr lvl="1"/>
            <a:r>
              <a:rPr lang="en-US" dirty="0" smtClean="0"/>
              <a:t>Use directional swipes to browse through items on screen</a:t>
            </a:r>
            <a:br>
              <a:rPr lang="en-US" dirty="0" smtClean="0"/>
            </a:br>
            <a:endParaRPr lang="en-US" dirty="0" smtClean="0"/>
          </a:p>
          <a:p>
            <a:pPr lvl="1"/>
            <a:r>
              <a:rPr lang="en-US" dirty="0" smtClean="0"/>
              <a:t>Can also directly touch the screen to browse</a:t>
            </a:r>
          </a:p>
          <a:p>
            <a:pPr lvl="1"/>
            <a:endParaRPr lang="en-US" dirty="0" smtClean="0"/>
          </a:p>
          <a:p>
            <a:pPr lvl="1"/>
            <a:endParaRPr lang="en-US" dirty="0"/>
          </a:p>
        </p:txBody>
      </p:sp>
      <p:sp>
        <p:nvSpPr>
          <p:cNvPr id="2" name="Slide Number Placeholder 1"/>
          <p:cNvSpPr>
            <a:spLocks noGrp="1"/>
          </p:cNvSpPr>
          <p:nvPr>
            <p:ph type="sldNum" sz="quarter" idx="12"/>
          </p:nvPr>
        </p:nvSpPr>
        <p:spPr/>
        <p:txBody>
          <a:bodyPr/>
          <a:lstStyle/>
          <a:p>
            <a:fld id="{CC02CEE1-4BA7-AE41-B4FA-EC6288DCBE8B}" type="slidenum">
              <a:rPr lang="en-US" smtClean="0"/>
              <a:pPr/>
              <a:t>41</a:t>
            </a:fld>
            <a:endParaRPr lang="en-US"/>
          </a:p>
        </p:txBody>
      </p:sp>
    </p:spTree>
    <p:extLst>
      <p:ext uri="{BB962C8B-B14F-4D97-AF65-F5344CB8AC3E}">
        <p14:creationId xmlns:p14="http://schemas.microsoft.com/office/powerpoint/2010/main" val="3933207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079751" y="3809813"/>
            <a:ext cx="4064249" cy="3048187"/>
          </a:xfrm>
          <a:prstGeom prst="rect">
            <a:avLst/>
          </a:prstGeom>
        </p:spPr>
      </p:pic>
      <p:sp>
        <p:nvSpPr>
          <p:cNvPr id="2" name="Title 1"/>
          <p:cNvSpPr>
            <a:spLocks noGrp="1"/>
          </p:cNvSpPr>
          <p:nvPr>
            <p:ph type="title"/>
          </p:nvPr>
        </p:nvSpPr>
        <p:spPr/>
        <p:txBody>
          <a:bodyPr>
            <a:normAutofit/>
          </a:bodyPr>
          <a:lstStyle/>
          <a:p>
            <a:r>
              <a:rPr lang="en-US" sz="3600" dirty="0" smtClean="0"/>
              <a:t>Exploring a large surface</a:t>
            </a:r>
            <a:endParaRPr lang="en-US" sz="3600" dirty="0"/>
          </a:p>
        </p:txBody>
      </p:sp>
      <p:sp>
        <p:nvSpPr>
          <p:cNvPr id="3" name="Content Placeholder 2"/>
          <p:cNvSpPr>
            <a:spLocks noGrp="1"/>
          </p:cNvSpPr>
          <p:nvPr>
            <p:ph idx="1"/>
          </p:nvPr>
        </p:nvSpPr>
        <p:spPr>
          <a:xfrm>
            <a:off x="457200" y="1165412"/>
            <a:ext cx="3879064" cy="5378823"/>
          </a:xfrm>
        </p:spPr>
        <p:txBody>
          <a:bodyPr>
            <a:normAutofit fontScale="92500" lnSpcReduction="10000"/>
          </a:bodyPr>
          <a:lstStyle/>
          <a:p>
            <a:r>
              <a:rPr lang="en-US" sz="2600" dirty="0" smtClean="0"/>
              <a:t>Large space makes search more difficult</a:t>
            </a:r>
          </a:p>
          <a:p>
            <a:endParaRPr lang="en-US" sz="2600" dirty="0" smtClean="0"/>
          </a:p>
          <a:p>
            <a:r>
              <a:rPr lang="en-US" sz="2600" dirty="0" smtClean="0"/>
              <a:t>Location and spatial layout important</a:t>
            </a:r>
          </a:p>
          <a:p>
            <a:pPr lvl="1"/>
            <a:r>
              <a:rPr lang="en-US" sz="2200" dirty="0" smtClean="0"/>
              <a:t>Maps, games</a:t>
            </a:r>
          </a:p>
          <a:p>
            <a:endParaRPr lang="en-US" sz="2600" i="1" dirty="0"/>
          </a:p>
          <a:p>
            <a:r>
              <a:rPr lang="en-US" sz="2600" dirty="0" smtClean="0"/>
              <a:t>Current techniques </a:t>
            </a:r>
            <a:r>
              <a:rPr lang="en-US" sz="2600" i="1" dirty="0" smtClean="0"/>
              <a:t>(e.g., </a:t>
            </a:r>
            <a:r>
              <a:rPr lang="en-US" sz="2600" dirty="0" smtClean="0"/>
              <a:t>VoiceOver) support browsing lists, but do not provide much spatial information</a:t>
            </a:r>
          </a:p>
          <a:p>
            <a:endParaRPr lang="en-US" sz="2600" dirty="0"/>
          </a:p>
          <a:p>
            <a:r>
              <a:rPr lang="en-US" sz="2600" dirty="0" smtClean="0"/>
              <a:t>Can we do better?</a:t>
            </a:r>
            <a:endParaRPr lang="en-US" sz="2600" dirty="0"/>
          </a:p>
        </p:txBody>
      </p:sp>
      <p:sp>
        <p:nvSpPr>
          <p:cNvPr id="4" name="Slide Number Placeholder 3"/>
          <p:cNvSpPr>
            <a:spLocks noGrp="1"/>
          </p:cNvSpPr>
          <p:nvPr>
            <p:ph type="sldNum" sz="quarter" idx="12"/>
          </p:nvPr>
        </p:nvSpPr>
        <p:spPr/>
        <p:txBody>
          <a:bodyPr/>
          <a:lstStyle/>
          <a:p>
            <a:fld id="{CC02CEE1-4BA7-AE41-B4FA-EC6288DCBE8B}" type="slidenum">
              <a:rPr lang="en-US" smtClean="0">
                <a:solidFill>
                  <a:schemeClr val="tx1"/>
                </a:solidFill>
              </a:rPr>
              <a:pPr/>
              <a:t>42</a:t>
            </a:fld>
            <a:endParaRPr lang="en-US" dirty="0">
              <a:solidFill>
                <a:schemeClr val="tx1"/>
              </a:solidFill>
            </a:endParaRPr>
          </a:p>
        </p:txBody>
      </p:sp>
      <p:pic>
        <p:nvPicPr>
          <p:cNvPr id="6" name="Picture 5"/>
          <p:cNvPicPr>
            <a:picLocks noChangeAspect="1"/>
          </p:cNvPicPr>
          <p:nvPr/>
        </p:nvPicPr>
        <p:blipFill>
          <a:blip r:embed="rId3"/>
          <a:stretch>
            <a:fillRect/>
          </a:stretch>
        </p:blipFill>
        <p:spPr>
          <a:xfrm>
            <a:off x="5704028" y="772274"/>
            <a:ext cx="3439972" cy="2588579"/>
          </a:xfrm>
          <a:prstGeom prst="rect">
            <a:avLst/>
          </a:prstGeom>
        </p:spPr>
      </p:pic>
    </p:spTree>
    <p:extLst>
      <p:ext uri="{BB962C8B-B14F-4D97-AF65-F5344CB8AC3E}">
        <p14:creationId xmlns:p14="http://schemas.microsoft.com/office/powerpoint/2010/main" val="9980958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472"/>
            <a:ext cx="8229600" cy="1090704"/>
          </a:xfrm>
        </p:spPr>
        <p:txBody>
          <a:bodyPr>
            <a:normAutofit/>
          </a:bodyPr>
          <a:lstStyle/>
          <a:p>
            <a:r>
              <a:rPr lang="en-US" dirty="0" smtClean="0"/>
              <a:t>Slide Rule</a:t>
            </a:r>
            <a:endParaRPr lang="en-US" sz="2700" dirty="0">
              <a:solidFill>
                <a:schemeClr val="bg1">
                  <a:lumMod val="50000"/>
                  <a:lumOff val="50000"/>
                </a:schemeClr>
              </a:solidFill>
            </a:endParaRPr>
          </a:p>
        </p:txBody>
      </p:sp>
      <p:sp>
        <p:nvSpPr>
          <p:cNvPr id="3" name="Content Placeholder 2"/>
          <p:cNvSpPr>
            <a:spLocks noGrp="1"/>
          </p:cNvSpPr>
          <p:nvPr>
            <p:ph idx="1"/>
          </p:nvPr>
        </p:nvSpPr>
        <p:spPr>
          <a:xfrm>
            <a:off x="457202" y="1372562"/>
            <a:ext cx="4392230" cy="5156732"/>
          </a:xfrm>
        </p:spPr>
        <p:txBody>
          <a:bodyPr>
            <a:normAutofit/>
          </a:bodyPr>
          <a:lstStyle/>
          <a:p>
            <a:r>
              <a:rPr lang="en-US" sz="2800" dirty="0" smtClean="0"/>
              <a:t>How can existing touch screen-based mobile devices be </a:t>
            </a:r>
            <a:r>
              <a:rPr lang="en-US" sz="2800" dirty="0" smtClean="0">
                <a:solidFill>
                  <a:srgbClr val="48D958"/>
                </a:solidFill>
              </a:rPr>
              <a:t>redesigned</a:t>
            </a:r>
            <a:r>
              <a:rPr lang="en-US" sz="2800" dirty="0" smtClean="0"/>
              <a:t> to support the abilities of blind people?</a:t>
            </a:r>
          </a:p>
          <a:p>
            <a:endParaRPr lang="en-US" sz="2800" dirty="0" smtClean="0"/>
          </a:p>
          <a:p>
            <a:r>
              <a:rPr lang="en-US" sz="2800" dirty="0" smtClean="0"/>
              <a:t>Developed a prototype with accessible multi-touch interaction techniques</a:t>
            </a:r>
          </a:p>
        </p:txBody>
      </p:sp>
      <p:sp>
        <p:nvSpPr>
          <p:cNvPr id="4" name="Slide Number Placeholder 3"/>
          <p:cNvSpPr>
            <a:spLocks noGrp="1"/>
          </p:cNvSpPr>
          <p:nvPr>
            <p:ph type="sldNum" sz="quarter" idx="12"/>
          </p:nvPr>
        </p:nvSpPr>
        <p:spPr/>
        <p:txBody>
          <a:bodyPr/>
          <a:lstStyle/>
          <a:p>
            <a:fld id="{7465D6B4-1451-4A0C-B682-1340489052C1}" type="slidenum">
              <a:rPr lang="en-US" smtClean="0"/>
              <a:pPr/>
              <a:t>43</a:t>
            </a:fld>
            <a:endParaRPr lang="en-US"/>
          </a:p>
        </p:txBody>
      </p:sp>
      <p:pic>
        <p:nvPicPr>
          <p:cNvPr id="6" name="Picture 5" descr="slideruleuw.JPG"/>
          <p:cNvPicPr>
            <a:picLocks noChangeAspect="1"/>
          </p:cNvPicPr>
          <p:nvPr/>
        </p:nvPicPr>
        <p:blipFill rotWithShape="1">
          <a:blip r:embed="rId3" cstate="screen">
            <a:extLst>
              <a:ext uri="{28A0092B-C50C-407E-A947-70E740481C1C}">
                <a14:useLocalDpi xmlns:a14="http://schemas.microsoft.com/office/drawing/2010/main"/>
              </a:ext>
            </a:extLst>
          </a:blip>
          <a:srcRect t="7781"/>
          <a:stretch/>
        </p:blipFill>
        <p:spPr>
          <a:xfrm>
            <a:off x="5550249" y="320692"/>
            <a:ext cx="3293434" cy="3278360"/>
          </a:xfrm>
          <a:prstGeom prst="rect">
            <a:avLst/>
          </a:prstGeom>
        </p:spPr>
      </p:pic>
      <p:sp>
        <p:nvSpPr>
          <p:cNvPr id="7" name="TextBox 6"/>
          <p:cNvSpPr txBox="1"/>
          <p:nvPr/>
        </p:nvSpPr>
        <p:spPr>
          <a:xfrm>
            <a:off x="5550250" y="3851283"/>
            <a:ext cx="3404520" cy="2554545"/>
          </a:xfrm>
          <a:prstGeom prst="rect">
            <a:avLst/>
          </a:prstGeom>
          <a:noFill/>
        </p:spPr>
        <p:txBody>
          <a:bodyPr wrap="square" rtlCol="0">
            <a:spAutoFit/>
          </a:bodyPr>
          <a:lstStyle/>
          <a:p>
            <a:r>
              <a:rPr lang="en-US" sz="1600" dirty="0">
                <a:solidFill>
                  <a:srgbClr val="7F7F7F"/>
                </a:solidFill>
                <a:latin typeface="Gill Sans"/>
                <a:cs typeface="Gill Sans"/>
              </a:rPr>
              <a:t>Kane, </a:t>
            </a:r>
            <a:r>
              <a:rPr lang="en-US" sz="1600" dirty="0" smtClean="0">
                <a:solidFill>
                  <a:srgbClr val="7F7F7F"/>
                </a:solidFill>
                <a:latin typeface="Gill Sans"/>
                <a:cs typeface="Gill Sans"/>
              </a:rPr>
              <a:t>S.K.</a:t>
            </a:r>
            <a:r>
              <a:rPr lang="en-US" sz="1600" dirty="0">
                <a:solidFill>
                  <a:srgbClr val="7F7F7F"/>
                </a:solidFill>
                <a:latin typeface="Gill Sans"/>
                <a:cs typeface="Gill Sans"/>
              </a:rPr>
              <a:t>, </a:t>
            </a:r>
            <a:r>
              <a:rPr lang="en-US" sz="1600" dirty="0" err="1">
                <a:solidFill>
                  <a:srgbClr val="7F7F7F"/>
                </a:solidFill>
                <a:latin typeface="Gill Sans"/>
                <a:cs typeface="Gill Sans"/>
              </a:rPr>
              <a:t>Bigham</a:t>
            </a:r>
            <a:r>
              <a:rPr lang="en-US" sz="1600" dirty="0">
                <a:solidFill>
                  <a:srgbClr val="7F7F7F"/>
                </a:solidFill>
                <a:latin typeface="Gill Sans"/>
                <a:cs typeface="Gill Sans"/>
              </a:rPr>
              <a:t>, J.P. and Wobbrock, J.O. (2008). Slide Rule: Making mobile touch screens accessible to blind people using multi-touch interaction techniques. </a:t>
            </a:r>
            <a:r>
              <a:rPr lang="en-US" sz="1600" i="1" dirty="0">
                <a:solidFill>
                  <a:srgbClr val="7F7F7F"/>
                </a:solidFill>
                <a:latin typeface="Gill Sans"/>
                <a:cs typeface="Gill Sans"/>
              </a:rPr>
              <a:t>Proceedings of</a:t>
            </a:r>
            <a:r>
              <a:rPr lang="en-US" sz="1600" dirty="0">
                <a:solidFill>
                  <a:srgbClr val="7F7F7F"/>
                </a:solidFill>
                <a:latin typeface="Gill Sans"/>
                <a:cs typeface="Gill Sans"/>
              </a:rPr>
              <a:t> </a:t>
            </a:r>
            <a:r>
              <a:rPr lang="en-US" sz="1600" i="1" dirty="0" smtClean="0">
                <a:solidFill>
                  <a:srgbClr val="7F7F7F"/>
                </a:solidFill>
                <a:latin typeface="Gill Sans"/>
                <a:cs typeface="Gill Sans"/>
              </a:rPr>
              <a:t>ASSETS </a:t>
            </a:r>
            <a:r>
              <a:rPr lang="fr-FR" sz="1600" i="1" dirty="0" smtClean="0">
                <a:solidFill>
                  <a:srgbClr val="7F7F7F"/>
                </a:solidFill>
                <a:latin typeface="Gill Sans"/>
                <a:cs typeface="Gill Sans"/>
              </a:rPr>
              <a:t>’</a:t>
            </a:r>
            <a:r>
              <a:rPr lang="en-US" sz="1600" i="1" dirty="0" smtClean="0">
                <a:solidFill>
                  <a:srgbClr val="7F7F7F"/>
                </a:solidFill>
                <a:latin typeface="Gill Sans"/>
                <a:cs typeface="Gill Sans"/>
              </a:rPr>
              <a:t>08.</a:t>
            </a:r>
          </a:p>
          <a:p>
            <a:endParaRPr lang="en-US" sz="1600" dirty="0" smtClean="0">
              <a:solidFill>
                <a:srgbClr val="7F7F7F"/>
              </a:solidFill>
              <a:latin typeface="Gill Sans"/>
              <a:cs typeface="Gill Sans"/>
            </a:endParaRPr>
          </a:p>
          <a:p>
            <a:r>
              <a:rPr lang="en-US" sz="1600" dirty="0" smtClean="0">
                <a:solidFill>
                  <a:srgbClr val="7F7F7F"/>
                </a:solidFill>
                <a:latin typeface="Gill Sans"/>
                <a:cs typeface="Gill Sans"/>
              </a:rPr>
              <a:t>Related work: </a:t>
            </a:r>
            <a:r>
              <a:rPr lang="en-US" sz="1600" dirty="0" err="1" smtClean="0">
                <a:solidFill>
                  <a:srgbClr val="7F7F7F"/>
                </a:solidFill>
                <a:latin typeface="Gill Sans"/>
                <a:cs typeface="Gill Sans"/>
              </a:rPr>
              <a:t>Vanderheiden</a:t>
            </a:r>
            <a:r>
              <a:rPr lang="en-US" sz="1600" dirty="0" smtClean="0">
                <a:solidFill>
                  <a:srgbClr val="7F7F7F"/>
                </a:solidFill>
                <a:latin typeface="Gill Sans"/>
                <a:cs typeface="Gill Sans"/>
              </a:rPr>
              <a:t> 1996; Wells and Landau 2003; </a:t>
            </a:r>
            <a:r>
              <a:rPr lang="en-US" sz="1600" dirty="0" err="1" smtClean="0">
                <a:solidFill>
                  <a:srgbClr val="7F7F7F"/>
                </a:solidFill>
                <a:latin typeface="Gill Sans"/>
                <a:cs typeface="Gill Sans"/>
              </a:rPr>
              <a:t>Yfantidis</a:t>
            </a:r>
            <a:r>
              <a:rPr lang="en-US" sz="1600" dirty="0" smtClean="0">
                <a:solidFill>
                  <a:srgbClr val="7F7F7F"/>
                </a:solidFill>
                <a:latin typeface="Gill Sans"/>
                <a:cs typeface="Gill Sans"/>
              </a:rPr>
              <a:t> </a:t>
            </a:r>
            <a:r>
              <a:rPr lang="en-US" sz="1600" dirty="0">
                <a:solidFill>
                  <a:srgbClr val="7F7F7F"/>
                </a:solidFill>
                <a:latin typeface="Gill Sans"/>
                <a:cs typeface="Gill Sans"/>
              </a:rPr>
              <a:t>and </a:t>
            </a:r>
            <a:r>
              <a:rPr lang="en-US" sz="1600" dirty="0" err="1" smtClean="0">
                <a:solidFill>
                  <a:srgbClr val="7F7F7F"/>
                </a:solidFill>
                <a:latin typeface="Gill Sans"/>
                <a:cs typeface="Gill Sans"/>
              </a:rPr>
              <a:t>Evreinov</a:t>
            </a:r>
            <a:r>
              <a:rPr lang="en-US" sz="1600" dirty="0" smtClean="0">
                <a:solidFill>
                  <a:srgbClr val="7F7F7F"/>
                </a:solidFill>
                <a:latin typeface="Gill Sans"/>
                <a:cs typeface="Gill Sans"/>
              </a:rPr>
              <a:t> 2006; Sanchez </a:t>
            </a:r>
            <a:r>
              <a:rPr lang="en-US" sz="1600" dirty="0">
                <a:solidFill>
                  <a:srgbClr val="7F7F7F"/>
                </a:solidFill>
                <a:latin typeface="Gill Sans"/>
                <a:cs typeface="Gill Sans"/>
              </a:rPr>
              <a:t>and </a:t>
            </a:r>
            <a:r>
              <a:rPr lang="en-US" sz="1600" dirty="0" err="1" smtClean="0">
                <a:solidFill>
                  <a:srgbClr val="7F7F7F"/>
                </a:solidFill>
                <a:latin typeface="Gill Sans"/>
                <a:cs typeface="Gill Sans"/>
              </a:rPr>
              <a:t>Aguayo</a:t>
            </a:r>
            <a:r>
              <a:rPr lang="en-US" sz="1600" dirty="0" smtClean="0">
                <a:solidFill>
                  <a:srgbClr val="7F7F7F"/>
                </a:solidFill>
                <a:latin typeface="Gill Sans"/>
                <a:cs typeface="Gill Sans"/>
              </a:rPr>
              <a:t> 2007; </a:t>
            </a:r>
            <a:r>
              <a:rPr lang="en-US" sz="1600" dirty="0" err="1" smtClean="0">
                <a:solidFill>
                  <a:srgbClr val="7F7F7F"/>
                </a:solidFill>
                <a:latin typeface="Gill Sans"/>
                <a:cs typeface="Gill Sans"/>
              </a:rPr>
              <a:t>Guerriero</a:t>
            </a:r>
            <a:r>
              <a:rPr lang="en-US" sz="1600" dirty="0" smtClean="0">
                <a:solidFill>
                  <a:srgbClr val="7F7F7F"/>
                </a:solidFill>
                <a:latin typeface="Gill Sans"/>
                <a:cs typeface="Gill Sans"/>
              </a:rPr>
              <a:t> </a:t>
            </a:r>
            <a:r>
              <a:rPr lang="en-US" sz="1600" i="1" dirty="0">
                <a:solidFill>
                  <a:srgbClr val="7F7F7F"/>
                </a:solidFill>
                <a:latin typeface="Gill Sans"/>
                <a:cs typeface="Gill Sans"/>
              </a:rPr>
              <a:t>et </a:t>
            </a:r>
            <a:r>
              <a:rPr lang="en-US" sz="1600" i="1" dirty="0" smtClean="0">
                <a:solidFill>
                  <a:srgbClr val="7F7F7F"/>
                </a:solidFill>
                <a:latin typeface="Gill Sans"/>
                <a:cs typeface="Gill Sans"/>
              </a:rPr>
              <a:t>al.</a:t>
            </a:r>
            <a:r>
              <a:rPr lang="en-US" sz="1600" dirty="0" smtClean="0">
                <a:solidFill>
                  <a:srgbClr val="7F7F7F"/>
                </a:solidFill>
                <a:latin typeface="Gill Sans"/>
                <a:cs typeface="Gill Sans"/>
              </a:rPr>
              <a:t> </a:t>
            </a:r>
            <a:r>
              <a:rPr lang="en-US" sz="1600" dirty="0">
                <a:solidFill>
                  <a:srgbClr val="7F7F7F"/>
                </a:solidFill>
                <a:latin typeface="Gill Sans"/>
                <a:cs typeface="Gill Sans"/>
              </a:rPr>
              <a:t>2008</a:t>
            </a:r>
          </a:p>
        </p:txBody>
      </p:sp>
    </p:spTree>
    <p:extLst>
      <p:ext uri="{BB962C8B-B14F-4D97-AF65-F5344CB8AC3E}">
        <p14:creationId xmlns:p14="http://schemas.microsoft.com/office/powerpoint/2010/main" val="170623476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472"/>
            <a:ext cx="8229600" cy="6221878"/>
          </a:xfrm>
        </p:spPr>
        <p:txBody>
          <a:bodyPr>
            <a:normAutofit/>
          </a:bodyPr>
          <a:lstStyle/>
          <a:p>
            <a:r>
              <a:rPr lang="en-US" dirty="0" smtClean="0"/>
              <a:t>Redesigning the </a:t>
            </a:r>
            <a:br>
              <a:rPr lang="en-US" dirty="0" smtClean="0"/>
            </a:br>
            <a:r>
              <a:rPr lang="en-US" dirty="0" smtClean="0"/>
              <a:t>touch interface</a:t>
            </a:r>
            <a:endParaRPr lang="en-US" dirty="0"/>
          </a:p>
        </p:txBody>
      </p:sp>
      <p:sp>
        <p:nvSpPr>
          <p:cNvPr id="4" name="Slide Number Placeholder 3"/>
          <p:cNvSpPr>
            <a:spLocks noGrp="1"/>
          </p:cNvSpPr>
          <p:nvPr>
            <p:ph type="sldNum" sz="quarter" idx="12"/>
          </p:nvPr>
        </p:nvSpPr>
        <p:spPr/>
        <p:txBody>
          <a:bodyPr/>
          <a:lstStyle/>
          <a:p>
            <a:fld id="{CC02CEE1-4BA7-AE41-B4FA-EC6288DCBE8B}" type="slidenum">
              <a:rPr lang="en-US" smtClean="0"/>
              <a:pPr/>
              <a:t>44</a:t>
            </a:fld>
            <a:endParaRPr lang="en-US"/>
          </a:p>
        </p:txBody>
      </p:sp>
      <p:pic>
        <p:nvPicPr>
          <p:cNvPr id="15" name="Picture 14"/>
          <p:cNvPicPr>
            <a:picLocks noChangeAspect="1"/>
          </p:cNvPicPr>
          <p:nvPr/>
        </p:nvPicPr>
        <p:blipFill>
          <a:blip r:embed="rId3"/>
          <a:stretch>
            <a:fillRect/>
          </a:stretch>
        </p:blipFill>
        <p:spPr>
          <a:xfrm>
            <a:off x="5392993" y="474529"/>
            <a:ext cx="3293807" cy="6126163"/>
          </a:xfrm>
          <a:prstGeom prst="rect">
            <a:avLst/>
          </a:prstGeom>
        </p:spPr>
      </p:pic>
    </p:spTree>
    <p:extLst>
      <p:ext uri="{BB962C8B-B14F-4D97-AF65-F5344CB8AC3E}">
        <p14:creationId xmlns:p14="http://schemas.microsoft.com/office/powerpoint/2010/main" val="392187723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lstStyle/>
          <a:p>
            <a:r>
              <a:rPr lang="en-US" dirty="0" smtClean="0"/>
              <a:t>Hunting and pecking for icons</a:t>
            </a:r>
          </a:p>
          <a:p>
            <a:pPr marL="0" indent="0">
              <a:buNone/>
            </a:pPr>
            <a:endParaRPr lang="en-US" dirty="0"/>
          </a:p>
        </p:txBody>
      </p:sp>
      <p:sp>
        <p:nvSpPr>
          <p:cNvPr id="4" name="Slide Number Placeholder 3"/>
          <p:cNvSpPr>
            <a:spLocks noGrp="1"/>
          </p:cNvSpPr>
          <p:nvPr>
            <p:ph type="sldNum" sz="quarter" idx="12"/>
          </p:nvPr>
        </p:nvSpPr>
        <p:spPr/>
        <p:txBody>
          <a:bodyPr/>
          <a:lstStyle/>
          <a:p>
            <a:fld id="{CC02CEE1-4BA7-AE41-B4FA-EC6288DCBE8B}" type="slidenum">
              <a:rPr lang="en-US" smtClean="0"/>
              <a:pPr/>
              <a:t>45</a:t>
            </a:fld>
            <a:endParaRPr lang="en-US"/>
          </a:p>
        </p:txBody>
      </p:sp>
      <p:pic>
        <p:nvPicPr>
          <p:cNvPr id="15" name="Picture 14"/>
          <p:cNvPicPr>
            <a:picLocks noChangeAspect="1"/>
          </p:cNvPicPr>
          <p:nvPr/>
        </p:nvPicPr>
        <p:blipFill>
          <a:blip r:embed="rId3"/>
          <a:stretch>
            <a:fillRect/>
          </a:stretch>
        </p:blipFill>
        <p:spPr>
          <a:xfrm>
            <a:off x="5392993" y="474529"/>
            <a:ext cx="3293807" cy="6126163"/>
          </a:xfrm>
          <a:prstGeom prst="rect">
            <a:avLst/>
          </a:prstGeom>
        </p:spPr>
      </p:pic>
      <p:sp>
        <p:nvSpPr>
          <p:cNvPr id="2" name="Rectangle 1"/>
          <p:cNvSpPr/>
          <p:nvPr/>
        </p:nvSpPr>
        <p:spPr>
          <a:xfrm>
            <a:off x="5819226" y="1786463"/>
            <a:ext cx="614019" cy="683882"/>
          </a:xfrm>
          <a:prstGeom prst="rect">
            <a:avLst/>
          </a:prstGeom>
          <a:noFill/>
          <a:ln w="25400">
            <a:solidFill>
              <a:srgbClr val="48D9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433245" y="1786463"/>
            <a:ext cx="614019" cy="683882"/>
          </a:xfrm>
          <a:prstGeom prst="rect">
            <a:avLst/>
          </a:prstGeom>
          <a:noFill/>
          <a:ln w="25400">
            <a:solidFill>
              <a:srgbClr val="48D9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047264" y="1785338"/>
            <a:ext cx="614019" cy="683882"/>
          </a:xfrm>
          <a:prstGeom prst="rect">
            <a:avLst/>
          </a:prstGeom>
          <a:noFill/>
          <a:ln w="25400">
            <a:solidFill>
              <a:srgbClr val="48D9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661283" y="1785338"/>
            <a:ext cx="614019" cy="683882"/>
          </a:xfrm>
          <a:prstGeom prst="rect">
            <a:avLst/>
          </a:prstGeom>
          <a:noFill/>
          <a:ln w="25400">
            <a:solidFill>
              <a:srgbClr val="48D9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65765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lstStyle/>
          <a:p>
            <a:r>
              <a:rPr lang="en-US" dirty="0" smtClean="0">
                <a:solidFill>
                  <a:srgbClr val="7F7F7F"/>
                </a:solidFill>
              </a:rPr>
              <a:t>Hunting and pecking for icons</a:t>
            </a:r>
          </a:p>
          <a:p>
            <a:pPr marL="0" indent="0">
              <a:buNone/>
            </a:pPr>
            <a:endParaRPr lang="en-US" dirty="0" smtClean="0"/>
          </a:p>
          <a:p>
            <a:r>
              <a:rPr lang="en-US" dirty="0" smtClean="0"/>
              <a:t>Unused screen space</a:t>
            </a:r>
            <a:endParaRPr lang="en-US" dirty="0"/>
          </a:p>
        </p:txBody>
      </p:sp>
      <p:sp>
        <p:nvSpPr>
          <p:cNvPr id="4" name="Slide Number Placeholder 3"/>
          <p:cNvSpPr>
            <a:spLocks noGrp="1"/>
          </p:cNvSpPr>
          <p:nvPr>
            <p:ph type="sldNum" sz="quarter" idx="12"/>
          </p:nvPr>
        </p:nvSpPr>
        <p:spPr/>
        <p:txBody>
          <a:bodyPr/>
          <a:lstStyle/>
          <a:p>
            <a:fld id="{CC02CEE1-4BA7-AE41-B4FA-EC6288DCBE8B}" type="slidenum">
              <a:rPr lang="en-US" smtClean="0"/>
              <a:pPr/>
              <a:t>46</a:t>
            </a:fld>
            <a:endParaRPr lang="en-US"/>
          </a:p>
        </p:txBody>
      </p:sp>
      <p:pic>
        <p:nvPicPr>
          <p:cNvPr id="15" name="Picture 14"/>
          <p:cNvPicPr>
            <a:picLocks noChangeAspect="1"/>
          </p:cNvPicPr>
          <p:nvPr/>
        </p:nvPicPr>
        <p:blipFill>
          <a:blip r:embed="rId3"/>
          <a:stretch>
            <a:fillRect/>
          </a:stretch>
        </p:blipFill>
        <p:spPr>
          <a:xfrm>
            <a:off x="5392993" y="474529"/>
            <a:ext cx="3293807" cy="6126163"/>
          </a:xfrm>
          <a:prstGeom prst="rect">
            <a:avLst/>
          </a:prstGeom>
        </p:spPr>
      </p:pic>
      <p:sp>
        <p:nvSpPr>
          <p:cNvPr id="2" name="Rectangle 1"/>
          <p:cNvSpPr/>
          <p:nvPr/>
        </p:nvSpPr>
        <p:spPr>
          <a:xfrm>
            <a:off x="5819226" y="2484302"/>
            <a:ext cx="2428167" cy="2777393"/>
          </a:xfrm>
          <a:prstGeom prst="rect">
            <a:avLst/>
          </a:prstGeom>
          <a:solidFill>
            <a:srgbClr val="48D958">
              <a:alpha val="37000"/>
            </a:srgbClr>
          </a:solid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772987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lstStyle/>
          <a:p>
            <a:r>
              <a:rPr lang="en-US" dirty="0" smtClean="0">
                <a:solidFill>
                  <a:srgbClr val="7F7F7F"/>
                </a:solidFill>
              </a:rPr>
              <a:t>Hunting and pecking for icons</a:t>
            </a:r>
          </a:p>
          <a:p>
            <a:pPr marL="0" indent="0">
              <a:buNone/>
            </a:pPr>
            <a:endParaRPr lang="en-US" dirty="0" smtClean="0"/>
          </a:p>
          <a:p>
            <a:r>
              <a:rPr lang="en-US" dirty="0" smtClean="0">
                <a:solidFill>
                  <a:schemeClr val="bg1">
                    <a:lumMod val="50000"/>
                    <a:lumOff val="50000"/>
                  </a:schemeClr>
                </a:solidFill>
              </a:rPr>
              <a:t>Unused screen space</a:t>
            </a:r>
          </a:p>
          <a:p>
            <a:endParaRPr lang="en-US" dirty="0"/>
          </a:p>
          <a:p>
            <a:r>
              <a:rPr lang="en-US" dirty="0" smtClean="0"/>
              <a:t>Accidental activation</a:t>
            </a:r>
            <a:endParaRPr lang="en-US" dirty="0"/>
          </a:p>
        </p:txBody>
      </p:sp>
      <p:sp>
        <p:nvSpPr>
          <p:cNvPr id="4" name="Slide Number Placeholder 3"/>
          <p:cNvSpPr>
            <a:spLocks noGrp="1"/>
          </p:cNvSpPr>
          <p:nvPr>
            <p:ph type="sldNum" sz="quarter" idx="12"/>
          </p:nvPr>
        </p:nvSpPr>
        <p:spPr/>
        <p:txBody>
          <a:bodyPr/>
          <a:lstStyle/>
          <a:p>
            <a:fld id="{CC02CEE1-4BA7-AE41-B4FA-EC6288DCBE8B}" type="slidenum">
              <a:rPr lang="en-US" smtClean="0"/>
              <a:pPr/>
              <a:t>47</a:t>
            </a:fld>
            <a:endParaRPr lang="en-US"/>
          </a:p>
        </p:txBody>
      </p:sp>
      <p:pic>
        <p:nvPicPr>
          <p:cNvPr id="15" name="Picture 14"/>
          <p:cNvPicPr>
            <a:picLocks noChangeAspect="1"/>
          </p:cNvPicPr>
          <p:nvPr/>
        </p:nvPicPr>
        <p:blipFill>
          <a:blip r:embed="rId3"/>
          <a:stretch>
            <a:fillRect/>
          </a:stretch>
        </p:blipFill>
        <p:spPr>
          <a:xfrm>
            <a:off x="5392993" y="474529"/>
            <a:ext cx="3293807" cy="6126163"/>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08044" y="1578988"/>
            <a:ext cx="2668324" cy="4003059"/>
          </a:xfrm>
          <a:prstGeom prst="rect">
            <a:avLst/>
          </a:prstGeom>
        </p:spPr>
      </p:pic>
      <p:pic>
        <p:nvPicPr>
          <p:cNvPr id="7" name="Picture 6"/>
          <p:cNvPicPr>
            <a:picLocks noChangeAspect="1"/>
          </p:cNvPicPr>
          <p:nvPr/>
        </p:nvPicPr>
        <p:blipFill>
          <a:blip r:embed="rId5"/>
          <a:stretch>
            <a:fillRect/>
          </a:stretch>
        </p:blipFill>
        <p:spPr>
          <a:xfrm>
            <a:off x="6959600" y="1302282"/>
            <a:ext cx="1727200" cy="876300"/>
          </a:xfrm>
          <a:prstGeom prst="rect">
            <a:avLst/>
          </a:prstGeom>
        </p:spPr>
      </p:pic>
    </p:spTree>
    <p:extLst>
      <p:ext uri="{BB962C8B-B14F-4D97-AF65-F5344CB8AC3E}">
        <p14:creationId xmlns:p14="http://schemas.microsoft.com/office/powerpoint/2010/main" val="131072816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86000"/>
          </a:blip>
          <a:stretch>
            <a:fillRect/>
          </a:stretch>
        </p:blipFill>
        <p:spPr>
          <a:xfrm>
            <a:off x="5418149" y="497749"/>
            <a:ext cx="3225800" cy="5956300"/>
          </a:xfrm>
          <a:prstGeom prst="rect">
            <a:avLst/>
          </a:prstGeom>
        </p:spPr>
      </p:pic>
      <p:sp>
        <p:nvSpPr>
          <p:cNvPr id="3" name="Title 2"/>
          <p:cNvSpPr>
            <a:spLocks noGrp="1"/>
          </p:cNvSpPr>
          <p:nvPr>
            <p:ph type="title"/>
          </p:nvPr>
        </p:nvSpPr>
        <p:spPr/>
        <p:txBody>
          <a:bodyPr/>
          <a:lstStyle/>
          <a:p>
            <a:r>
              <a:rPr lang="en-US" dirty="0" smtClean="0"/>
              <a:t>Slide Rule</a:t>
            </a:r>
            <a:endParaRPr lang="en-US" dirty="0"/>
          </a:p>
        </p:txBody>
      </p:sp>
      <p:sp>
        <p:nvSpPr>
          <p:cNvPr id="6" name="Content Placeholder 5"/>
          <p:cNvSpPr>
            <a:spLocks noGrp="1"/>
          </p:cNvSpPr>
          <p:nvPr>
            <p:ph sz="half" idx="1"/>
          </p:nvPr>
        </p:nvSpPr>
        <p:spPr/>
        <p:txBody>
          <a:bodyPr/>
          <a:lstStyle/>
          <a:p>
            <a:r>
              <a:rPr lang="en-US" dirty="0" smtClean="0">
                <a:solidFill>
                  <a:srgbClr val="FFFFFF"/>
                </a:solidFill>
              </a:rPr>
              <a:t>Overlay screen with large buttons in a row</a:t>
            </a:r>
            <a:endParaRPr lang="en-US" dirty="0">
              <a:solidFill>
                <a:srgbClr val="FFFFFF"/>
              </a:solidFill>
            </a:endParaRPr>
          </a:p>
        </p:txBody>
      </p:sp>
      <p:sp>
        <p:nvSpPr>
          <p:cNvPr id="4" name="Slide Number Placeholder 3"/>
          <p:cNvSpPr>
            <a:spLocks noGrp="1"/>
          </p:cNvSpPr>
          <p:nvPr>
            <p:ph type="sldNum" sz="quarter" idx="12"/>
          </p:nvPr>
        </p:nvSpPr>
        <p:spPr/>
        <p:txBody>
          <a:bodyPr/>
          <a:lstStyle/>
          <a:p>
            <a:fld id="{CC02CEE1-4BA7-AE41-B4FA-EC6288DCBE8B}" type="slidenum">
              <a:rPr lang="en-US" smtClean="0"/>
              <a:pPr/>
              <a:t>48</a:t>
            </a:fld>
            <a:endParaRPr lang="en-US"/>
          </a:p>
        </p:txBody>
      </p:sp>
    </p:spTree>
    <p:extLst>
      <p:ext uri="{BB962C8B-B14F-4D97-AF65-F5344CB8AC3E}">
        <p14:creationId xmlns:p14="http://schemas.microsoft.com/office/powerpoint/2010/main" val="55229207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4112290" y="500326"/>
            <a:ext cx="5003800" cy="6502400"/>
          </a:xfrm>
          <a:prstGeom prst="rect">
            <a:avLst/>
          </a:prstGeom>
        </p:spPr>
      </p:pic>
      <p:sp>
        <p:nvSpPr>
          <p:cNvPr id="3" name="Title 2"/>
          <p:cNvSpPr>
            <a:spLocks noGrp="1"/>
          </p:cNvSpPr>
          <p:nvPr>
            <p:ph type="title"/>
          </p:nvPr>
        </p:nvSpPr>
        <p:spPr/>
        <p:txBody>
          <a:bodyPr/>
          <a:lstStyle/>
          <a:p>
            <a:r>
              <a:rPr lang="en-US" dirty="0" smtClean="0"/>
              <a:t>Slide Rule</a:t>
            </a:r>
            <a:endParaRPr lang="en-US" dirty="0"/>
          </a:p>
        </p:txBody>
      </p:sp>
      <p:sp>
        <p:nvSpPr>
          <p:cNvPr id="6" name="Content Placeholder 5"/>
          <p:cNvSpPr>
            <a:spLocks noGrp="1"/>
          </p:cNvSpPr>
          <p:nvPr>
            <p:ph sz="half" idx="1"/>
          </p:nvPr>
        </p:nvSpPr>
        <p:spPr/>
        <p:txBody>
          <a:bodyPr/>
          <a:lstStyle/>
          <a:p>
            <a:r>
              <a:rPr lang="en-US" dirty="0" smtClean="0">
                <a:solidFill>
                  <a:schemeClr val="bg1">
                    <a:lumMod val="50000"/>
                    <a:lumOff val="50000"/>
                  </a:schemeClr>
                </a:solidFill>
              </a:rPr>
              <a:t>Overlay screen with large buttons in a row</a:t>
            </a:r>
          </a:p>
          <a:p>
            <a:endParaRPr lang="en-US" dirty="0">
              <a:solidFill>
                <a:srgbClr val="FFFFFF"/>
              </a:solidFill>
            </a:endParaRPr>
          </a:p>
          <a:p>
            <a:r>
              <a:rPr lang="en-US" dirty="0" smtClean="0">
                <a:solidFill>
                  <a:srgbClr val="FFFFFF"/>
                </a:solidFill>
              </a:rPr>
              <a:t>Buttons say their name when touched</a:t>
            </a:r>
            <a:endParaRPr lang="en-US" dirty="0">
              <a:solidFill>
                <a:srgbClr val="FFFFFF"/>
              </a:solidFill>
            </a:endParaRPr>
          </a:p>
        </p:txBody>
      </p:sp>
      <p:sp>
        <p:nvSpPr>
          <p:cNvPr id="4" name="Slide Number Placeholder 3"/>
          <p:cNvSpPr>
            <a:spLocks noGrp="1"/>
          </p:cNvSpPr>
          <p:nvPr>
            <p:ph type="sldNum" sz="quarter" idx="12"/>
          </p:nvPr>
        </p:nvSpPr>
        <p:spPr/>
        <p:txBody>
          <a:bodyPr/>
          <a:lstStyle/>
          <a:p>
            <a:fld id="{CC02CEE1-4BA7-AE41-B4FA-EC6288DCBE8B}" type="slidenum">
              <a:rPr lang="en-US" smtClean="0"/>
              <a:pPr/>
              <a:t>49</a:t>
            </a:fld>
            <a:endParaRPr lang="en-US"/>
          </a:p>
        </p:txBody>
      </p:sp>
    </p:spTree>
    <p:extLst>
      <p:ext uri="{BB962C8B-B14F-4D97-AF65-F5344CB8AC3E}">
        <p14:creationId xmlns:p14="http://schemas.microsoft.com/office/powerpoint/2010/main" val="152791925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471"/>
            <a:ext cx="8229600" cy="1020019"/>
          </a:xfrm>
        </p:spPr>
        <p:txBody>
          <a:bodyPr>
            <a:normAutofit/>
          </a:bodyPr>
          <a:lstStyle/>
          <a:p>
            <a:r>
              <a:rPr lang="en-US" sz="3800" dirty="0" smtClean="0"/>
              <a:t>Making touch accessible</a:t>
            </a:r>
            <a:endParaRPr lang="en-US" sz="3800" dirty="0">
              <a:solidFill>
                <a:schemeClr val="tx1">
                  <a:lumMod val="50000"/>
                </a:schemeClr>
              </a:solidFill>
            </a:endParaRPr>
          </a:p>
        </p:txBody>
      </p:sp>
      <p:sp>
        <p:nvSpPr>
          <p:cNvPr id="4" name="Slide Number Placeholder 3"/>
          <p:cNvSpPr>
            <a:spLocks noGrp="1"/>
          </p:cNvSpPr>
          <p:nvPr>
            <p:ph type="sldNum" sz="quarter" idx="12"/>
          </p:nvPr>
        </p:nvSpPr>
        <p:spPr/>
        <p:txBody>
          <a:bodyPr/>
          <a:lstStyle/>
          <a:p>
            <a:fld id="{CC02CEE1-4BA7-AE41-B4FA-EC6288DCBE8B}" type="slidenum">
              <a:rPr lang="en-US" smtClean="0"/>
              <a:pPr/>
              <a:t>5</a:t>
            </a:fld>
            <a:endParaRPr lang="en-US"/>
          </a:p>
        </p:txBody>
      </p:sp>
      <p:sp>
        <p:nvSpPr>
          <p:cNvPr id="5" name="Content Placeholder 2"/>
          <p:cNvSpPr>
            <a:spLocks noGrp="1"/>
          </p:cNvSpPr>
          <p:nvPr>
            <p:ph idx="1"/>
          </p:nvPr>
        </p:nvSpPr>
        <p:spPr>
          <a:xfrm>
            <a:off x="367396" y="1654771"/>
            <a:ext cx="5050770" cy="5066704"/>
          </a:xfrm>
        </p:spPr>
        <p:txBody>
          <a:bodyPr>
            <a:normAutofit/>
          </a:bodyPr>
          <a:lstStyle/>
          <a:p>
            <a:r>
              <a:rPr lang="en-US" sz="2800" dirty="0" smtClean="0"/>
              <a:t>Gesture input + speech output</a:t>
            </a:r>
          </a:p>
          <a:p>
            <a:endParaRPr lang="en-US" sz="1600" dirty="0"/>
          </a:p>
          <a:p>
            <a:r>
              <a:rPr lang="en-US" sz="2800" dirty="0" smtClean="0"/>
              <a:t>Gestures move cursor </a:t>
            </a:r>
            <a:r>
              <a:rPr lang="en-US" sz="2800" dirty="0" smtClean="0"/>
              <a:t>through a linear list of </a:t>
            </a:r>
            <a:r>
              <a:rPr lang="en-US" sz="2800" dirty="0" smtClean="0"/>
              <a:t>targets</a:t>
            </a:r>
            <a:endParaRPr lang="en-US" sz="2800" dirty="0" smtClean="0"/>
          </a:p>
          <a:p>
            <a:endParaRPr lang="en-US" sz="1600" dirty="0" smtClean="0"/>
          </a:p>
          <a:p>
            <a:r>
              <a:rPr lang="en-US" sz="2800" dirty="0" smtClean="0"/>
              <a:t>Targets speak their name when selected</a:t>
            </a:r>
            <a:endParaRPr lang="en-US" sz="2800" dirty="0"/>
          </a:p>
          <a:p>
            <a:endParaRPr lang="en-US" sz="1700" dirty="0"/>
          </a:p>
          <a:p>
            <a:r>
              <a:rPr lang="en-US" sz="2800" dirty="0" smtClean="0"/>
              <a:t>Alternative two-finger tap selection </a:t>
            </a:r>
            <a:r>
              <a:rPr lang="en-US" sz="2400" dirty="0" smtClean="0">
                <a:solidFill>
                  <a:schemeClr val="tx1">
                    <a:lumMod val="75000"/>
                  </a:schemeClr>
                </a:solidFill>
              </a:rPr>
              <a:t>(Kane et al., 2008)</a:t>
            </a:r>
            <a:endParaRPr lang="en-US" sz="2400" dirty="0">
              <a:solidFill>
                <a:schemeClr val="tx1">
                  <a:lumMod val="75000"/>
                </a:schemeClr>
              </a:solidFill>
            </a:endParaRPr>
          </a:p>
        </p:txBody>
      </p:sp>
      <p:pic>
        <p:nvPicPr>
          <p:cNvPr id="9" name="Picture 8" descr="phon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9218" y="0"/>
            <a:ext cx="3524782" cy="6858000"/>
          </a:xfrm>
          <a:prstGeom prst="rect">
            <a:avLst/>
          </a:prstGeom>
        </p:spPr>
      </p:pic>
      <p:sp>
        <p:nvSpPr>
          <p:cNvPr id="10" name="Rectangle 9"/>
          <p:cNvSpPr/>
          <p:nvPr/>
        </p:nvSpPr>
        <p:spPr>
          <a:xfrm>
            <a:off x="5953425" y="1346907"/>
            <a:ext cx="667116" cy="846627"/>
          </a:xfrm>
          <a:prstGeom prst="rect">
            <a:avLst/>
          </a:prstGeom>
          <a:noFill/>
          <a:ln w="28575" cmpd="sng">
            <a:solidFill>
              <a:srgbClr val="48D9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852227" y="359175"/>
            <a:ext cx="1834573" cy="461665"/>
          </a:xfrm>
          <a:prstGeom prst="rect">
            <a:avLst/>
          </a:prstGeom>
          <a:solidFill>
            <a:schemeClr val="tx1"/>
          </a:solidFill>
          <a:ln w="25400">
            <a:noFill/>
          </a:ln>
        </p:spPr>
        <p:txBody>
          <a:bodyPr wrap="square" rtlCol="0">
            <a:spAutoFit/>
          </a:bodyPr>
          <a:lstStyle/>
          <a:p>
            <a:pPr algn="ctr"/>
            <a:r>
              <a:rPr lang="en-US" sz="2400" dirty="0" smtClean="0">
                <a:solidFill>
                  <a:schemeClr val="bg1"/>
                </a:solidFill>
                <a:latin typeface="Gill Sans"/>
                <a:cs typeface="Gill Sans"/>
              </a:rPr>
              <a:t>“Messages”</a:t>
            </a:r>
            <a:endParaRPr lang="en-US" sz="2400" dirty="0">
              <a:solidFill>
                <a:schemeClr val="bg1"/>
              </a:solidFill>
              <a:latin typeface="Gill Sans"/>
              <a:cs typeface="Gill Sans"/>
            </a:endParaRPr>
          </a:p>
        </p:txBody>
      </p:sp>
      <p:sp>
        <p:nvSpPr>
          <p:cNvPr id="12" name="Right Triangle 11"/>
          <p:cNvSpPr/>
          <p:nvPr/>
        </p:nvSpPr>
        <p:spPr>
          <a:xfrm rot="5400000">
            <a:off x="7006174" y="795185"/>
            <a:ext cx="179719" cy="179719"/>
          </a:xfrm>
          <a:prstGeom prst="rtTriangl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595756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Slide Rule</a:t>
            </a:r>
            <a:endParaRPr lang="en-US" dirty="0"/>
          </a:p>
        </p:txBody>
      </p:sp>
      <p:sp>
        <p:nvSpPr>
          <p:cNvPr id="6" name="Content Placeholder 5"/>
          <p:cNvSpPr>
            <a:spLocks noGrp="1"/>
          </p:cNvSpPr>
          <p:nvPr>
            <p:ph sz="half" idx="1"/>
          </p:nvPr>
        </p:nvSpPr>
        <p:spPr/>
        <p:txBody>
          <a:bodyPr>
            <a:normAutofit/>
          </a:bodyPr>
          <a:lstStyle/>
          <a:p>
            <a:r>
              <a:rPr lang="en-US" dirty="0" smtClean="0">
                <a:solidFill>
                  <a:schemeClr val="bg1">
                    <a:lumMod val="50000"/>
                    <a:lumOff val="50000"/>
                  </a:schemeClr>
                </a:solidFill>
              </a:rPr>
              <a:t>Overlay screen with large buttons in a row</a:t>
            </a:r>
          </a:p>
          <a:p>
            <a:pPr marL="0" indent="0">
              <a:buNone/>
            </a:pPr>
            <a:endParaRPr lang="en-US" dirty="0">
              <a:solidFill>
                <a:schemeClr val="bg1">
                  <a:lumMod val="50000"/>
                  <a:lumOff val="50000"/>
                </a:schemeClr>
              </a:solidFill>
            </a:endParaRPr>
          </a:p>
          <a:p>
            <a:r>
              <a:rPr lang="en-US" dirty="0" smtClean="0">
                <a:solidFill>
                  <a:schemeClr val="bg1">
                    <a:lumMod val="50000"/>
                    <a:lumOff val="50000"/>
                  </a:schemeClr>
                </a:solidFill>
              </a:rPr>
              <a:t>Buttons say their name when touched</a:t>
            </a:r>
          </a:p>
          <a:p>
            <a:endParaRPr lang="en-US" dirty="0">
              <a:solidFill>
                <a:srgbClr val="FFFFFF"/>
              </a:solidFill>
            </a:endParaRPr>
          </a:p>
          <a:p>
            <a:r>
              <a:rPr lang="en-US" dirty="0" smtClean="0">
                <a:solidFill>
                  <a:srgbClr val="FFFFFF"/>
                </a:solidFill>
              </a:rPr>
              <a:t>To select an item, tap </a:t>
            </a:r>
            <a:r>
              <a:rPr lang="en-US" i="1" dirty="0" smtClean="0"/>
              <a:t>anywhere</a:t>
            </a:r>
            <a:r>
              <a:rPr lang="en-US" dirty="0" smtClean="0"/>
              <a:t> </a:t>
            </a:r>
            <a:r>
              <a:rPr lang="en-US" dirty="0" smtClean="0">
                <a:solidFill>
                  <a:srgbClr val="FFFFFF"/>
                </a:solidFill>
              </a:rPr>
              <a:t>on the screen with a </a:t>
            </a:r>
            <a:r>
              <a:rPr lang="en-US" dirty="0" smtClean="0">
                <a:solidFill>
                  <a:srgbClr val="48D958"/>
                </a:solidFill>
              </a:rPr>
              <a:t>second finger</a:t>
            </a:r>
            <a:endParaRPr lang="en-US" dirty="0">
              <a:solidFill>
                <a:srgbClr val="48D958"/>
              </a:solidFill>
            </a:endParaRPr>
          </a:p>
        </p:txBody>
      </p:sp>
      <p:sp>
        <p:nvSpPr>
          <p:cNvPr id="4" name="Slide Number Placeholder 3"/>
          <p:cNvSpPr>
            <a:spLocks noGrp="1"/>
          </p:cNvSpPr>
          <p:nvPr>
            <p:ph type="sldNum" sz="quarter" idx="12"/>
          </p:nvPr>
        </p:nvSpPr>
        <p:spPr/>
        <p:txBody>
          <a:bodyPr/>
          <a:lstStyle/>
          <a:p>
            <a:fld id="{CC02CEE1-4BA7-AE41-B4FA-EC6288DCBE8B}" type="slidenum">
              <a:rPr lang="en-US" smtClean="0"/>
              <a:pPr/>
              <a:t>50</a:t>
            </a:fld>
            <a:endParaRPr lang="en-US"/>
          </a:p>
        </p:txBody>
      </p:sp>
      <p:pic>
        <p:nvPicPr>
          <p:cNvPr id="5" name="Picture 4"/>
          <p:cNvPicPr>
            <a:picLocks noChangeAspect="1"/>
          </p:cNvPicPr>
          <p:nvPr/>
        </p:nvPicPr>
        <p:blipFill>
          <a:blip r:embed="rId2"/>
          <a:stretch>
            <a:fillRect/>
          </a:stretch>
        </p:blipFill>
        <p:spPr>
          <a:xfrm>
            <a:off x="5411111" y="500328"/>
            <a:ext cx="3708400" cy="5956300"/>
          </a:xfrm>
          <a:prstGeom prst="rect">
            <a:avLst/>
          </a:prstGeom>
        </p:spPr>
      </p:pic>
    </p:spTree>
    <p:extLst>
      <p:ext uri="{BB962C8B-B14F-4D97-AF65-F5344CB8AC3E}">
        <p14:creationId xmlns:p14="http://schemas.microsoft.com/office/powerpoint/2010/main" val="234812302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Benefits</a:t>
            </a:r>
            <a:endParaRPr lang="en-US" dirty="0"/>
          </a:p>
        </p:txBody>
      </p:sp>
      <p:sp>
        <p:nvSpPr>
          <p:cNvPr id="6" name="Content Placeholder 5"/>
          <p:cNvSpPr>
            <a:spLocks noGrp="1"/>
          </p:cNvSpPr>
          <p:nvPr>
            <p:ph sz="half" idx="1"/>
          </p:nvPr>
        </p:nvSpPr>
        <p:spPr/>
        <p:txBody>
          <a:bodyPr>
            <a:normAutofit/>
          </a:bodyPr>
          <a:lstStyle/>
          <a:p>
            <a:r>
              <a:rPr lang="en-US" dirty="0" smtClean="0">
                <a:solidFill>
                  <a:srgbClr val="48D958"/>
                </a:solidFill>
              </a:rPr>
              <a:t>Risk-free exploration</a:t>
            </a:r>
          </a:p>
          <a:p>
            <a:endParaRPr lang="en-US" dirty="0" smtClean="0">
              <a:solidFill>
                <a:srgbClr val="48D958"/>
              </a:solidFill>
            </a:endParaRPr>
          </a:p>
          <a:p>
            <a:r>
              <a:rPr lang="en-US" dirty="0" smtClean="0">
                <a:solidFill>
                  <a:srgbClr val="48D958"/>
                </a:solidFill>
              </a:rPr>
              <a:t>Safe, reliable selection</a:t>
            </a:r>
            <a:endParaRPr lang="en-US" dirty="0">
              <a:solidFill>
                <a:srgbClr val="48D958"/>
              </a:solidFill>
            </a:endParaRPr>
          </a:p>
          <a:p>
            <a:endParaRPr lang="en-US" dirty="0">
              <a:solidFill>
                <a:srgbClr val="48D958"/>
              </a:solidFill>
            </a:endParaRPr>
          </a:p>
        </p:txBody>
      </p:sp>
      <p:sp>
        <p:nvSpPr>
          <p:cNvPr id="4" name="Slide Number Placeholder 3"/>
          <p:cNvSpPr>
            <a:spLocks noGrp="1"/>
          </p:cNvSpPr>
          <p:nvPr>
            <p:ph type="sldNum" sz="quarter" idx="12"/>
          </p:nvPr>
        </p:nvSpPr>
        <p:spPr/>
        <p:txBody>
          <a:bodyPr/>
          <a:lstStyle/>
          <a:p>
            <a:fld id="{CC02CEE1-4BA7-AE41-B4FA-EC6288DCBE8B}" type="slidenum">
              <a:rPr lang="en-US" smtClean="0"/>
              <a:pPr/>
              <a:t>51</a:t>
            </a:fld>
            <a:endParaRPr lang="en-US"/>
          </a:p>
        </p:txBody>
      </p:sp>
      <p:pic>
        <p:nvPicPr>
          <p:cNvPr id="5" name="Picture 4"/>
          <p:cNvPicPr>
            <a:picLocks noChangeAspect="1"/>
          </p:cNvPicPr>
          <p:nvPr/>
        </p:nvPicPr>
        <p:blipFill>
          <a:blip r:embed="rId2"/>
          <a:stretch>
            <a:fillRect/>
          </a:stretch>
        </p:blipFill>
        <p:spPr>
          <a:xfrm>
            <a:off x="5411111" y="500328"/>
            <a:ext cx="3708400" cy="5956300"/>
          </a:xfrm>
          <a:prstGeom prst="rect">
            <a:avLst/>
          </a:prstGeom>
        </p:spPr>
      </p:pic>
    </p:spTree>
    <p:extLst>
      <p:ext uri="{BB962C8B-B14F-4D97-AF65-F5344CB8AC3E}">
        <p14:creationId xmlns:p14="http://schemas.microsoft.com/office/powerpoint/2010/main" val="15144497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02CEE1-4BA7-AE41-B4FA-EC6288DCBE8B}" type="slidenum">
              <a:rPr lang="en-US" smtClean="0"/>
              <a:pPr/>
              <a:t>52</a:t>
            </a:fld>
            <a:endParaRPr lang="en-US"/>
          </a:p>
        </p:txBody>
      </p:sp>
      <p:pic>
        <p:nvPicPr>
          <p:cNvPr id="2" name="sliderule-provos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19367667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a:xfrm>
            <a:off x="457200" y="1165412"/>
            <a:ext cx="8229600" cy="4960751"/>
          </a:xfrm>
        </p:spPr>
        <p:txBody>
          <a:bodyPr>
            <a:noAutofit/>
          </a:bodyPr>
          <a:lstStyle/>
          <a:p>
            <a:pPr>
              <a:spcAft>
                <a:spcPts val="2400"/>
              </a:spcAft>
            </a:pPr>
            <a:r>
              <a:rPr lang="en-US" sz="2800" dirty="0"/>
              <a:t>Compared Slide Rule to a </a:t>
            </a:r>
            <a:r>
              <a:rPr lang="en-US" sz="2800" dirty="0" smtClean="0"/>
              <a:t/>
            </a:r>
            <a:br>
              <a:rPr lang="en-US" sz="2800" dirty="0" smtClean="0"/>
            </a:br>
            <a:r>
              <a:rPr lang="en-US" sz="2800" dirty="0" smtClean="0"/>
              <a:t>Pocket </a:t>
            </a:r>
            <a:r>
              <a:rPr lang="en-US" sz="2800" dirty="0"/>
              <a:t>PC with a 4-way </a:t>
            </a:r>
            <a:r>
              <a:rPr lang="en-US" sz="2800" dirty="0" smtClean="0"/>
              <a:t/>
            </a:r>
            <a:br>
              <a:rPr lang="en-US" sz="2800" dirty="0" smtClean="0"/>
            </a:br>
            <a:r>
              <a:rPr lang="en-US" sz="2800" dirty="0" smtClean="0"/>
              <a:t>directional control</a:t>
            </a:r>
          </a:p>
          <a:p>
            <a:pPr>
              <a:spcAft>
                <a:spcPts val="2400"/>
              </a:spcAft>
            </a:pPr>
            <a:r>
              <a:rPr lang="en-US" sz="2800" dirty="0" smtClean="0"/>
              <a:t>10 blind computer users </a:t>
            </a:r>
            <a:br>
              <a:rPr lang="en-US" sz="2800" dirty="0" smtClean="0"/>
            </a:br>
            <a:r>
              <a:rPr lang="en-US" sz="2800" dirty="0" smtClean="0"/>
              <a:t>(8m, 2f)</a:t>
            </a:r>
          </a:p>
          <a:p>
            <a:r>
              <a:rPr lang="en-US" sz="2800" dirty="0" smtClean="0"/>
              <a:t>3 tasks using identical applications: </a:t>
            </a:r>
            <a:br>
              <a:rPr lang="en-US" sz="2800" dirty="0" smtClean="0"/>
            </a:br>
            <a:r>
              <a:rPr lang="en-US" sz="2400" dirty="0" smtClean="0"/>
              <a:t>Selecting addresses, reading e-mail messages, </a:t>
            </a:r>
            <a:br>
              <a:rPr lang="en-US" sz="2400" dirty="0" smtClean="0"/>
            </a:br>
            <a:r>
              <a:rPr lang="en-US" sz="2400" dirty="0" smtClean="0"/>
              <a:t>controlling music player</a:t>
            </a:r>
          </a:p>
        </p:txBody>
      </p:sp>
      <p:sp>
        <p:nvSpPr>
          <p:cNvPr id="4" name="Slide Number Placeholder 3"/>
          <p:cNvSpPr>
            <a:spLocks noGrp="1"/>
          </p:cNvSpPr>
          <p:nvPr>
            <p:ph type="sldNum" sz="quarter" idx="12"/>
          </p:nvPr>
        </p:nvSpPr>
        <p:spPr/>
        <p:txBody>
          <a:bodyPr/>
          <a:lstStyle/>
          <a:p>
            <a:fld id="{7465D6B4-1451-4A0C-B682-1340489052C1}" type="slidenum">
              <a:rPr lang="en-US" smtClean="0"/>
              <a:pPr/>
              <a:t>53</a:t>
            </a:fld>
            <a:endParaRPr lang="en-US"/>
          </a:p>
        </p:txBody>
      </p:sp>
      <p:pic>
        <p:nvPicPr>
          <p:cNvPr id="5" name="Picture 4" descr="device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5741" y="1165412"/>
            <a:ext cx="3541059" cy="2316163"/>
          </a:xfrm>
          <a:prstGeom prst="rect">
            <a:avLst/>
          </a:prstGeom>
        </p:spPr>
      </p:pic>
    </p:spTree>
    <p:extLst>
      <p:ext uri="{BB962C8B-B14F-4D97-AF65-F5344CB8AC3E}">
        <p14:creationId xmlns:p14="http://schemas.microsoft.com/office/powerpoint/2010/main" val="147931975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results</a:t>
            </a:r>
            <a:endParaRPr lang="en-US" dirty="0"/>
          </a:p>
        </p:txBody>
      </p:sp>
      <p:sp>
        <p:nvSpPr>
          <p:cNvPr id="3" name="Content Placeholder 2"/>
          <p:cNvSpPr>
            <a:spLocks noGrp="1"/>
          </p:cNvSpPr>
          <p:nvPr>
            <p:ph idx="1"/>
          </p:nvPr>
        </p:nvSpPr>
        <p:spPr>
          <a:xfrm>
            <a:off x="457200" y="1600200"/>
            <a:ext cx="8229600" cy="4874691"/>
          </a:xfrm>
        </p:spPr>
        <p:txBody>
          <a:bodyPr>
            <a:noAutofit/>
          </a:bodyPr>
          <a:lstStyle/>
          <a:p>
            <a:r>
              <a:rPr lang="en-US" sz="3000" dirty="0" smtClean="0"/>
              <a:t>7 out of 10 participants </a:t>
            </a:r>
            <a:r>
              <a:rPr lang="en-US" sz="3000" dirty="0" smtClean="0">
                <a:solidFill>
                  <a:srgbClr val="48D958"/>
                </a:solidFill>
              </a:rPr>
              <a:t>preferred Slide Rule</a:t>
            </a:r>
          </a:p>
          <a:p>
            <a:endParaRPr lang="en-US" sz="1600" dirty="0" smtClean="0"/>
          </a:p>
          <a:p>
            <a:pPr marL="400050" lvl="1" indent="0">
              <a:buNone/>
            </a:pPr>
            <a:r>
              <a:rPr lang="en-US" sz="3000" dirty="0" smtClean="0">
                <a:solidFill>
                  <a:srgbClr val="48D958"/>
                </a:solidFill>
              </a:rPr>
              <a:t>“</a:t>
            </a:r>
            <a:r>
              <a:rPr lang="en-US" sz="3000" dirty="0">
                <a:solidFill>
                  <a:srgbClr val="48D958"/>
                </a:solidFill>
              </a:rPr>
              <a:t>I’ve never seen a touch screen that accessible before, and that was pretty cool.</a:t>
            </a:r>
            <a:r>
              <a:rPr lang="en-US" sz="3000" dirty="0" smtClean="0">
                <a:solidFill>
                  <a:srgbClr val="48D958"/>
                </a:solidFill>
              </a:rPr>
              <a:t>”</a:t>
            </a:r>
          </a:p>
          <a:p>
            <a:endParaRPr lang="en-US" sz="3000" dirty="0" smtClean="0"/>
          </a:p>
          <a:p>
            <a:r>
              <a:rPr lang="en-US" sz="3000" dirty="0" smtClean="0"/>
              <a:t>Slide Rule was </a:t>
            </a:r>
            <a:r>
              <a:rPr lang="en-US" sz="3000" dirty="0" smtClean="0">
                <a:solidFill>
                  <a:srgbClr val="48D958"/>
                </a:solidFill>
              </a:rPr>
              <a:t>faster</a:t>
            </a:r>
            <a:r>
              <a:rPr lang="en-US" sz="3000" dirty="0" smtClean="0">
                <a:solidFill>
                  <a:srgbClr val="C3D69B"/>
                </a:solidFill>
              </a:rPr>
              <a:t> </a:t>
            </a:r>
            <a:r>
              <a:rPr lang="en-US" sz="3000" dirty="0" smtClean="0"/>
              <a:t>than the Pocket PC </a:t>
            </a:r>
            <a:r>
              <a:rPr lang="en-US" sz="2400" dirty="0" smtClean="0">
                <a:solidFill>
                  <a:schemeClr val="bg1">
                    <a:lumMod val="50000"/>
                    <a:lumOff val="50000"/>
                  </a:schemeClr>
                </a:solidFill>
              </a:rPr>
              <a:t>(p&lt;.05)</a:t>
            </a:r>
          </a:p>
          <a:p>
            <a:pPr marL="0" indent="0">
              <a:buNone/>
            </a:pPr>
            <a:endParaRPr lang="en-US" sz="3000" dirty="0" smtClean="0"/>
          </a:p>
          <a:p>
            <a:r>
              <a:rPr lang="en-US" sz="3000" dirty="0" smtClean="0"/>
              <a:t>However, Slide Rule was </a:t>
            </a:r>
            <a:r>
              <a:rPr lang="en-US" sz="3000" dirty="0" smtClean="0">
                <a:solidFill>
                  <a:srgbClr val="48D958"/>
                </a:solidFill>
              </a:rPr>
              <a:t>more error prone </a:t>
            </a:r>
            <a:r>
              <a:rPr lang="en-US" sz="2400" dirty="0">
                <a:solidFill>
                  <a:schemeClr val="bg1">
                    <a:lumMod val="50000"/>
                    <a:lumOff val="50000"/>
                  </a:schemeClr>
                </a:solidFill>
              </a:rPr>
              <a:t>(p&lt;.05)</a:t>
            </a:r>
          </a:p>
          <a:p>
            <a:endParaRPr lang="en-US" sz="3000" dirty="0" smtClean="0">
              <a:solidFill>
                <a:srgbClr val="48D958"/>
              </a:solidFill>
            </a:endParaRPr>
          </a:p>
        </p:txBody>
      </p:sp>
      <p:sp>
        <p:nvSpPr>
          <p:cNvPr id="4" name="Slide Number Placeholder 3"/>
          <p:cNvSpPr>
            <a:spLocks noGrp="1"/>
          </p:cNvSpPr>
          <p:nvPr>
            <p:ph type="sldNum" sz="quarter" idx="12"/>
          </p:nvPr>
        </p:nvSpPr>
        <p:spPr/>
        <p:txBody>
          <a:bodyPr/>
          <a:lstStyle/>
          <a:p>
            <a:fld id="{7465D6B4-1451-4A0C-B682-1340489052C1}" type="slidenum">
              <a:rPr lang="en-US" smtClean="0"/>
              <a:pPr/>
              <a:t>54</a:t>
            </a:fld>
            <a:endParaRPr lang="en-US"/>
          </a:p>
        </p:txBody>
      </p:sp>
    </p:spTree>
    <p:extLst>
      <p:ext uri="{BB962C8B-B14F-4D97-AF65-F5344CB8AC3E}">
        <p14:creationId xmlns:p14="http://schemas.microsoft.com/office/powerpoint/2010/main" val="136525940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Adoption</a:t>
            </a:r>
            <a:endParaRPr lang="en-US" dirty="0"/>
          </a:p>
        </p:txBody>
      </p:sp>
      <p:sp>
        <p:nvSpPr>
          <p:cNvPr id="3" name="Content Placeholder 2"/>
          <p:cNvSpPr>
            <a:spLocks noGrp="1"/>
          </p:cNvSpPr>
          <p:nvPr>
            <p:ph idx="1"/>
          </p:nvPr>
        </p:nvSpPr>
        <p:spPr>
          <a:xfrm>
            <a:off x="457200" y="1218630"/>
            <a:ext cx="4503271" cy="4907533"/>
          </a:xfrm>
        </p:spPr>
        <p:txBody>
          <a:bodyPr/>
          <a:lstStyle/>
          <a:p>
            <a:r>
              <a:rPr lang="en-US" dirty="0" smtClean="0"/>
              <a:t>Not technically feasible to deploy Slide Rule</a:t>
            </a:r>
          </a:p>
          <a:p>
            <a:endParaRPr lang="en-US" dirty="0" smtClean="0"/>
          </a:p>
          <a:p>
            <a:r>
              <a:rPr lang="en-US" dirty="0" smtClean="0"/>
              <a:t>Following Slide Rule, similar systems adopted by Apple and Google</a:t>
            </a:r>
          </a:p>
          <a:p>
            <a:pPr marL="0" indent="0">
              <a:buNone/>
            </a:pPr>
            <a:endParaRPr lang="en-US" dirty="0"/>
          </a:p>
        </p:txBody>
      </p:sp>
      <p:sp>
        <p:nvSpPr>
          <p:cNvPr id="4" name="Slide Number Placeholder 3"/>
          <p:cNvSpPr>
            <a:spLocks noGrp="1"/>
          </p:cNvSpPr>
          <p:nvPr>
            <p:ph type="sldNum" sz="quarter" idx="12"/>
          </p:nvPr>
        </p:nvSpPr>
        <p:spPr/>
        <p:txBody>
          <a:bodyPr/>
          <a:lstStyle/>
          <a:p>
            <a:fld id="{CC02CEE1-4BA7-AE41-B4FA-EC6288DCBE8B}" type="slidenum">
              <a:rPr lang="en-US" smtClean="0"/>
              <a:pPr/>
              <a:t>55</a:t>
            </a:fld>
            <a:endParaRPr lang="en-US"/>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7864" t="12518" r="9803" b="12518"/>
          <a:stretch/>
        </p:blipFill>
        <p:spPr>
          <a:xfrm>
            <a:off x="5586848" y="251763"/>
            <a:ext cx="3099952" cy="2116892"/>
          </a:xfrm>
          <a:prstGeom prst="rect">
            <a:avLst/>
          </a:prstGeom>
        </p:spPr>
      </p:pic>
      <p:sp>
        <p:nvSpPr>
          <p:cNvPr id="6" name="TextBox 5"/>
          <p:cNvSpPr txBox="1"/>
          <p:nvPr/>
        </p:nvSpPr>
        <p:spPr>
          <a:xfrm>
            <a:off x="6048648" y="2472366"/>
            <a:ext cx="2218651" cy="646331"/>
          </a:xfrm>
          <a:prstGeom prst="rect">
            <a:avLst/>
          </a:prstGeom>
          <a:noFill/>
        </p:spPr>
        <p:txBody>
          <a:bodyPr wrap="none" rtlCol="0">
            <a:spAutoFit/>
          </a:bodyPr>
          <a:lstStyle/>
          <a:p>
            <a:pPr algn="ctr"/>
            <a:r>
              <a:rPr lang="en-US" dirty="0" err="1" smtClean="0">
                <a:latin typeface="Gill Sans"/>
                <a:cs typeface="Gill Sans"/>
              </a:rPr>
              <a:t>VoiceOver</a:t>
            </a:r>
            <a:r>
              <a:rPr lang="en-US" dirty="0" smtClean="0">
                <a:latin typeface="Gill Sans"/>
                <a:cs typeface="Gill Sans"/>
              </a:rPr>
              <a:t> for iPhone</a:t>
            </a:r>
            <a:br>
              <a:rPr lang="en-US" dirty="0" smtClean="0">
                <a:latin typeface="Gill Sans"/>
                <a:cs typeface="Gill Sans"/>
              </a:rPr>
            </a:br>
            <a:r>
              <a:rPr lang="en-US" dirty="0" smtClean="0">
                <a:latin typeface="Gill Sans"/>
                <a:cs typeface="Gill Sans"/>
              </a:rPr>
              <a:t>(Apple, 2009)</a:t>
            </a:r>
            <a:endParaRPr lang="en-US" dirty="0">
              <a:latin typeface="Gill Sans"/>
              <a:cs typeface="Gill Sans"/>
            </a:endParaRP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58960" y="3258018"/>
            <a:ext cx="2379520" cy="2868145"/>
          </a:xfrm>
          <a:prstGeom prst="rect">
            <a:avLst/>
          </a:prstGeom>
        </p:spPr>
      </p:pic>
      <p:sp>
        <p:nvSpPr>
          <p:cNvPr id="8" name="TextBox 7"/>
          <p:cNvSpPr txBox="1"/>
          <p:nvPr/>
        </p:nvSpPr>
        <p:spPr>
          <a:xfrm>
            <a:off x="5914137" y="6149849"/>
            <a:ext cx="2416347" cy="646331"/>
          </a:xfrm>
          <a:prstGeom prst="rect">
            <a:avLst/>
          </a:prstGeom>
          <a:noFill/>
        </p:spPr>
        <p:txBody>
          <a:bodyPr wrap="none" rtlCol="0">
            <a:spAutoFit/>
          </a:bodyPr>
          <a:lstStyle/>
          <a:p>
            <a:pPr algn="ctr"/>
            <a:r>
              <a:rPr lang="en-US" dirty="0" smtClean="0">
                <a:latin typeface="Gill Sans"/>
                <a:cs typeface="Gill Sans"/>
              </a:rPr>
              <a:t>Android Eyes-Free Shell</a:t>
            </a:r>
            <a:br>
              <a:rPr lang="en-US" dirty="0" smtClean="0">
                <a:latin typeface="Gill Sans"/>
                <a:cs typeface="Gill Sans"/>
              </a:rPr>
            </a:br>
            <a:r>
              <a:rPr lang="en-US" dirty="0" smtClean="0">
                <a:latin typeface="Gill Sans"/>
                <a:cs typeface="Gill Sans"/>
              </a:rPr>
              <a:t>(Google, 2009)</a:t>
            </a:r>
            <a:endParaRPr lang="en-US" dirty="0">
              <a:latin typeface="Gill Sans"/>
              <a:cs typeface="Gill Sans"/>
            </a:endParaRPr>
          </a:p>
        </p:txBody>
      </p:sp>
    </p:spTree>
    <p:extLst>
      <p:ext uri="{BB962C8B-B14F-4D97-AF65-F5344CB8AC3E}">
        <p14:creationId xmlns:p14="http://schemas.microsoft.com/office/powerpoint/2010/main" val="59365178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293305" y="3144170"/>
            <a:ext cx="5598460" cy="3713830"/>
          </a:xfrm>
          <a:prstGeom prst="rect">
            <a:avLst/>
          </a:prstGeom>
        </p:spPr>
      </p:pic>
      <p:sp>
        <p:nvSpPr>
          <p:cNvPr id="4" name="Slide Number Placeholder 3"/>
          <p:cNvSpPr>
            <a:spLocks noGrp="1"/>
          </p:cNvSpPr>
          <p:nvPr>
            <p:ph type="sldNum" sz="quarter" idx="12"/>
          </p:nvPr>
        </p:nvSpPr>
        <p:spPr/>
        <p:txBody>
          <a:bodyPr/>
          <a:lstStyle/>
          <a:p>
            <a:fld id="{CC02CEE1-4BA7-AE41-B4FA-EC6288DCBE8B}" type="slidenum">
              <a:rPr lang="en-US" smtClean="0">
                <a:solidFill>
                  <a:schemeClr val="tx1"/>
                </a:solidFill>
              </a:rPr>
              <a:pPr/>
              <a:t>56</a:t>
            </a:fld>
            <a:endParaRPr lang="en-US" dirty="0">
              <a:solidFill>
                <a:schemeClr val="tx1"/>
              </a:solidFill>
            </a:endParaRPr>
          </a:p>
        </p:txBody>
      </p:sp>
      <p:sp>
        <p:nvSpPr>
          <p:cNvPr id="5" name="Rectangle 4"/>
          <p:cNvSpPr/>
          <p:nvPr/>
        </p:nvSpPr>
        <p:spPr>
          <a:xfrm>
            <a:off x="313763" y="1709187"/>
            <a:ext cx="4706471" cy="4616648"/>
          </a:xfrm>
          <a:prstGeom prst="rect">
            <a:avLst/>
          </a:prstGeom>
        </p:spPr>
        <p:txBody>
          <a:bodyPr wrap="square">
            <a:spAutoFit/>
          </a:bodyPr>
          <a:lstStyle/>
          <a:p>
            <a:pPr marL="285750" indent="-285750">
              <a:buFont typeface="Arial"/>
              <a:buChar char="•"/>
            </a:pPr>
            <a:r>
              <a:rPr lang="en-US" sz="2600" dirty="0">
                <a:latin typeface="Gill Sans"/>
                <a:cs typeface="Gill Sans"/>
              </a:rPr>
              <a:t>Current touch screen access techniques </a:t>
            </a:r>
            <a:r>
              <a:rPr lang="en-US" sz="2600" dirty="0" smtClean="0">
                <a:latin typeface="Gill Sans"/>
                <a:cs typeface="Gill Sans"/>
              </a:rPr>
              <a:t>optimized for phone-</a:t>
            </a:r>
            <a:r>
              <a:rPr lang="en-US" sz="2600" dirty="0">
                <a:latin typeface="Gill Sans"/>
                <a:cs typeface="Gill Sans"/>
              </a:rPr>
              <a:t>sized </a:t>
            </a:r>
            <a:r>
              <a:rPr lang="en-US" sz="2600" dirty="0" smtClean="0">
                <a:latin typeface="Gill Sans"/>
                <a:cs typeface="Gill Sans"/>
              </a:rPr>
              <a:t>devices</a:t>
            </a:r>
          </a:p>
          <a:p>
            <a:pPr marL="285750" indent="-285750">
              <a:buFont typeface="Arial"/>
              <a:buChar char="•"/>
            </a:pPr>
            <a:endParaRPr lang="en-US" sz="2600" dirty="0">
              <a:latin typeface="Gill Sans"/>
              <a:cs typeface="Gill Sans"/>
            </a:endParaRPr>
          </a:p>
          <a:p>
            <a:pPr marL="285750" indent="-285750">
              <a:buFont typeface="Arial"/>
              <a:buChar char="•"/>
            </a:pPr>
            <a:r>
              <a:rPr lang="en-US" sz="2600" dirty="0" smtClean="0">
                <a:latin typeface="Gill Sans"/>
                <a:cs typeface="Gill Sans"/>
              </a:rPr>
              <a:t>Larger touch screens are becoming more common</a:t>
            </a:r>
            <a:endParaRPr lang="en-US" sz="2600" dirty="0">
              <a:latin typeface="Gill Sans"/>
              <a:cs typeface="Gill Sans"/>
            </a:endParaRPr>
          </a:p>
          <a:p>
            <a:endParaRPr lang="en-US" sz="3000" dirty="0">
              <a:latin typeface="Gill Sans"/>
              <a:cs typeface="Gill Sans"/>
            </a:endParaRPr>
          </a:p>
          <a:p>
            <a:pPr marL="285750" indent="-285750">
              <a:buFont typeface="Arial"/>
              <a:buChar char="•"/>
            </a:pPr>
            <a:r>
              <a:rPr lang="en-US" sz="2600" dirty="0" smtClean="0">
                <a:latin typeface="Gill Sans"/>
                <a:cs typeface="Gill Sans"/>
              </a:rPr>
              <a:t>How do we scale these</a:t>
            </a:r>
            <a:br>
              <a:rPr lang="en-US" sz="2600" dirty="0" smtClean="0">
                <a:latin typeface="Gill Sans"/>
                <a:cs typeface="Gill Sans"/>
              </a:rPr>
            </a:br>
            <a:r>
              <a:rPr lang="en-US" sz="2600" dirty="0" smtClean="0">
                <a:latin typeface="Gill Sans"/>
                <a:cs typeface="Gill Sans"/>
              </a:rPr>
              <a:t>techniques to larger</a:t>
            </a:r>
            <a:br>
              <a:rPr lang="en-US" sz="2600" dirty="0" smtClean="0">
                <a:latin typeface="Gill Sans"/>
                <a:cs typeface="Gill Sans"/>
              </a:rPr>
            </a:br>
            <a:r>
              <a:rPr lang="en-US" sz="2600" dirty="0" smtClean="0">
                <a:latin typeface="Gill Sans"/>
                <a:cs typeface="Gill Sans"/>
              </a:rPr>
              <a:t>devices?</a:t>
            </a:r>
          </a:p>
          <a:p>
            <a:pPr marL="285750" indent="-285750">
              <a:buFont typeface="Arial"/>
              <a:buChar char="•"/>
            </a:pPr>
            <a:endParaRPr lang="en-US" sz="3000" dirty="0">
              <a:latin typeface="Gill Sans"/>
              <a:cs typeface="Gill Sans"/>
            </a:endParaRPr>
          </a:p>
        </p:txBody>
      </p:sp>
      <p:sp>
        <p:nvSpPr>
          <p:cNvPr id="9" name="Title 1"/>
          <p:cNvSpPr>
            <a:spLocks noGrp="1"/>
          </p:cNvSpPr>
          <p:nvPr>
            <p:ph type="title"/>
          </p:nvPr>
        </p:nvSpPr>
        <p:spPr>
          <a:xfrm>
            <a:off x="457200" y="292533"/>
            <a:ext cx="8229600" cy="1040187"/>
          </a:xfrm>
        </p:spPr>
        <p:txBody>
          <a:bodyPr>
            <a:noAutofit/>
          </a:bodyPr>
          <a:lstStyle/>
          <a:p>
            <a:r>
              <a:rPr lang="en-US" sz="3600" dirty="0" smtClean="0"/>
              <a:t>Navigation techniques</a:t>
            </a:r>
            <a:br>
              <a:rPr lang="en-US" sz="3600" dirty="0" smtClean="0"/>
            </a:br>
            <a:r>
              <a:rPr lang="en-US" sz="3600" dirty="0" smtClean="0"/>
              <a:t>for large touch screens</a:t>
            </a:r>
            <a:endParaRPr lang="en-US" sz="3600" dirty="0">
              <a:solidFill>
                <a:schemeClr val="bg1">
                  <a:lumMod val="50000"/>
                  <a:lumOff val="50000"/>
                </a:schemeClr>
              </a:solidFill>
            </a:endParaRPr>
          </a:p>
        </p:txBody>
      </p:sp>
      <p:pic>
        <p:nvPicPr>
          <p:cNvPr id="8" name="Picture 7"/>
          <p:cNvPicPr>
            <a:picLocks noChangeAspect="1"/>
          </p:cNvPicPr>
          <p:nvPr/>
        </p:nvPicPr>
        <p:blipFill rotWithShape="1">
          <a:blip r:embed="rId3"/>
          <a:srcRect b="7711"/>
          <a:stretch/>
        </p:blipFill>
        <p:spPr>
          <a:xfrm>
            <a:off x="5313840" y="529235"/>
            <a:ext cx="3409444" cy="2359903"/>
          </a:xfrm>
          <a:prstGeom prst="rect">
            <a:avLst/>
          </a:prstGeom>
        </p:spPr>
      </p:pic>
    </p:spTree>
    <p:extLst>
      <p:ext uri="{BB962C8B-B14F-4D97-AF65-F5344CB8AC3E}">
        <p14:creationId xmlns:p14="http://schemas.microsoft.com/office/powerpoint/2010/main" val="24584334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079751" y="3809813"/>
            <a:ext cx="4064249" cy="3048187"/>
          </a:xfrm>
          <a:prstGeom prst="rect">
            <a:avLst/>
          </a:prstGeom>
        </p:spPr>
      </p:pic>
      <p:sp>
        <p:nvSpPr>
          <p:cNvPr id="2" name="Title 1"/>
          <p:cNvSpPr>
            <a:spLocks noGrp="1"/>
          </p:cNvSpPr>
          <p:nvPr>
            <p:ph type="title"/>
          </p:nvPr>
        </p:nvSpPr>
        <p:spPr/>
        <p:txBody>
          <a:bodyPr>
            <a:normAutofit/>
          </a:bodyPr>
          <a:lstStyle/>
          <a:p>
            <a:r>
              <a:rPr lang="en-US" sz="3600" dirty="0" smtClean="0"/>
              <a:t>Exploring a large surface</a:t>
            </a:r>
            <a:endParaRPr lang="en-US" sz="3600" dirty="0"/>
          </a:p>
        </p:txBody>
      </p:sp>
      <p:sp>
        <p:nvSpPr>
          <p:cNvPr id="3" name="Content Placeholder 2"/>
          <p:cNvSpPr>
            <a:spLocks noGrp="1"/>
          </p:cNvSpPr>
          <p:nvPr>
            <p:ph idx="1"/>
          </p:nvPr>
        </p:nvSpPr>
        <p:spPr>
          <a:xfrm>
            <a:off x="457200" y="1165412"/>
            <a:ext cx="3879064" cy="5378823"/>
          </a:xfrm>
        </p:spPr>
        <p:txBody>
          <a:bodyPr>
            <a:normAutofit/>
          </a:bodyPr>
          <a:lstStyle/>
          <a:p>
            <a:r>
              <a:rPr lang="en-US" sz="2600" dirty="0" smtClean="0"/>
              <a:t>Large space makes search more difficult</a:t>
            </a:r>
          </a:p>
          <a:p>
            <a:endParaRPr lang="en-US" sz="2600" dirty="0" smtClean="0"/>
          </a:p>
          <a:p>
            <a:r>
              <a:rPr lang="en-US" sz="2600" dirty="0" smtClean="0"/>
              <a:t>Location and spatial layout important</a:t>
            </a:r>
          </a:p>
          <a:p>
            <a:pPr lvl="1"/>
            <a:r>
              <a:rPr lang="en-US" sz="2200" dirty="0" smtClean="0"/>
              <a:t>Maps, games</a:t>
            </a:r>
          </a:p>
          <a:p>
            <a:endParaRPr lang="en-US" sz="2600" i="1" dirty="0"/>
          </a:p>
          <a:p>
            <a:r>
              <a:rPr lang="en-US" sz="2600" dirty="0" smtClean="0"/>
              <a:t>Current techniques </a:t>
            </a:r>
            <a:r>
              <a:rPr lang="en-US" sz="2600" i="1" dirty="0" smtClean="0"/>
              <a:t>(e.g., </a:t>
            </a:r>
            <a:r>
              <a:rPr lang="en-US" sz="2600" dirty="0" err="1" smtClean="0"/>
              <a:t>VoiceOver</a:t>
            </a:r>
            <a:r>
              <a:rPr lang="en-US" sz="2600" dirty="0" smtClean="0"/>
              <a:t>) support browsing lists, but do not provide much spatial information</a:t>
            </a:r>
            <a:endParaRPr lang="en-US" sz="2600" dirty="0"/>
          </a:p>
        </p:txBody>
      </p:sp>
      <p:sp>
        <p:nvSpPr>
          <p:cNvPr id="4" name="Slide Number Placeholder 3"/>
          <p:cNvSpPr>
            <a:spLocks noGrp="1"/>
          </p:cNvSpPr>
          <p:nvPr>
            <p:ph type="sldNum" sz="quarter" idx="12"/>
          </p:nvPr>
        </p:nvSpPr>
        <p:spPr/>
        <p:txBody>
          <a:bodyPr/>
          <a:lstStyle/>
          <a:p>
            <a:fld id="{CC02CEE1-4BA7-AE41-B4FA-EC6288DCBE8B}" type="slidenum">
              <a:rPr lang="en-US" smtClean="0">
                <a:solidFill>
                  <a:schemeClr val="tx1"/>
                </a:solidFill>
              </a:rPr>
              <a:pPr/>
              <a:t>57</a:t>
            </a:fld>
            <a:endParaRPr lang="en-US" dirty="0">
              <a:solidFill>
                <a:schemeClr val="tx1"/>
              </a:solidFill>
            </a:endParaRPr>
          </a:p>
        </p:txBody>
      </p:sp>
      <p:pic>
        <p:nvPicPr>
          <p:cNvPr id="6" name="Picture 5"/>
          <p:cNvPicPr>
            <a:picLocks noChangeAspect="1"/>
          </p:cNvPicPr>
          <p:nvPr/>
        </p:nvPicPr>
        <p:blipFill>
          <a:blip r:embed="rId3"/>
          <a:stretch>
            <a:fillRect/>
          </a:stretch>
        </p:blipFill>
        <p:spPr>
          <a:xfrm>
            <a:off x="5704028" y="772274"/>
            <a:ext cx="3439972" cy="2588579"/>
          </a:xfrm>
          <a:prstGeom prst="rect">
            <a:avLst/>
          </a:prstGeom>
        </p:spPr>
      </p:pic>
    </p:spTree>
    <p:extLst>
      <p:ext uri="{BB962C8B-B14F-4D97-AF65-F5344CB8AC3E}">
        <p14:creationId xmlns:p14="http://schemas.microsoft.com/office/powerpoint/2010/main" val="10960717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Map</a:t>
            </a:r>
            <a:endParaRPr lang="en-US" dirty="0"/>
          </a:p>
        </p:txBody>
      </p:sp>
      <p:sp>
        <p:nvSpPr>
          <p:cNvPr id="3" name="Content Placeholder 2"/>
          <p:cNvSpPr>
            <a:spLocks noGrp="1"/>
          </p:cNvSpPr>
          <p:nvPr>
            <p:ph idx="1"/>
          </p:nvPr>
        </p:nvSpPr>
        <p:spPr/>
        <p:txBody>
          <a:bodyPr>
            <a:normAutofit/>
          </a:bodyPr>
          <a:lstStyle/>
          <a:p>
            <a:r>
              <a:rPr lang="en-US" sz="2400" dirty="0" smtClean="0"/>
              <a:t>Combines localization techniques with search and filtering</a:t>
            </a:r>
          </a:p>
          <a:p>
            <a:r>
              <a:rPr lang="en-US" sz="2400" dirty="0" smtClean="0"/>
              <a:t>To be presented </a:t>
            </a:r>
            <a:r>
              <a:rPr lang="en-US" sz="2400" dirty="0"/>
              <a:t>at 2011 International Technology &amp; </a:t>
            </a:r>
            <a:r>
              <a:rPr lang="en-US" sz="2400" dirty="0" smtClean="0"/>
              <a:t>Persons with </a:t>
            </a:r>
            <a:r>
              <a:rPr lang="en-US" sz="2400" dirty="0"/>
              <a:t>Disabilities </a:t>
            </a:r>
            <a:r>
              <a:rPr lang="en-US" sz="2400" dirty="0" smtClean="0"/>
              <a:t>Conference (CSUN ‘11)</a:t>
            </a:r>
            <a:endParaRPr lang="en-US" sz="2400" dirty="0"/>
          </a:p>
        </p:txBody>
      </p:sp>
      <p:sp>
        <p:nvSpPr>
          <p:cNvPr id="4" name="Slide Number Placeholder 3"/>
          <p:cNvSpPr>
            <a:spLocks noGrp="1"/>
          </p:cNvSpPr>
          <p:nvPr>
            <p:ph type="sldNum" sz="quarter" idx="12"/>
          </p:nvPr>
        </p:nvSpPr>
        <p:spPr>
          <a:xfrm>
            <a:off x="6537791" y="6356350"/>
            <a:ext cx="2133600" cy="365125"/>
          </a:xfrm>
        </p:spPr>
        <p:txBody>
          <a:bodyPr/>
          <a:lstStyle/>
          <a:p>
            <a:fld id="{CC02CEE1-4BA7-AE41-B4FA-EC6288DCBE8B}" type="slidenum">
              <a:rPr lang="en-US" smtClean="0"/>
              <a:pPr/>
              <a:t>58</a:t>
            </a:fld>
            <a:endParaRPr lang="en-US" dirty="0"/>
          </a:p>
        </p:txBody>
      </p:sp>
      <p:pic>
        <p:nvPicPr>
          <p:cNvPr id="5" name="Picture 4"/>
          <p:cNvPicPr>
            <a:picLocks noChangeAspect="1"/>
          </p:cNvPicPr>
          <p:nvPr/>
        </p:nvPicPr>
        <p:blipFill>
          <a:blip r:embed="rId3"/>
          <a:stretch>
            <a:fillRect/>
          </a:stretch>
        </p:blipFill>
        <p:spPr>
          <a:xfrm>
            <a:off x="1091882" y="2664305"/>
            <a:ext cx="6997794" cy="3885834"/>
          </a:xfrm>
          <a:prstGeom prst="rect">
            <a:avLst/>
          </a:prstGeom>
        </p:spPr>
      </p:pic>
    </p:spTree>
    <p:extLst>
      <p:ext uri="{BB962C8B-B14F-4D97-AF65-F5344CB8AC3E}">
        <p14:creationId xmlns:p14="http://schemas.microsoft.com/office/powerpoint/2010/main" val="424480430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02CEE1-4BA7-AE41-B4FA-EC6288DCBE8B}" type="slidenum">
              <a:rPr lang="en-US" smtClean="0"/>
              <a:pPr/>
              <a:t>6</a:t>
            </a:fld>
            <a:endParaRPr lang="en-US"/>
          </a:p>
        </p:txBody>
      </p:sp>
      <p:pic>
        <p:nvPicPr>
          <p:cNvPr id="2" name="voiceover.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67822"/>
            <a:ext cx="9144000" cy="5145088"/>
          </a:xfrm>
          <a:prstGeom prst="rect">
            <a:avLst/>
          </a:prstGeom>
        </p:spPr>
      </p:pic>
    </p:spTree>
    <p:extLst>
      <p:ext uri="{BB962C8B-B14F-4D97-AF65-F5344CB8AC3E}">
        <p14:creationId xmlns:p14="http://schemas.microsoft.com/office/powerpoint/2010/main" val="549940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472"/>
            <a:ext cx="8392922" cy="1108446"/>
          </a:xfrm>
        </p:spPr>
        <p:txBody>
          <a:bodyPr>
            <a:normAutofit/>
          </a:bodyPr>
          <a:lstStyle/>
          <a:p>
            <a:pPr>
              <a:lnSpc>
                <a:spcPct val="95000"/>
              </a:lnSpc>
            </a:pPr>
            <a:r>
              <a:rPr lang="en-US" dirty="0" smtClean="0"/>
              <a:t>Limitations of current approaches</a:t>
            </a:r>
            <a:endParaRPr lang="en-US" dirty="0"/>
          </a:p>
        </p:txBody>
      </p:sp>
      <p:sp>
        <p:nvSpPr>
          <p:cNvPr id="3" name="Content Placeholder 2"/>
          <p:cNvSpPr>
            <a:spLocks noGrp="1"/>
          </p:cNvSpPr>
          <p:nvPr>
            <p:ph idx="1"/>
          </p:nvPr>
        </p:nvSpPr>
        <p:spPr>
          <a:xfrm>
            <a:off x="457200" y="1616288"/>
            <a:ext cx="4312408" cy="4989969"/>
          </a:xfrm>
        </p:spPr>
        <p:txBody>
          <a:bodyPr>
            <a:noAutofit/>
          </a:bodyPr>
          <a:lstStyle/>
          <a:p>
            <a:r>
              <a:rPr lang="en-US" sz="3000" dirty="0" smtClean="0"/>
              <a:t>Linear list may reduce spatial understanding</a:t>
            </a:r>
            <a:endParaRPr lang="en-US" sz="2600" dirty="0" smtClean="0"/>
          </a:p>
          <a:p>
            <a:pPr lvl="1">
              <a:spcBef>
                <a:spcPts val="800"/>
              </a:spcBef>
            </a:pPr>
            <a:endParaRPr lang="en-US" sz="2600" dirty="0" smtClean="0"/>
          </a:p>
          <a:p>
            <a:pPr>
              <a:spcBef>
                <a:spcPts val="2000"/>
              </a:spcBef>
            </a:pPr>
            <a:r>
              <a:rPr lang="en-US" sz="3000" dirty="0" smtClean="0"/>
              <a:t>Designed for phone-sized screens</a:t>
            </a:r>
          </a:p>
          <a:p>
            <a:pPr>
              <a:spcBef>
                <a:spcPts val="800"/>
              </a:spcBef>
            </a:pPr>
            <a:endParaRPr lang="en-US" sz="3000" dirty="0" smtClean="0"/>
          </a:p>
          <a:p>
            <a:pPr>
              <a:spcBef>
                <a:spcPts val="800"/>
              </a:spcBef>
            </a:pPr>
            <a:r>
              <a:rPr lang="en-US" sz="3000" dirty="0" smtClean="0"/>
              <a:t>May not be ideal for larger screens</a:t>
            </a:r>
            <a:endParaRPr lang="en-US" sz="3000" dirty="0"/>
          </a:p>
        </p:txBody>
      </p:sp>
      <p:sp>
        <p:nvSpPr>
          <p:cNvPr id="4" name="Slide Number Placeholder 3"/>
          <p:cNvSpPr>
            <a:spLocks noGrp="1"/>
          </p:cNvSpPr>
          <p:nvPr>
            <p:ph type="sldNum" sz="quarter" idx="12"/>
          </p:nvPr>
        </p:nvSpPr>
        <p:spPr/>
        <p:txBody>
          <a:bodyPr/>
          <a:lstStyle/>
          <a:p>
            <a:fld id="{CC02CEE1-4BA7-AE41-B4FA-EC6288DCBE8B}" type="slidenum">
              <a:rPr lang="en-US" smtClean="0"/>
              <a:pPr/>
              <a:t>7</a:t>
            </a:fld>
            <a:endParaRPr lang="en-US"/>
          </a:p>
        </p:txBody>
      </p:sp>
      <p:sp>
        <p:nvSpPr>
          <p:cNvPr id="7" name="Slide Number Placeholder 3"/>
          <p:cNvSpPr txBox="1">
            <a:spLocks/>
          </p:cNvSpPr>
          <p:nvPr/>
        </p:nvSpPr>
        <p:spPr>
          <a:xfrm>
            <a:off x="6200089" y="6356350"/>
            <a:ext cx="2839822"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tx1">
                    <a:lumMod val="65000"/>
                  </a:schemeClr>
                </a:solidFill>
                <a:latin typeface="Gill Sans"/>
                <a:ea typeface="+mn-ea"/>
                <a:cs typeface="Gill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C02CEE1-4BA7-AE41-B4FA-EC6288DCBE8B}" type="slidenum">
              <a:rPr lang="en-US" smtClean="0"/>
              <a:pPr/>
              <a:t>7</a:t>
            </a:fld>
            <a:endParaRPr lang="en-US"/>
          </a:p>
        </p:txBody>
      </p:sp>
      <p:pic>
        <p:nvPicPr>
          <p:cNvPr id="12" name="Picture 11"/>
          <p:cNvPicPr>
            <a:picLocks noChangeAspect="1"/>
          </p:cNvPicPr>
          <p:nvPr/>
        </p:nvPicPr>
        <p:blipFill>
          <a:blip r:embed="rId2"/>
          <a:stretch>
            <a:fillRect/>
          </a:stretch>
        </p:blipFill>
        <p:spPr>
          <a:xfrm>
            <a:off x="5193071" y="1391528"/>
            <a:ext cx="3846840" cy="3422301"/>
          </a:xfrm>
          <a:prstGeom prst="rect">
            <a:avLst/>
          </a:prstGeom>
        </p:spPr>
      </p:pic>
    </p:spTree>
    <p:extLst>
      <p:ext uri="{BB962C8B-B14F-4D97-AF65-F5344CB8AC3E}">
        <p14:creationId xmlns:p14="http://schemas.microsoft.com/office/powerpoint/2010/main" val="132533637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02CEE1-4BA7-AE41-B4FA-EC6288DCBE8B}" type="slidenum">
              <a:rPr lang="en-US" smtClean="0"/>
              <a:pPr/>
              <a:t>8</a:t>
            </a:fld>
            <a:endParaRPr lang="en-US"/>
          </a:p>
        </p:txBody>
      </p:sp>
      <p:pic>
        <p:nvPicPr>
          <p:cNvPr id="5" name="iphone-trim.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10431"/>
            <a:ext cx="9144000" cy="5145088"/>
          </a:xfrm>
          <a:prstGeom prst="rect">
            <a:avLst/>
          </a:prstGeom>
        </p:spPr>
      </p:pic>
    </p:spTree>
    <p:extLst>
      <p:ext uri="{BB962C8B-B14F-4D97-AF65-F5344CB8AC3E}">
        <p14:creationId xmlns:p14="http://schemas.microsoft.com/office/powerpoint/2010/main" val="330361277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704028" y="4269421"/>
            <a:ext cx="3439972" cy="2588579"/>
          </a:xfrm>
          <a:prstGeom prst="rect">
            <a:avLst/>
          </a:prstGeom>
        </p:spPr>
      </p:pic>
      <p:pic>
        <p:nvPicPr>
          <p:cNvPr id="10" name="Picture 9"/>
          <p:cNvPicPr>
            <a:picLocks noChangeAspect="1"/>
          </p:cNvPicPr>
          <p:nvPr/>
        </p:nvPicPr>
        <p:blipFill rotWithShape="1">
          <a:blip r:embed="rId3"/>
          <a:srcRect l="21159" t="3918" r="22363" b="4141"/>
          <a:stretch/>
        </p:blipFill>
        <p:spPr>
          <a:xfrm>
            <a:off x="5699215" y="292533"/>
            <a:ext cx="3444785" cy="3719929"/>
          </a:xfrm>
          <a:prstGeom prst="rect">
            <a:avLst/>
          </a:prstGeom>
        </p:spPr>
      </p:pic>
      <p:sp>
        <p:nvSpPr>
          <p:cNvPr id="4" name="Slide Number Placeholder 3"/>
          <p:cNvSpPr>
            <a:spLocks noGrp="1"/>
          </p:cNvSpPr>
          <p:nvPr>
            <p:ph type="sldNum" sz="quarter" idx="12"/>
          </p:nvPr>
        </p:nvSpPr>
        <p:spPr/>
        <p:txBody>
          <a:bodyPr/>
          <a:lstStyle/>
          <a:p>
            <a:fld id="{CC02CEE1-4BA7-AE41-B4FA-EC6288DCBE8B}" type="slidenum">
              <a:rPr lang="en-US" smtClean="0">
                <a:solidFill>
                  <a:schemeClr val="bg1"/>
                </a:solidFill>
              </a:rPr>
              <a:pPr/>
              <a:t>9</a:t>
            </a:fld>
            <a:endParaRPr lang="en-US" dirty="0">
              <a:solidFill>
                <a:schemeClr val="bg1"/>
              </a:solidFill>
            </a:endParaRPr>
          </a:p>
        </p:txBody>
      </p:sp>
      <p:sp>
        <p:nvSpPr>
          <p:cNvPr id="5" name="Rectangle 4"/>
          <p:cNvSpPr/>
          <p:nvPr/>
        </p:nvSpPr>
        <p:spPr>
          <a:xfrm>
            <a:off x="313763" y="1709187"/>
            <a:ext cx="4928752" cy="4708981"/>
          </a:xfrm>
          <a:prstGeom prst="rect">
            <a:avLst/>
          </a:prstGeom>
        </p:spPr>
        <p:txBody>
          <a:bodyPr wrap="square">
            <a:spAutoFit/>
          </a:bodyPr>
          <a:lstStyle/>
          <a:p>
            <a:pPr marL="285750" indent="-285750">
              <a:buFont typeface="Arial"/>
              <a:buChar char="•"/>
            </a:pPr>
            <a:r>
              <a:rPr lang="en-US" sz="3000" dirty="0" smtClean="0">
                <a:latin typeface="Gill Sans"/>
                <a:cs typeface="Gill Sans"/>
              </a:rPr>
              <a:t>Develop accessible gesture-based interactions for larger touch screens</a:t>
            </a:r>
          </a:p>
          <a:p>
            <a:pPr marL="285750" indent="-285750">
              <a:buFont typeface="Arial"/>
              <a:buChar char="•"/>
            </a:pPr>
            <a:endParaRPr lang="en-US" sz="3000" dirty="0">
              <a:latin typeface="Gill Sans"/>
              <a:cs typeface="Gill Sans"/>
            </a:endParaRPr>
          </a:p>
          <a:p>
            <a:pPr marL="285750" indent="-285750">
              <a:buFont typeface="Arial"/>
              <a:buChar char="•"/>
            </a:pPr>
            <a:r>
              <a:rPr lang="en-US" sz="3000" dirty="0" smtClean="0">
                <a:latin typeface="Gill Sans"/>
                <a:cs typeface="Gill Sans"/>
              </a:rPr>
              <a:t>Address challenges of working with large touch screens non-visually</a:t>
            </a:r>
          </a:p>
          <a:p>
            <a:pPr marL="742950" lvl="1" indent="-285750">
              <a:buFont typeface="Arial"/>
              <a:buChar char="•"/>
            </a:pPr>
            <a:r>
              <a:rPr lang="en-US" sz="3000" dirty="0" smtClean="0">
                <a:latin typeface="Gill Sans"/>
                <a:cs typeface="Gill Sans"/>
              </a:rPr>
              <a:t>Finding items</a:t>
            </a:r>
          </a:p>
          <a:p>
            <a:pPr marL="742950" lvl="1" indent="-285750">
              <a:buFont typeface="Arial"/>
              <a:buChar char="•"/>
            </a:pPr>
            <a:r>
              <a:rPr lang="en-US" sz="3000" dirty="0" smtClean="0">
                <a:latin typeface="Gill Sans"/>
                <a:cs typeface="Gill Sans"/>
              </a:rPr>
              <a:t>Navigating spatial layouts</a:t>
            </a:r>
            <a:endParaRPr lang="en-US" sz="3000" dirty="0" smtClean="0">
              <a:latin typeface="Gill Sans"/>
              <a:cs typeface="Gill Sans"/>
            </a:endParaRPr>
          </a:p>
          <a:p>
            <a:pPr marL="285750" indent="-285750">
              <a:buFont typeface="Arial"/>
              <a:buChar char="•"/>
            </a:pPr>
            <a:endParaRPr lang="en-US" sz="3000" dirty="0">
              <a:latin typeface="Gill Sans"/>
              <a:cs typeface="Gill Sans"/>
            </a:endParaRPr>
          </a:p>
        </p:txBody>
      </p:sp>
      <p:sp>
        <p:nvSpPr>
          <p:cNvPr id="9" name="Title 1"/>
          <p:cNvSpPr>
            <a:spLocks noGrp="1"/>
          </p:cNvSpPr>
          <p:nvPr>
            <p:ph type="title"/>
          </p:nvPr>
        </p:nvSpPr>
        <p:spPr>
          <a:xfrm>
            <a:off x="457200" y="292533"/>
            <a:ext cx="8229600" cy="1040187"/>
          </a:xfrm>
        </p:spPr>
        <p:txBody>
          <a:bodyPr>
            <a:noAutofit/>
          </a:bodyPr>
          <a:lstStyle/>
          <a:p>
            <a:r>
              <a:rPr lang="en-US" sz="4000" dirty="0" smtClean="0"/>
              <a:t>Access Overlays</a:t>
            </a:r>
            <a:endParaRPr lang="en-US" sz="4000" dirty="0">
              <a:solidFill>
                <a:schemeClr val="bg1">
                  <a:lumMod val="50000"/>
                  <a:lumOff val="50000"/>
                </a:schemeClr>
              </a:solidFill>
            </a:endParaRPr>
          </a:p>
        </p:txBody>
      </p:sp>
    </p:spTree>
    <p:extLst>
      <p:ext uri="{BB962C8B-B14F-4D97-AF65-F5344CB8AC3E}">
        <p14:creationId xmlns:p14="http://schemas.microsoft.com/office/powerpoint/2010/main" val="350443913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8D958"/>
      </a:hlink>
      <a:folHlink>
        <a:srgbClr val="48D95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19470</TotalTime>
  <Words>1755</Words>
  <Application>Microsoft Macintosh PowerPoint</Application>
  <PresentationFormat>On-screen Show (4:3)</PresentationFormat>
  <Paragraphs>343</Paragraphs>
  <Slides>58</Slides>
  <Notes>21</Notes>
  <HiddenSlides>0</HiddenSlides>
  <MMClips>7</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Access Overlays: Improving Non-Visual Access to Large Touch Screens for Blind Users </vt:lpstr>
      <vt:lpstr>PowerPoint Presentation</vt:lpstr>
      <vt:lpstr>PowerPoint Presentation</vt:lpstr>
      <vt:lpstr>Accessible touch screens</vt:lpstr>
      <vt:lpstr>Making touch accessible</vt:lpstr>
      <vt:lpstr>PowerPoint Presentation</vt:lpstr>
      <vt:lpstr>Limitations of current approaches</vt:lpstr>
      <vt:lpstr>PowerPoint Presentation</vt:lpstr>
      <vt:lpstr>Access Overlays</vt:lpstr>
      <vt:lpstr>PowerPoint Presentation</vt:lpstr>
      <vt:lpstr>Findings</vt:lpstr>
      <vt:lpstr>PowerPoint Presentation</vt:lpstr>
      <vt:lpstr>PowerPoint Presentation</vt:lpstr>
      <vt:lpstr>3 Access Overlays</vt:lpstr>
      <vt:lpstr>Edge projection</vt:lpstr>
      <vt:lpstr>PowerPoint Presentation</vt:lpstr>
      <vt:lpstr>PowerPoint Presentation</vt:lpstr>
      <vt:lpstr>PowerPoint Presentation</vt:lpstr>
      <vt:lpstr>Neighborhood browsing</vt:lpstr>
      <vt:lpstr>PowerPoint Presentation</vt:lpstr>
      <vt:lpstr>PowerPoint Presentation</vt:lpstr>
      <vt:lpstr>Touch-and-Speak</vt:lpstr>
      <vt:lpstr>PowerPoint Presentation</vt:lpstr>
      <vt:lpstr>Evaluation</vt:lpstr>
      <vt:lpstr>Results</vt:lpstr>
      <vt:lpstr>Completion time (in seconds)</vt:lpstr>
      <vt:lpstr>Correct answers</vt:lpstr>
      <vt:lpstr>Preferred technique</vt:lpstr>
      <vt:lpstr>Overview of results</vt:lpstr>
      <vt:lpstr>Comparing access overlays</vt:lpstr>
      <vt:lpstr>Future work</vt:lpstr>
      <vt:lpstr>Summary</vt:lpstr>
      <vt:lpstr>Thanks</vt:lpstr>
      <vt:lpstr>PowerPoint Presentation</vt:lpstr>
      <vt:lpstr>Three trends</vt:lpstr>
      <vt:lpstr>PowerPoint Presentation</vt:lpstr>
      <vt:lpstr>PowerPoint Presentation</vt:lpstr>
      <vt:lpstr>Applications</vt:lpstr>
      <vt:lpstr>Limitations</vt:lpstr>
      <vt:lpstr>Completion time (by task)</vt:lpstr>
      <vt:lpstr>VoiceOver</vt:lpstr>
      <vt:lpstr>Exploring a large surface</vt:lpstr>
      <vt:lpstr>Slide Rule</vt:lpstr>
      <vt:lpstr>Redesigning the  touch interface</vt:lpstr>
      <vt:lpstr>PowerPoint Presentation</vt:lpstr>
      <vt:lpstr>PowerPoint Presentation</vt:lpstr>
      <vt:lpstr>PowerPoint Presentation</vt:lpstr>
      <vt:lpstr>Slide Rule</vt:lpstr>
      <vt:lpstr>Slide Rule</vt:lpstr>
      <vt:lpstr>Slide Rule</vt:lpstr>
      <vt:lpstr>Benefits</vt:lpstr>
      <vt:lpstr>PowerPoint Presentation</vt:lpstr>
      <vt:lpstr>Evaluation</vt:lpstr>
      <vt:lpstr>Summary of results</vt:lpstr>
      <vt:lpstr>Adoption</vt:lpstr>
      <vt:lpstr>Navigation techniques for large touch screens</vt:lpstr>
      <vt:lpstr>Exploring a large surface</vt:lpstr>
      <vt:lpstr>Access Map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Show art</dc:title>
  <dc:creator>sk</dc:creator>
  <cp:lastModifiedBy>Shaun Kane</cp:lastModifiedBy>
  <cp:revision>2265</cp:revision>
  <dcterms:created xsi:type="dcterms:W3CDTF">2010-05-30T23:50:40Z</dcterms:created>
  <dcterms:modified xsi:type="dcterms:W3CDTF">2011-10-18T18:13:21Z</dcterms:modified>
</cp:coreProperties>
</file>